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488" r:id="rId4"/>
    <p:sldId id="270" r:id="rId5"/>
    <p:sldId id="489" r:id="rId6"/>
    <p:sldId id="490" r:id="rId7"/>
    <p:sldId id="280" r:id="rId8"/>
    <p:sldId id="487" r:id="rId9"/>
    <p:sldId id="283" r:id="rId10"/>
    <p:sldId id="259" r:id="rId11"/>
    <p:sldId id="284" r:id="rId12"/>
    <p:sldId id="476" r:id="rId13"/>
    <p:sldId id="257" r:id="rId14"/>
    <p:sldId id="275" r:id="rId15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DEF"/>
    <a:srgbClr val="9EC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 showGuides="1">
      <p:cViewPr varScale="1">
        <p:scale>
          <a:sx n="82" d="100"/>
          <a:sy n="82" d="100"/>
        </p:scale>
        <p:origin x="69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4C1B9-A9EA-46ED-B5BB-9D140A66ABA9}" type="datetimeFigureOut">
              <a:rPr lang="pt-PT" smtClean="0"/>
              <a:t>19/07/2023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5F0FD-DB78-4FD8-AEF2-55EF536CACE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08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5F0FD-DB78-4FD8-AEF2-55EF536CACE5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73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60CB2-52B1-8B49-AACE-CE919AF04B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893B4-8147-7140-BF62-1BB0778CC6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0701D-F170-E74D-AB2E-F794ABA1D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805BD-68C4-1B47-A710-F269B42ED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0DB03-8C46-914E-AD73-06B07252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1958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70D1-20BE-3E48-A696-49AA4AF86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413EC-3CA4-5C4B-A67C-EA6E047FA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74BE6-4B3E-6944-95DC-3EB638D5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7A42C-E26B-334A-9A02-6A269C3FB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91045-9CCE-2C4D-BC0E-21CEFF830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3638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F2C505-7784-1D40-BE0A-55193825B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3AEF3-9B7F-8F43-B3C6-1A1D9AA7D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78A76-5063-B741-A614-B79C5AC98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234D9-3920-F64F-A4DA-746DEE3BE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8BA33-E17F-AD43-9DF7-3886CC6E2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195244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2194615" y="1340769"/>
            <a:ext cx="8246109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2194615" y="2420889"/>
            <a:ext cx="620675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2194615" y="3789041"/>
            <a:ext cx="620675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8737893" y="188641"/>
            <a:ext cx="2844214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378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3E470-21A2-4E4F-93DD-BA3F07E86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A4E18-5BE2-4842-94AB-23DDCDBAC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7F777-F8A0-674E-863D-EF12EC705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304FD-70AB-E542-8EBE-B094B257F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CB3A7-374F-9641-B1CC-378C68C92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81204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2248-187B-F547-A8FE-B7411459E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9D83B-7246-AC4E-B725-66E4C68E5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DAFD1-4253-244C-B967-7FF10F873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53F86-6D81-2F4B-B675-6894A9BE8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2975-8A96-E94A-A704-7D85AB67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876742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CC24C-CE3A-4E4A-8FF6-DD2EC9436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120F3-E2B2-C449-A041-92CD54847D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2592B-3516-5F49-AE53-3837A882F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9E824-FAD8-E145-914C-F73FD82BF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A15B0-6108-F84D-ACF4-3476307A2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7F072-45BC-5341-99C2-60E2C9812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2362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DE8FA-DAEB-9449-8BD1-47610A24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D6F29-735D-6044-9E3B-39AC46002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1CE636-CC01-BD4E-8350-9B72A3F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EDBCE0-5CFB-B74D-9B49-78773BA394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74E2B5-2448-2144-878C-E1EB1396F6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3ED70B-94B0-604D-91C5-612137990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8F9AFA-1298-FE4B-81FB-7919FAD58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D61E7-7990-7345-981D-4ABC687D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4891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74A71-2A30-1F41-A907-FB6EC6F2B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99D33-B8D5-AC4C-921E-89ABE53A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9C30D-280F-D34D-BDF3-775A77557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0586F-8AD0-4143-8829-44FD36C50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3738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518663-8173-1D4E-A1F6-EC024A79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C3D4F0-DA76-884E-AA64-A01CA71C4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EDC08-63A4-FA4F-9D06-6CE9D521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80105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C2700-71AB-9549-BE6D-472AA46B4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2CE7-9C23-A949-98E1-F7F147A94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3BAEE-1D98-0D4D-8766-993928DBA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72AFE-4A32-F340-8B7E-C110783E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56D67-6FCB-E04B-A9B5-84607DA6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245A5-4115-5448-9BA7-91967D98B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766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EB37C-52A1-2D4C-ACAE-64D5E363C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752F04-B42D-A24D-BB16-18FE6AB35F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3C05E-9748-E34D-925B-2C9EB76A2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EDDFF-CECD-4C45-BB42-D9196AAFC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2FC96-0567-B14A-A5B7-CAB38A74A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71ACD-BAF3-9B4D-BEEE-A3E6DD11F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1713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0278B9-4BF1-544B-8CE4-94E558894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9F4E6-836A-3F47-B954-AFC5AF15B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703B0-4C29-D54F-9B1E-9974B3BEE6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7538D-D4E0-7243-8012-99539CDBF206}" type="datetimeFigureOut">
              <a:rPr lang="en-PT" smtClean="0"/>
              <a:t>07/19/2023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E53FD-6CF7-3D4B-85A8-A60462D73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408B9-CA85-AE48-A3D4-06190D9C7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D56CA-354E-CA46-B020-5361A44DFFE8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2098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andraf@upt.pt" TargetMode="External"/><Relationship Id="rId5" Type="http://schemas.openxmlformats.org/officeDocument/2006/relationships/hyperlink" Target="mailto:dra@upt.pt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andraf@upt.pt" TargetMode="External"/><Relationship Id="rId4" Type="http://schemas.openxmlformats.org/officeDocument/2006/relationships/hyperlink" Target="mailto:dra@upt.p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t.pt/inicio/sobr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hyperlink" Target="https://www.upt.pt/inicio/visita-virtual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t.pt/inicio/gabinete-de-inovacao-pedagogica/gabinete-de-inovacao-pedagogica-missao-e-objetivo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hyperlink" Target="https://ods.pt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curia.europa.eu/jcms/jcms/j_6/pt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018EA6DB-A9D2-D8A9-5C20-8D3CDD95F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CA95444-3DA9-5F08-17FE-2D9622D41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06" y="454052"/>
            <a:ext cx="3475021" cy="2292295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C4714DD-1439-2A20-846B-8640EFC9CA3B}"/>
              </a:ext>
            </a:extLst>
          </p:cNvPr>
          <p:cNvSpPr txBox="1"/>
          <p:nvPr/>
        </p:nvSpPr>
        <p:spPr>
          <a:xfrm>
            <a:off x="1014903" y="3164343"/>
            <a:ext cx="9823614" cy="3671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u="sng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EUAlbertina"/>
              </a:rPr>
              <a:t>Reflexões sobre a integração dos ODS numa unidade curricular na área do Direito: </a:t>
            </a:r>
            <a:endParaRPr lang="pt-PT" sz="2400" dirty="0">
              <a:solidFill>
                <a:schemeClr val="accent1">
                  <a:lumMod val="75000"/>
                </a:schemeClr>
              </a:solidFill>
              <a:effectLst/>
              <a:latin typeface="EUAlbertina"/>
              <a:ea typeface="Times New Roman" panose="02020603050405020304" pitchFamily="18" charset="0"/>
              <a:cs typeface="EUAlbertina"/>
            </a:endParaRPr>
          </a:p>
          <a:p>
            <a:pPr algn="ctr"/>
            <a:r>
              <a:rPr lang="pt-PT" sz="2400" b="1" u="sng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oportunidades e desafios de uma experiência com os estudantes</a:t>
            </a:r>
            <a:endParaRPr lang="pt-PT" altLang="x-none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PT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PT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Dora Resende Alves &amp; Sandra Fernandes</a:t>
            </a:r>
            <a:endParaRPr lang="pt-PT" sz="20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Universidade Portucalense, Porto, Portugal</a:t>
            </a:r>
          </a:p>
          <a:p>
            <a:pPr algn="ctr"/>
            <a:r>
              <a:rPr lang="pt-PT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dra@upt.pt</a:t>
            </a:r>
            <a:r>
              <a:rPr lang="pt-PT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| </a:t>
            </a:r>
            <a:r>
              <a:rPr lang="pt-PT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sandraf@upt.pt</a:t>
            </a:r>
            <a:r>
              <a:rPr lang="pt-PT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PT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301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lang="pt-PT" dirty="0"/>
              <a:t>Desafio:      estudo de decisão do TJUE + ligação com ODS</a:t>
            </a:r>
            <a:endParaRPr lang="en-PT" dirty="0"/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Posição de Conteúdo 5">
            <a:extLst>
              <a:ext uri="{FF2B5EF4-FFF2-40B4-BE49-F238E27FC236}">
                <a16:creationId xmlns:a16="http://schemas.microsoft.com/office/drawing/2014/main" id="{C73056C4-AB76-8BCB-93A5-0CCCF51C21CC}"/>
              </a:ext>
            </a:extLst>
          </p:cNvPr>
          <p:cNvSpPr txBox="1">
            <a:spLocks/>
          </p:cNvSpPr>
          <p:nvPr/>
        </p:nvSpPr>
        <p:spPr>
          <a:xfrm>
            <a:off x="1150384" y="2480814"/>
            <a:ext cx="10203415" cy="3816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pt-PT" sz="14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49580" algn="just">
              <a:lnSpc>
                <a:spcPct val="150000"/>
              </a:lnSpc>
            </a:pPr>
            <a:r>
              <a:rPr lang="pt-PT" sz="1800" dirty="0">
                <a:latin typeface="Garamond" panose="02020404030301010803" pitchFamily="18" charset="0"/>
                <a:ea typeface="Times New Roman" panose="02020603050405020304" pitchFamily="18" charset="0"/>
              </a:rPr>
              <a:t>O elemento de avaliação mista contempla atribuir aos estudantes a análise de um documento jurisprudencial emanado pelo Tribunal de Justiça da União Europeia – normalmente um acórdão, à sua escolha e resultado de pesquisa própria do grupo de trabalho, no tempo de estudo autónomo, mediante as orientações fornecidas e aprendidas em tempo de aula de contacto. O trabalho seria realizado em grupos de alunos que poderiam ir de dois a cinco elementos.</a:t>
            </a:r>
            <a:endParaRPr lang="pt-PT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r>
              <a:rPr lang="pt-PT" sz="180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novo desafio que resulta da fase experimental de integração dos ODS nas UC da UPT seria a ligação temática entre o documento escolhido e os ODS. </a:t>
            </a:r>
            <a:endParaRPr lang="pt-PT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917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19231" y="452947"/>
            <a:ext cx="6696743" cy="418058"/>
          </a:xfrm>
        </p:spPr>
        <p:txBody>
          <a:bodyPr/>
          <a:lstStyle/>
          <a:p>
            <a:r>
              <a:rPr lang="pt-PT" dirty="0"/>
              <a:t>Exemplos do destaque nas apresentações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11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8256241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429230" y="6215142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98411C-51BC-B1EE-F42C-76E34FA00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1131894"/>
            <a:ext cx="25090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Acórdão C-269/22, 30 de março de 2023</a:t>
            </a:r>
            <a:endParaRPr lang="pt-PT" altLang="pt-PT" sz="9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PT" altLang="pt-PT" dirty="0">
              <a:latin typeface="Arial" panose="020B0604020202020204" pitchFamily="34" charset="0"/>
            </a:endParaRPr>
          </a:p>
        </p:txBody>
      </p:sp>
      <p:pic>
        <p:nvPicPr>
          <p:cNvPr id="1025" name="Imagem 1">
            <a:extLst>
              <a:ext uri="{FF2B5EF4-FFF2-40B4-BE49-F238E27FC236}">
                <a16:creationId xmlns:a16="http://schemas.microsoft.com/office/drawing/2014/main" id="{BC7890D1-B7FD-2242-F9AD-2217C0976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6" t="41452" r="29092" b="30986"/>
          <a:stretch>
            <a:fillRect/>
          </a:stretch>
        </p:blipFill>
        <p:spPr bwMode="auto">
          <a:xfrm>
            <a:off x="1423039" y="1401198"/>
            <a:ext cx="44767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3000B5E-6CD6-FAD3-B4C8-35E52AB640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97" t="24916" r="4399" b="20844"/>
          <a:stretch/>
        </p:blipFill>
        <p:spPr bwMode="auto">
          <a:xfrm>
            <a:off x="6528048" y="1401197"/>
            <a:ext cx="4152900" cy="2343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59B00F1A-C038-001A-60D1-63EED436A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213" y="1192169"/>
            <a:ext cx="250902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Acórdão C-245/20, 24 de março de 2022</a:t>
            </a:r>
            <a:endParaRPr lang="pt-PT" altLang="pt-PT" sz="9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PT" altLang="pt-PT" dirty="0">
              <a:latin typeface="Arial" panose="020B0604020202020204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FA073AA-CFA4-2A49-903B-A8FBD481FC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224" t="58871" r="26799" b="13126"/>
          <a:stretch/>
        </p:blipFill>
        <p:spPr bwMode="auto">
          <a:xfrm>
            <a:off x="5781980" y="4525105"/>
            <a:ext cx="5018244" cy="2343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BD2287F6-65A9-7334-52F8-C08C620E5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9789" y="4214331"/>
            <a:ext cx="290312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Acórdão C-</a:t>
            </a:r>
            <a:r>
              <a:rPr lang="pt-PT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791/19 de 15 de julho de 2021</a:t>
            </a:r>
            <a:endParaRPr lang="pt-PT" altLang="pt-PT" dirty="0">
              <a:latin typeface="Arial" panose="020B0604020202020204" pitchFamily="34" charset="0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A5332ECE-3396-1907-C4B4-9F7C58709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434" y="4138494"/>
            <a:ext cx="262604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Acórdão C-443/20, </a:t>
            </a:r>
            <a:r>
              <a:rPr lang="pt-PT" altLang="pt-PT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pt-PT" sz="1100" dirty="0">
                <a:solidFill>
                  <a:srgbClr val="000000"/>
                </a:solidFill>
              </a:rPr>
              <a:t> de setembro de 2019</a:t>
            </a:r>
            <a:endParaRPr lang="pt-PT" altLang="pt-PT" sz="9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PT" altLang="pt-PT" dirty="0">
              <a:latin typeface="Arial" panose="020B0604020202020204" pitchFamily="34" charset="0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BCCE7180-DE29-E859-8318-8BDC4CDD5A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751" t="24475" r="28564" b="47964"/>
          <a:stretch/>
        </p:blipFill>
        <p:spPr bwMode="auto">
          <a:xfrm>
            <a:off x="1441685" y="4475941"/>
            <a:ext cx="4060933" cy="20978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906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lang="pt-PT" dirty="0"/>
              <a:t>Considerações Finais</a:t>
            </a:r>
            <a:endParaRPr lang="en-PT" dirty="0"/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B8C4FAB8-97BB-D60E-02CE-D0ED5AB2CA43}"/>
              </a:ext>
            </a:extLst>
          </p:cNvPr>
          <p:cNvSpPr txBox="1"/>
          <p:nvPr/>
        </p:nvSpPr>
        <p:spPr>
          <a:xfrm>
            <a:off x="771629" y="2696741"/>
            <a:ext cx="10648742" cy="2128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 hangingPunct="0">
              <a:lnSpc>
                <a:spcPct val="150000"/>
              </a:lnSpc>
            </a:pPr>
            <a:r>
              <a:rPr lang="pt-PT" sz="1800" b="0" u="none" strike="noStrike" dirty="0"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O desafio tratava da pesquisa autónoma de uma decisão do Tribunal de Justiça da União Europeia para análise de acordo com os tópicos do programa curricular, entrega de resumo escrito e apresentação oral em aula. A ligação com os ODS pretendia a consciencialização dos estudantes para esta realidade da Agenda 2030 da ONU.</a:t>
            </a:r>
            <a:endParaRPr lang="pt-PT" sz="1800" b="1" u="sng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7200" algn="just" hangingPunct="0">
              <a:lnSpc>
                <a:spcPct val="150000"/>
              </a:lnSpc>
            </a:pPr>
            <a:r>
              <a:rPr lang="pt-PT" sz="1800" b="0" u="none" strike="noStrike" dirty="0"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Os alunos corresponderam e todas as apresentações focaram a ligação com os ODS, alcançando a abordagem de </a:t>
            </a:r>
            <a:r>
              <a:rPr lang="pt-PT" sz="1800" b="1" u="none" strike="noStrike" dirty="0"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ligação temática </a:t>
            </a:r>
            <a:r>
              <a:rPr lang="pt-PT" sz="1800" b="0" u="none" strike="noStrike" dirty="0"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pretendida.</a:t>
            </a:r>
            <a:endParaRPr lang="pt-PT" sz="1800" b="1" u="sng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51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texto, cartão-de-visita, imóvel, envelope&#10;&#10;Descrição gerada automaticamente">
            <a:extLst>
              <a:ext uri="{FF2B5EF4-FFF2-40B4-BE49-F238E27FC236}">
                <a16:creationId xmlns:a16="http://schemas.microsoft.com/office/drawing/2014/main" id="{4C6DC9FD-31AA-9127-A6E9-1CEF39DAF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069F822-6CFA-A4DC-9D62-59222BC8A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07" y="454053"/>
            <a:ext cx="3114182" cy="205426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FD64F60-B467-710D-148F-7040A17D7E0A}"/>
              </a:ext>
            </a:extLst>
          </p:cNvPr>
          <p:cNvSpPr txBox="1"/>
          <p:nvPr/>
        </p:nvSpPr>
        <p:spPr>
          <a:xfrm>
            <a:off x="550507" y="3172293"/>
            <a:ext cx="33059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/>
              <a:t>Gratas pela atenção,</a:t>
            </a:r>
          </a:p>
          <a:p>
            <a:endParaRPr lang="pt-PT" sz="3200" b="1" dirty="0"/>
          </a:p>
          <a:p>
            <a:endParaRPr lang="pt-PT" dirty="0"/>
          </a:p>
          <a:p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Dora Resende Alves</a:t>
            </a:r>
          </a:p>
          <a:p>
            <a:r>
              <a:rPr lang="pt-PT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dra@upt.pt</a:t>
            </a:r>
            <a:r>
              <a:rPr lang="pt-PT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Sandra Fernandes</a:t>
            </a:r>
            <a:r>
              <a:rPr lang="pt-PT" sz="18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pt-PT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sandraf@upt.pt</a:t>
            </a:r>
            <a:r>
              <a:rPr lang="pt-PT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pt-PT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0880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14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1712255" y="1384308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29230" y="6215142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3FB5D4-DB50-6FAD-D08F-DEA113EA3C33}"/>
              </a:ext>
            </a:extLst>
          </p:cNvPr>
          <p:cNvSpPr txBox="1"/>
          <p:nvPr/>
        </p:nvSpPr>
        <p:spPr>
          <a:xfrm>
            <a:off x="5804066" y="4478470"/>
            <a:ext cx="60979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" indent="359410" algn="just" eaLnBrk="0" hangingPunct="0">
              <a:spcBef>
                <a:spcPts val="20"/>
              </a:spcBef>
              <a:spcAft>
                <a:spcPts val="0"/>
              </a:spcAft>
            </a:pPr>
            <a:r>
              <a:rPr lang="pt-P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Instituto Jurídico Portucalense (IJP)</a:t>
            </a:r>
          </a:p>
          <a:p>
            <a:pPr marL="77470" indent="359410" algn="just" eaLnBrk="0" hangingPunct="0">
              <a:spcBef>
                <a:spcPts val="20"/>
              </a:spcBef>
              <a:spcAft>
                <a:spcPts val="0"/>
              </a:spcAft>
            </a:pPr>
            <a:endParaRPr lang="pt-PT" b="1" spc="-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7470" indent="359410" algn="just" eaLnBrk="0" hangingPunct="0">
              <a:spcBef>
                <a:spcPts val="20"/>
              </a:spcBef>
              <a:spcAft>
                <a:spcPts val="0"/>
              </a:spcAft>
            </a:pPr>
            <a:r>
              <a:rPr lang="pt-P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Instituto Portucalense de Psicologia (I2P)</a:t>
            </a:r>
            <a:endParaRPr lang="pt-BR" sz="1800" spc="-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lang="pt-PT" dirty="0"/>
              <a:t>Introdução</a:t>
            </a:r>
            <a:endParaRPr lang="en-PT" dirty="0"/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1EE3BA3-0E8C-ACA7-2D89-6C2862D36A66}"/>
              </a:ext>
            </a:extLst>
          </p:cNvPr>
          <p:cNvSpPr txBox="1"/>
          <p:nvPr/>
        </p:nvSpPr>
        <p:spPr>
          <a:xfrm>
            <a:off x="838200" y="2641470"/>
            <a:ext cx="5614515" cy="3248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alinhamento da missão do Ensino Superior com os Objetivos de Desenvolvimento Sustentável (ODS) é de crucial importância para enfrentar os desafios globais da atualidade.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Orientar os objetivos, conteúdos e metodologias de ensino-aprendizagem dos cursos de Ensino Superior para a resposta aos desafios do desenvolvimento sustentável poderá ser uma das formas de acelerar a transição para o cumprimento dos ODS e da Agenda 2030.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ODS | GT Agenda 2030">
            <a:extLst>
              <a:ext uri="{FF2B5EF4-FFF2-40B4-BE49-F238E27FC236}">
                <a16:creationId xmlns:a16="http://schemas.microsoft.com/office/drawing/2014/main" id="{10BFC330-A3BF-87E4-5891-56F425E80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40" y="2369606"/>
            <a:ext cx="4947465" cy="311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284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120" y="530787"/>
            <a:ext cx="7488219" cy="1325563"/>
          </a:xfrm>
        </p:spPr>
        <p:txBody>
          <a:bodyPr/>
          <a:lstStyle/>
          <a:p>
            <a:r>
              <a:rPr lang="pt-PT" sz="2400" b="1" dirty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Portucalense Infante D. Henrique</a:t>
            </a:r>
            <a:endParaRPr lang="en-PT" sz="2400" b="1" dirty="0">
              <a:solidFill>
                <a:srgbClr val="60BDE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1EE3BA3-0E8C-ACA7-2D89-6C2862D36A66}"/>
              </a:ext>
            </a:extLst>
          </p:cNvPr>
          <p:cNvSpPr txBox="1"/>
          <p:nvPr/>
        </p:nvSpPr>
        <p:spPr>
          <a:xfrm>
            <a:off x="624444" y="2235131"/>
            <a:ext cx="5614515" cy="4776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Universidade Portucalense Infante D. Henrique (UPT), </a:t>
            </a:r>
          </a:p>
          <a:p>
            <a:r>
              <a:rPr lang="pt-PT" sz="2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Porto, Portugal,</a:t>
            </a:r>
          </a:p>
          <a:p>
            <a:endParaRPr lang="pt-PT" sz="28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2800" dirty="0">
                <a:latin typeface="Garamond" panose="02020404030301010803" pitchFamily="18" charset="0"/>
                <a:cs typeface="Times New Roman" panose="02020603050405020304" pitchFamily="18" charset="0"/>
              </a:rPr>
              <a:t>estabelecimento de ensino superior cooperativo e de investigação científica desde 1986.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Em </a:t>
            </a:r>
            <a:r>
              <a:rPr lang="pt-PT" dirty="0">
                <a:hlinkClick r:id="rId3"/>
              </a:rPr>
              <a:t>https://www.upt.pt/inicio/sobre/</a:t>
            </a:r>
            <a:endParaRPr lang="pt-PT" dirty="0"/>
          </a:p>
          <a:p>
            <a:endParaRPr lang="pt-PT" dirty="0"/>
          </a:p>
          <a:p>
            <a:r>
              <a:rPr lang="pt-PT" dirty="0"/>
              <a:t>Visita virtual em </a:t>
            </a:r>
            <a:r>
              <a:rPr lang="pt-PT" dirty="0">
                <a:hlinkClick r:id="rId4"/>
              </a:rPr>
              <a:t>https://www.upt.pt/inicio/visita-virtual/</a:t>
            </a:r>
            <a:r>
              <a:rPr lang="pt-PT" dirty="0"/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A43E07E-A00E-2497-9B25-618748253C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68" y="2448250"/>
            <a:ext cx="4465894" cy="29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2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lang="pt-PT" dirty="0"/>
              <a:t>Contexto</a:t>
            </a:r>
            <a:endParaRPr lang="en-PT" dirty="0"/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E3EC0801-1B9F-1597-7430-2324E7CF07F4}"/>
              </a:ext>
            </a:extLst>
          </p:cNvPr>
          <p:cNvSpPr txBox="1"/>
          <p:nvPr/>
        </p:nvSpPr>
        <p:spPr>
          <a:xfrm>
            <a:off x="6012592" y="3594605"/>
            <a:ext cx="5838091" cy="3145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ano letivo de 2022-2023, a </a:t>
            </a:r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Reitoria da UPT 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incentivou à revisão das Unidades Curriculares de todos os cursos em funcionamento (licenciatura, mestrado e doutoramento) nos </a:t>
            </a:r>
            <a:r>
              <a:rPr lang="pt-PT" kern="1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pt-PT" sz="1800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Departamentos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a explicitação de como os cursos contribuem para a Agenda 2030 para o desenvolvimento sustentável.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incentivo incluiu a revisão do formulário de apresentação da ficha de unidade curricular para a </a:t>
            </a:r>
            <a:r>
              <a:rPr lang="pt-PT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inclusão de um campo para identificação dos ODS </a:t>
            </a:r>
            <a:r>
              <a:rPr lang="pt-PT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que a unidade curricular responde. 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EF8B830-9ACD-9990-9BEE-ADB56E38AA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0" t="35278" r="19849" b="27639"/>
          <a:stretch/>
        </p:blipFill>
        <p:spPr bwMode="auto">
          <a:xfrm>
            <a:off x="7633794" y="2252348"/>
            <a:ext cx="2595685" cy="117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73C1465-4FDD-3AFE-F422-FAF62A69B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7" y="2200260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ADCEFEC-AA5B-9D19-3610-B90F27116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339" y="3224012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C972602-7456-6991-C01D-66ED2951A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78" y="3981450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07E29B7-8859-6D5A-DFFD-76866BD9D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253" y="4857534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2E77871-F360-3A92-569F-DF27D850C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7" y="5733618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11B1F92-D9C2-645B-1936-5F57147574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2127" y="1716724"/>
            <a:ext cx="28575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5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F79B-4DA4-6745-8391-BB2B9D08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srgbClr val="60BDE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 Gabinete de Inovação Pedagógica (GIP)</a:t>
            </a:r>
            <a:endParaRPr lang="en-PT" dirty="0"/>
          </a:p>
        </p:txBody>
      </p:sp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Posição de Conteúdo 3">
            <a:extLst>
              <a:ext uri="{FF2B5EF4-FFF2-40B4-BE49-F238E27FC236}">
                <a16:creationId xmlns:a16="http://schemas.microsoft.com/office/drawing/2014/main" id="{32B34BE4-C46C-FFE4-DFB1-0DBAD2D154D8}"/>
              </a:ext>
            </a:extLst>
          </p:cNvPr>
          <p:cNvSpPr txBox="1">
            <a:spLocks/>
          </p:cNvSpPr>
          <p:nvPr/>
        </p:nvSpPr>
        <p:spPr>
          <a:xfrm>
            <a:off x="332931" y="1984023"/>
            <a:ext cx="9073007" cy="4286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t-PT" dirty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O Gabinete de Inovação Pedagógica (GIP) da Universidade Portucalense, é uma estrutura criada pela Reitoria da Universidade Portucalense em dezembro de 2021 com o objetivo de propor planos e ações de intervenção concretos dirigidos à progressiva adoção de novos modelos de organização do ensino/aprendizagem.</a:t>
            </a:r>
          </a:p>
          <a:p>
            <a:pPr marL="0" indent="0">
              <a:lnSpc>
                <a:spcPct val="150000"/>
              </a:lnSpc>
              <a:buNone/>
            </a:pPr>
            <a:endParaRPr lang="pt-PT" sz="1800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PT" sz="1800" dirty="0">
                <a:latin typeface="Garamond" panose="02020404030301010803" pitchFamily="18" charset="0"/>
                <a:cs typeface="Calibri" panose="020F0502020204030204" pitchFamily="34" charset="0"/>
              </a:rPr>
              <a:t>Em </a:t>
            </a:r>
            <a:r>
              <a:rPr lang="pt-PT" sz="22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https://www.upt.pt/inicio/gabinete-de-inovacao-pedagogica/gabinete-de-inovacao-pedagogica-missao-e-objetivos/</a:t>
            </a:r>
            <a:endParaRPr lang="pt-PT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7A4B9A7-7258-B3C0-144F-3416FE4C72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848" y="4293584"/>
            <a:ext cx="2909835" cy="87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4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>
            <a:extLst>
              <a:ext uri="{FF2B5EF4-FFF2-40B4-BE49-F238E27FC236}">
                <a16:creationId xmlns:a16="http://schemas.microsoft.com/office/drawing/2014/main" id="{FDBA9CB2-19D8-2363-2EA8-FB9EFB315A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70" y="3766511"/>
            <a:ext cx="2909835" cy="873728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3767322A-19DB-2383-3F7B-4B307690CE8B}"/>
              </a:ext>
            </a:extLst>
          </p:cNvPr>
          <p:cNvSpPr txBox="1"/>
          <p:nvPr/>
        </p:nvSpPr>
        <p:spPr>
          <a:xfrm>
            <a:off x="4800150" y="2297999"/>
            <a:ext cx="701374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pt-PT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pt-PT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rograma de Formação</a:t>
            </a:r>
            <a:r>
              <a:rPr lang="pt-PT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r>
              <a:rPr lang="pt-PT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“Planificação Curricular e Integração dos ODS nas Práticas Pedagógicas”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A5AD72D-754E-DF75-09A8-857C7E534727}"/>
              </a:ext>
            </a:extLst>
          </p:cNvPr>
          <p:cNvSpPr txBox="1"/>
          <p:nvPr/>
        </p:nvSpPr>
        <p:spPr>
          <a:xfrm>
            <a:off x="4632291" y="3344234"/>
            <a:ext cx="711423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b="1" dirty="0"/>
              <a:t>Apoiar os/as docentes na revisão das </a:t>
            </a:r>
            <a:r>
              <a:rPr lang="pt-PT" b="1" dirty="0" err="1"/>
              <a:t>FUCs</a:t>
            </a:r>
            <a:r>
              <a:rPr lang="pt-PT" b="1" dirty="0"/>
              <a:t> </a:t>
            </a:r>
            <a:r>
              <a:rPr lang="pt-PT" dirty="0"/>
              <a:t>do 2º semestre de 2022/2023, tendo em conta o Modelo Pedagógico da UPT e a integração dos Objetivos do Desenvolvimento Sustentável (ODS) no currículo e nas práticas pedagógicas docentes;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b="1" dirty="0"/>
              <a:t>Debater o contributo dos ODS </a:t>
            </a:r>
            <a:r>
              <a:rPr lang="pt-PT" dirty="0"/>
              <a:t>para a reflexão sobre os objetivos de aprendizagem, métodos de ensino e de aprendizagem e modalidades de avaliação de cada FUC;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/>
              <a:t>Explicitar, na FUC, informação sobre a </a:t>
            </a:r>
            <a:r>
              <a:rPr lang="pt-PT" b="1" dirty="0"/>
              <a:t>integração dos ODS nas práticas curriculares e pedagógicas</a:t>
            </a:r>
            <a:r>
              <a:rPr lang="pt-PT" dirty="0"/>
              <a:t>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0FA054D-EE49-4D85-E393-30DC2B7B0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88219" cy="1325563"/>
          </a:xfrm>
        </p:spPr>
        <p:txBody>
          <a:bodyPr/>
          <a:lstStyle/>
          <a:p>
            <a:r>
              <a:rPr lang="pt-PT" dirty="0"/>
              <a:t>Apresentação do Programa </a:t>
            </a:r>
            <a:br>
              <a:rPr lang="pt-PT" dirty="0"/>
            </a:br>
            <a:r>
              <a:rPr lang="pt-PT" dirty="0"/>
              <a:t>de Formação</a:t>
            </a:r>
            <a:endParaRPr lang="en-PT" dirty="0"/>
          </a:p>
        </p:txBody>
      </p:sp>
    </p:spTree>
    <p:extLst>
      <p:ext uri="{BB962C8B-B14F-4D97-AF65-F5344CB8AC3E}">
        <p14:creationId xmlns:p14="http://schemas.microsoft.com/office/powerpoint/2010/main" val="2172992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907235" y="662386"/>
            <a:ext cx="7776863" cy="418058"/>
          </a:xfrm>
        </p:spPr>
        <p:txBody>
          <a:bodyPr>
            <a:normAutofit fontScale="90000"/>
          </a:bodyPr>
          <a:lstStyle/>
          <a:p>
            <a:r>
              <a:rPr lang="pt-PT" sz="2400" dirty="0"/>
              <a:t>Objetivos de Desenvolvimento Sustentável – ODS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0"/>
          </p:nvPr>
        </p:nvSpPr>
        <p:spPr>
          <a:xfrm>
            <a:off x="1314608" y="1576472"/>
            <a:ext cx="9533921" cy="230425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PT" sz="1800" dirty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Os Objetivos de Desenvolvimento Sustentável – ODS,</a:t>
            </a:r>
            <a:r>
              <a:rPr lang="pt-PT" sz="1800" b="1" dirty="0"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800" dirty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 Agenda 2030 da Organização das Nações Unidas (ONU), estabelecidas desde 2015.  Enquanto tópicos que abordam várias dimensões do desenvolvimento </a:t>
            </a:r>
            <a:r>
              <a:rPr lang="pt-PT" sz="1800" dirty="0">
                <a:solidFill>
                  <a:srgbClr val="222222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sustentável (social, económico, ambiental), como modos de promover a paz, a justiça e instituições eficazes, surgem como fruto do trabalho conjunto de governos e cidadãos de todo o mundo. A UPT pretende exercer um papel ativo nessa </a:t>
            </a:r>
            <a:r>
              <a:rPr lang="pt-PT" sz="1800" dirty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construção. </a:t>
            </a:r>
          </a:p>
          <a:p>
            <a:pPr algn="r">
              <a:lnSpc>
                <a:spcPct val="150000"/>
              </a:lnSpc>
            </a:pPr>
            <a:r>
              <a:rPr lang="pt-PT" sz="1800" u="sng" dirty="0">
                <a:solidFill>
                  <a:srgbClr val="0000FF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https://ods.pt/</a:t>
            </a:r>
            <a:endParaRPr lang="pt-PT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8256241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429230" y="6215142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3" name="Marcador de Posição de Conteúdo 2">
            <a:extLst>
              <a:ext uri="{FF2B5EF4-FFF2-40B4-BE49-F238E27FC236}">
                <a16:creationId xmlns:a16="http://schemas.microsoft.com/office/drawing/2014/main" id="{FDA48F75-B7EA-ACB0-FAC7-2653E229C546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915" y="3952311"/>
            <a:ext cx="4951105" cy="287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82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 descr="Uma imagem com texto, símbolo&#10;&#10;Descrição gerada automaticamente">
            <a:extLst>
              <a:ext uri="{FF2B5EF4-FFF2-40B4-BE49-F238E27FC236}">
                <a16:creationId xmlns:a16="http://schemas.microsoft.com/office/drawing/2014/main" id="{5493AE24-4E68-BD0E-E710-E2E1F64DE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7025" y="476443"/>
            <a:ext cx="3543658" cy="1102925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1CC93F-5E63-F243-A0AD-B39B5F060217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rgbClr val="00AD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00FA054D-EE49-4D85-E393-30DC2B7B0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875" y="653703"/>
            <a:ext cx="9037121" cy="1325563"/>
          </a:xfrm>
        </p:spPr>
        <p:txBody>
          <a:bodyPr>
            <a:normAutofit/>
          </a:bodyPr>
          <a:lstStyle/>
          <a:p>
            <a:r>
              <a:rPr lang="pt-PT" dirty="0"/>
              <a:t>Caso de estudo – a unidade curricular</a:t>
            </a:r>
            <a:endParaRPr lang="en-PT" sz="2700" b="1" dirty="0">
              <a:solidFill>
                <a:srgbClr val="60BDE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036C2B-016C-25F4-1C05-BAAE2CC74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4" y="5229200"/>
            <a:ext cx="28575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4789DCB-E75C-409B-2AD6-D6612456F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288" y="3043173"/>
            <a:ext cx="5102794" cy="1274174"/>
          </a:xfrm>
          <a:prstGeom prst="rect">
            <a:avLst/>
          </a:prstGeom>
        </p:spPr>
      </p:pic>
      <p:graphicFrame>
        <p:nvGraphicFramePr>
          <p:cNvPr id="10" name="Tabela 7">
            <a:extLst>
              <a:ext uri="{FF2B5EF4-FFF2-40B4-BE49-F238E27FC236}">
                <a16:creationId xmlns:a16="http://schemas.microsoft.com/office/drawing/2014/main" id="{80FE49BB-159C-1A10-9A1D-688C6FD67E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080438"/>
              </p:ext>
            </p:extLst>
          </p:nvPr>
        </p:nvGraphicFramePr>
        <p:xfrm>
          <a:off x="5755628" y="3542018"/>
          <a:ext cx="5102794" cy="218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806">
                  <a:extLst>
                    <a:ext uri="{9D8B030D-6E8A-4147-A177-3AD203B41FA5}">
                      <a16:colId xmlns:a16="http://schemas.microsoft.com/office/drawing/2014/main" val="3465347515"/>
                    </a:ext>
                  </a:extLst>
                </a:gridCol>
                <a:gridCol w="2114993">
                  <a:extLst>
                    <a:ext uri="{9D8B030D-6E8A-4147-A177-3AD203B41FA5}">
                      <a16:colId xmlns:a16="http://schemas.microsoft.com/office/drawing/2014/main" val="2614087474"/>
                    </a:ext>
                  </a:extLst>
                </a:gridCol>
                <a:gridCol w="1691995">
                  <a:extLst>
                    <a:ext uri="{9D8B030D-6E8A-4147-A177-3AD203B41FA5}">
                      <a16:colId xmlns:a16="http://schemas.microsoft.com/office/drawing/2014/main" val="1292470881"/>
                    </a:ext>
                  </a:extLst>
                </a:gridCol>
              </a:tblGrid>
              <a:tr h="1196329">
                <a:tc>
                  <a:txBody>
                    <a:bodyPr/>
                    <a:lstStyle/>
                    <a:p>
                      <a:r>
                        <a:rPr lang="pt-PT" dirty="0"/>
                        <a:t>Alunos inscritos</a:t>
                      </a:r>
                    </a:p>
                    <a:p>
                      <a:r>
                        <a:rPr lang="pt-PT" dirty="0"/>
                        <a:t>na UC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Alunos que se apresentaram a avaliação</a:t>
                      </a:r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Grupos de trabalho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636250"/>
                  </a:ext>
                </a:extLst>
              </a:tr>
              <a:tr h="717824">
                <a:tc>
                  <a:txBody>
                    <a:bodyPr/>
                    <a:lstStyle/>
                    <a:p>
                      <a:pPr algn="ctr"/>
                      <a:endParaRPr lang="pt-PT" dirty="0"/>
                    </a:p>
                    <a:p>
                      <a:pPr algn="ctr"/>
                      <a:r>
                        <a:rPr lang="pt-PT" dirty="0"/>
                        <a:t>202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PT" dirty="0"/>
                    </a:p>
                    <a:p>
                      <a:pPr algn="ctr"/>
                      <a:r>
                        <a:rPr lang="pt-PT" dirty="0"/>
                        <a:t>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PT" dirty="0"/>
                    </a:p>
                    <a:p>
                      <a:pPr algn="ctr"/>
                      <a:r>
                        <a:rPr lang="pt-PT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38027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E45A2388-523F-6B4E-73A9-71A12B1F064E}"/>
              </a:ext>
            </a:extLst>
          </p:cNvPr>
          <p:cNvSpPr txBox="1"/>
          <p:nvPr/>
        </p:nvSpPr>
        <p:spPr>
          <a:xfrm>
            <a:off x="570318" y="2163062"/>
            <a:ext cx="7481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Contencioso da União Europeia</a:t>
            </a: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2379164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2BA5C0-83BD-6D68-9002-A2ED3516F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7" y="563574"/>
            <a:ext cx="7920879" cy="106522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dirty="0"/>
              <a:t>Caso de estudo – a unidade curricular de </a:t>
            </a:r>
            <a:br>
              <a:rPr lang="pt-PT" dirty="0"/>
            </a:br>
            <a:r>
              <a:rPr lang="pt-PT" dirty="0"/>
              <a:t>Contencioso da União Europeia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0E046BC-4C8F-A630-276E-370874A7FAB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847528" y="1972707"/>
            <a:ext cx="8064896" cy="163032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sz="1800" dirty="0"/>
              <a:t>O Tribunal de Justiça da União Europeia (TJUE) é uma das instituições da União Europeia e aquela a que cabe aplicar os mecanismos de tutela jurisdicional do direito da União Europeia. Através das suas decisões (a jurisprudência) promoveu e impulsionou o percurso da integração europeia.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C860387-64B3-6600-554F-EFC2080ED674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81554" y="3933057"/>
            <a:ext cx="5040561" cy="1180727"/>
          </a:xfrm>
        </p:spPr>
        <p:txBody>
          <a:bodyPr/>
          <a:lstStyle/>
          <a:p>
            <a:endParaRPr lang="pt-PT" dirty="0"/>
          </a:p>
          <a:p>
            <a:r>
              <a:rPr lang="pt-PT" dirty="0">
                <a:hlinkClick r:id="rId2"/>
              </a:rPr>
              <a:t>https://curia.europa.eu/jcms/jcms/j_6/pt/</a:t>
            </a:r>
            <a:r>
              <a:rPr lang="pt-PT" dirty="0"/>
              <a:t> 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23A64A4-6BB3-A6DB-9759-31A59AAC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9</a:t>
            </a:fld>
            <a:endParaRPr lang="pt-PT" dirty="0"/>
          </a:p>
        </p:txBody>
      </p:sp>
      <p:pic>
        <p:nvPicPr>
          <p:cNvPr id="1026" name="Picture 2" descr="CURIA - Página incial - Tribunal de Justiça da União Europeia">
            <a:extLst>
              <a:ext uri="{FF2B5EF4-FFF2-40B4-BE49-F238E27FC236}">
                <a16:creationId xmlns:a16="http://schemas.microsoft.com/office/drawing/2014/main" id="{1D567327-2F68-6247-8BB8-9426AC04C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4678071"/>
            <a:ext cx="3816424" cy="213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ribunal de Justiça da União Europeia | LinkedIn">
            <a:extLst>
              <a:ext uri="{FF2B5EF4-FFF2-40B4-BE49-F238E27FC236}">
                <a16:creationId xmlns:a16="http://schemas.microsoft.com/office/drawing/2014/main" id="{26992565-C356-7609-EB8B-080D86D45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041" y="4409195"/>
            <a:ext cx="2406072" cy="240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625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2877</TotalTime>
  <Words>927</Words>
  <Application>Microsoft Office PowerPoint</Application>
  <PresentationFormat>Ecrã Panorâmico</PresentationFormat>
  <Paragraphs>86</Paragraphs>
  <Slides>14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EUAlbertina</vt:lpstr>
      <vt:lpstr>Garamond</vt:lpstr>
      <vt:lpstr>Times New Roman</vt:lpstr>
      <vt:lpstr>Office Theme</vt:lpstr>
      <vt:lpstr>Apresentação do PowerPoint</vt:lpstr>
      <vt:lpstr>Introdução</vt:lpstr>
      <vt:lpstr>Universidade Portucalense Infante D. Henrique</vt:lpstr>
      <vt:lpstr>Contexto</vt:lpstr>
      <vt:lpstr>O Gabinete de Inovação Pedagógica (GIP)</vt:lpstr>
      <vt:lpstr>Apresentação do Programa  de Formação</vt:lpstr>
      <vt:lpstr>Objetivos de Desenvolvimento Sustentável – ODS</vt:lpstr>
      <vt:lpstr>Caso de estudo – a unidade curricular</vt:lpstr>
      <vt:lpstr>Caso de estudo – a unidade curricular de  Contencioso da União Europeia</vt:lpstr>
      <vt:lpstr>Desafio:      estudo de decisão do TJUE + ligação com ODS</vt:lpstr>
      <vt:lpstr>Exemplos do destaque nas apresentações</vt:lpstr>
      <vt:lpstr>Considerações Finais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Joana Pimparel Mineiro</dc:creator>
  <cp:lastModifiedBy>Filipa FM. Marinho</cp:lastModifiedBy>
  <cp:revision>28</cp:revision>
  <dcterms:created xsi:type="dcterms:W3CDTF">2021-04-09T14:01:00Z</dcterms:created>
  <dcterms:modified xsi:type="dcterms:W3CDTF">2023-07-19T11:27:37Z</dcterms:modified>
</cp:coreProperties>
</file>