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77" r:id="rId3"/>
    <p:sldId id="278" r:id="rId4"/>
    <p:sldId id="301" r:id="rId5"/>
    <p:sldId id="279" r:id="rId6"/>
    <p:sldId id="302" r:id="rId7"/>
    <p:sldId id="281" r:id="rId8"/>
    <p:sldId id="303" r:id="rId9"/>
    <p:sldId id="282" r:id="rId10"/>
    <p:sldId id="283" r:id="rId11"/>
    <p:sldId id="262" r:id="rId12"/>
    <p:sldId id="258" r:id="rId13"/>
  </p:sldIdLst>
  <p:sldSz cx="9144000" cy="5143500" type="screen16x9"/>
  <p:notesSz cx="6858000" cy="9144000"/>
  <p:embeddedFontLst>
    <p:embeddedFont>
      <p:font typeface="Helvetica Neue Light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356" autoAdjust="0"/>
  </p:normalViewPr>
  <p:slideViewPr>
    <p:cSldViewPr snapToGrid="0">
      <p:cViewPr varScale="1">
        <p:scale>
          <a:sx n="63" d="100"/>
          <a:sy n="63" d="100"/>
        </p:scale>
        <p:origin x="1380" y="48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processo C-563/22 nasce de um tribunal búlgaro que questiona o TJUE sobre a cessação da proteção da UNRWA e as consequências para o estatuto de refugiado. O Nosso objetivo é mostrar que, embora nasça do Direito da UE (artigo 267 TFUE), o caso transcende diretivas europeias e convoca o Direito Internacional Humanitário e dos Refugiados.”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80923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reenvio prejudicial visa uniformizar a interpretação das diretivas 2011/95/UE (Qualificação) e 2013/32/UE (Processos). No C-563/22, pergunta-se se a UNRWA, obrigada a abandonar Gaza por falta de segurança ou fundos, deixa de proteger “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ipso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facto” as pessoas, obrigando ao estatuto de refugiado, ou se se deve recorrer à proteção subsidiária frente a risco de tratamento desumano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12845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Em Gaza, o bloqueio à ajuda humanitária sujeita a população à fome e à sede – sobretudo crianças –, com surtos de doenças e colapsos de serviços essenciais. A Convenção de Genebra e o Estatuto de Roma proíbem usar a fome como método de guerra, mas as barreiras ao acesso persistem, configurando um extermínio lento.”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29933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que une o reenvio prejudicial e Gaza é a necessidade de articular coerentemente o Direito da UE com os princípios universais do DIH e da proteção dos refugiados. O TJUE, ao interpretar diretivas, deve garantir que não se crie um vazio jurídico que penalize populações vulneráveis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85156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Propomos mecanismos de urgência: fast-</a:t>
            </a:r>
            <a:r>
              <a:rPr lang="pt-P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track</a:t>
            </a: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humanitário para decisões prejudiciais em contextos críticos; inclusão de cláusulas de exceção nas diretivas de asilo; formalização de parcerias UE-UNRWA e supervisão independente das zonas bloqueadas. Assim, unimos rigidez processual à flexibilidade humanitária.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72581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pt-P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Em suma, o processo C-563/22 é uma ponte entre jurisdição europeia e obrigações humanitárias universais. Mas só cumprirá seu potencial se houver sintonia prática entre a rapidez dos tribunais e o imperativo de salvar vidas. Pesquisas futuras devem avaliar outros casos comparáveis para consolidar modelos integrados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95174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3139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7967-6BE1-46D8-B406-81F422792A49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AC1DD826-5F90-4F5C-811B-F5D272359F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403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jpeg"/><Relationship Id="rId7" Type="http://schemas.openxmlformats.org/officeDocument/2006/relationships/hyperlink" Target="http://orcid.org/0000-0003-4720-140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ra@upt.pt" TargetMode="External"/><Relationship Id="rId5" Type="http://schemas.openxmlformats.org/officeDocument/2006/relationships/hyperlink" Target="https://orcid.org/0009-0001-7781-2846" TargetMode="External"/><Relationship Id="rId4" Type="http://schemas.openxmlformats.org/officeDocument/2006/relationships/hyperlink" Target="mailto:Angelikalima@gmail.co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492918" y="300316"/>
            <a:ext cx="4509247" cy="286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pt-PT" sz="3000" b="1" u="sng" dirty="0">
                <a:solidFill>
                  <a:schemeClr val="accent5">
                    <a:lumMod val="75000"/>
                  </a:schemeClr>
                </a:solidFill>
              </a:rPr>
              <a:t>A Reenvio Prejudicial e Conflito Armado em Gaza: Entre a Lógica Jurídica e a Proteção Humanitária no Direito Internacional – o processo C-563/22 do TJUE</a:t>
            </a:r>
            <a:endParaRPr lang="pt-PT" sz="30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sz="3000" b="1" dirty="0">
              <a:solidFill>
                <a:schemeClr val="accent5">
                  <a:lumMod val="75000"/>
                </a:schemeClr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745471" y="3985055"/>
            <a:ext cx="4068000" cy="1093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sz="1800" dirty="0"/>
              <a:t>Dora Resende Alves – UPT</a:t>
            </a:r>
          </a:p>
          <a:p>
            <a:r>
              <a:rPr lang="pt-PT" sz="1800" dirty="0"/>
              <a:t>Angélica Lima  – UPT</a:t>
            </a:r>
          </a:p>
          <a:p>
            <a:endParaRPr lang="pt-PT" sz="1800" dirty="0"/>
          </a:p>
          <a:p>
            <a:r>
              <a:rPr lang="pt-PT" sz="1800" dirty="0"/>
              <a:t>Porto, </a:t>
            </a:r>
            <a:r>
              <a:rPr lang="pt-PT" sz="1800" dirty="0">
                <a:solidFill>
                  <a:schemeClr val="tx1"/>
                </a:solidFill>
              </a:rPr>
              <a:t>23 de Maio de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	Conclusão &amp; Perspetivas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pt-PT" sz="2400" dirty="0">
                <a:latin typeface="Aptos" panose="020B0004020202020204" pitchFamily="34" charset="0"/>
              </a:rPr>
              <a:t>Principais Conclusões</a:t>
            </a:r>
          </a:p>
          <a:p>
            <a:pPr marL="857250" lvl="1" indent="-285750">
              <a:buFont typeface="Wingdings" panose="05000000000000000000" pitchFamily="2" charset="2"/>
              <a:buChar char="ü"/>
            </a:pPr>
            <a:r>
              <a:rPr lang="pt-PT" sz="2400" dirty="0">
                <a:latin typeface="Aptos" panose="020B0004020202020204" pitchFamily="34" charset="0"/>
              </a:rPr>
              <a:t>Reenvio prejudicial: útil, mas lento</a:t>
            </a:r>
          </a:p>
          <a:p>
            <a:pPr marL="857250" lvl="1" indent="-285750">
              <a:buFont typeface="Wingdings" panose="05000000000000000000" pitchFamily="2" charset="2"/>
              <a:buChar char="ü"/>
            </a:pPr>
            <a:r>
              <a:rPr lang="pt-PT" sz="2400" dirty="0">
                <a:latin typeface="Aptos" panose="020B0004020202020204" pitchFamily="34" charset="0"/>
              </a:rPr>
              <a:t>Gaza: urgência extrema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PT" sz="2400" dirty="0">
                <a:latin typeface="Aptos" panose="020B0004020202020204" pitchFamily="34" charset="0"/>
              </a:rPr>
              <a:t>Futuras investigações</a:t>
            </a:r>
          </a:p>
          <a:p>
            <a:pPr marL="857250" lvl="1" indent="-285750">
              <a:buFont typeface="Wingdings" panose="05000000000000000000" pitchFamily="2" charset="2"/>
              <a:buChar char="ü"/>
            </a:pPr>
            <a:r>
              <a:rPr lang="pt-PT" sz="2400" dirty="0">
                <a:latin typeface="Aptos" panose="020B0004020202020204" pitchFamily="34" charset="0"/>
              </a:rPr>
              <a:t>Estudos empíricos comparados</a:t>
            </a:r>
          </a:p>
          <a:p>
            <a:pPr marL="857250" lvl="1" indent="-285750">
              <a:buFont typeface="Wingdings" panose="05000000000000000000" pitchFamily="2" charset="2"/>
              <a:buChar char="ü"/>
            </a:pPr>
            <a:r>
              <a:rPr lang="pt-PT" sz="2400" dirty="0">
                <a:latin typeface="Aptos" panose="020B0004020202020204" pitchFamily="34" charset="0"/>
              </a:rPr>
              <a:t>Avaliação de casos semelhantes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15363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32" y="991394"/>
            <a:ext cx="1628775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3177" y="3510655"/>
            <a:ext cx="272863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ANGÉLICA LIMA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Angelikalima@gmail.com</a:t>
            </a: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https://orcid.org/0009-0001-7781-2846</a:t>
            </a: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86696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029D5DB-5E15-10B6-40B4-991B1047ADE8}"/>
              </a:ext>
            </a:extLst>
          </p:cNvPr>
          <p:cNvSpPr txBox="1"/>
          <p:nvPr/>
        </p:nvSpPr>
        <p:spPr>
          <a:xfrm>
            <a:off x="3003177" y="1783736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dra@upt.pt</a:t>
            </a: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u="sng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7" tooltip="Go to my personal page at http://orcid.org/"/>
              </a:rPr>
              <a:t>http://orcid.org/0000-0003-4720-1400</a:t>
            </a:r>
            <a:endParaRPr lang="pt-PT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178677" y="534238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obrigada!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64DD5A01-1D5D-276B-0A27-DAD9ED9306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8369" y="3006908"/>
            <a:ext cx="1382868" cy="1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D68A56C9-7969-633A-9E85-A7FF03EFF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71" y="3715721"/>
            <a:ext cx="3177391" cy="90337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6E41548-E5B0-D443-03D9-E009E697F8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7892" y="3679249"/>
            <a:ext cx="2209914" cy="93984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4187F448-6DAE-CA7F-A52E-1064989D52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8036" y="3679250"/>
            <a:ext cx="2448424" cy="10267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Agenda</a:t>
            </a:r>
            <a:endParaRPr lang="en-GB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1.	Introdução &amp; Objetivos</a:t>
            </a:r>
          </a:p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2.	Contextualização do Reenvio Prejudicial</a:t>
            </a:r>
          </a:p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3.	Conflito Armado em Gaza</a:t>
            </a:r>
          </a:p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4.	Intersecção Jurídico-Humanitária</a:t>
            </a:r>
          </a:p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5.	Propostas Integradas</a:t>
            </a:r>
          </a:p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6.	Conclusão &amp; Perspetivas</a:t>
            </a:r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23992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Introdução &amp; Objetivos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078" y="1502386"/>
            <a:ext cx="8900922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 </a:t>
            </a:r>
            <a:r>
              <a:rPr lang="pt-PT" sz="2400" b="1" dirty="0">
                <a:solidFill>
                  <a:srgbClr val="002060"/>
                </a:solidFill>
                <a:latin typeface="Aptos" panose="020B0004020202020204" pitchFamily="34" charset="0"/>
              </a:rPr>
              <a:t>Acórdão C 563/22 (TJUE)</a:t>
            </a:r>
          </a:p>
          <a:p>
            <a:pPr marL="114300" indent="0">
              <a:buNone/>
            </a:pPr>
            <a:endParaRPr lang="pt-PT" sz="2400" b="1" dirty="0">
              <a:solidFill>
                <a:srgbClr val="002060"/>
              </a:solidFill>
              <a:latin typeface="Aptos" panose="020B0004020202020204" pitchFamily="34" charset="0"/>
            </a:endParaRPr>
          </a:p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•	Acórdão C-563/22 (13 junho 2024) – pedido de decisão prejudicial (art.º 98.º, n.º 1 RPTJUE)</a:t>
            </a:r>
          </a:p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•	Questão central: tensão entre lógica do reenvio e imperativo humanitário</a:t>
            </a:r>
          </a:p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•	Foco: aplicabilidade destas normas ao conflito em Gaza</a:t>
            </a:r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8619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Contextualização do Reenvio Prejudicial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3986"/>
            <a:ext cx="9033002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pt-PT" sz="2000" dirty="0">
              <a:latin typeface="Aptos" panose="020B00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t-PT" sz="20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Mecanismo (artigo 267 TFUE) para uniformizar interpretação do Direito da UE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PT" sz="20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Questões em C-563/22:</a:t>
            </a:r>
          </a:p>
          <a:p>
            <a:pPr marL="114300" indent="0">
              <a:buNone/>
            </a:pPr>
            <a:r>
              <a:rPr lang="pt-PT" sz="20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o	A proteção da UNRWA cessa “</a:t>
            </a:r>
            <a:r>
              <a:rPr lang="pt-PT" sz="2000" i="1" kern="100" dirty="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ipso</a:t>
            </a:r>
            <a:r>
              <a:rPr lang="pt-PT" sz="2000" i="1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facto</a:t>
            </a:r>
            <a:r>
              <a:rPr lang="pt-PT" sz="20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”?</a:t>
            </a:r>
          </a:p>
          <a:p>
            <a:pPr marL="114300" indent="0">
              <a:buNone/>
            </a:pPr>
            <a:r>
              <a:rPr lang="pt-PT" sz="20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o	Estatuto de refugiado vs. proteção subsidiária</a:t>
            </a:r>
          </a:p>
          <a:p>
            <a:pPr marL="114300" indent="0">
              <a:buNone/>
            </a:pPr>
            <a:r>
              <a:rPr lang="pt-PT" sz="20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o	Princípio da não repulsão e superior interesse da criança</a:t>
            </a:r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42857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Conflito Armado Em Gaza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579" y="1522706"/>
            <a:ext cx="8768842" cy="323893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endParaRPr lang="pt-PT" dirty="0"/>
          </a:p>
          <a:p>
            <a:pPr>
              <a:buFont typeface="Wingdings" panose="05000000000000000000" pitchFamily="2" charset="2"/>
              <a:buChar char="ü"/>
            </a:pPr>
            <a:r>
              <a:rPr lang="pt-PT" sz="2400" dirty="0">
                <a:latin typeface="Aptos" panose="020B0004020202020204" pitchFamily="34" charset="0"/>
              </a:rPr>
              <a:t>Bloqueio e destruição de infraestruturas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sz="2400" dirty="0">
                <a:latin typeface="Aptos" panose="020B0004020202020204" pitchFamily="34" charset="0"/>
              </a:rPr>
              <a:t>Privação material extrema: água, alimentos, medicamentos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sz="2400" dirty="0">
                <a:latin typeface="Aptos" panose="020B0004020202020204" pitchFamily="34" charset="0"/>
              </a:rPr>
              <a:t>Corte de corredores humanitários e surge risco de fome/sofrimento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24702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Conflito Armado em Gaza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514842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sz="2800" dirty="0">
                <a:latin typeface="Aptos" panose="020B0004020202020204" pitchFamily="34" charset="0"/>
              </a:rPr>
              <a:t>• 	O Papel da UNRWA e Não-Repulsão</a:t>
            </a:r>
          </a:p>
          <a:p>
            <a:pPr marL="114300" indent="0">
              <a:buNone/>
            </a:pPr>
            <a:r>
              <a:rPr lang="pt-PT" sz="2800" dirty="0">
                <a:latin typeface="Aptos" panose="020B0004020202020204" pitchFamily="34" charset="0"/>
              </a:rPr>
              <a:t>•	Mandato da UNRWA: refugiados palestinos</a:t>
            </a:r>
          </a:p>
          <a:p>
            <a:pPr marL="114300" indent="0">
              <a:buNone/>
            </a:pPr>
            <a:r>
              <a:rPr lang="pt-PT" sz="2800" dirty="0">
                <a:latin typeface="Aptos" panose="020B0004020202020204" pitchFamily="34" charset="0"/>
              </a:rPr>
              <a:t>•	Princípio da não </a:t>
            </a:r>
            <a:r>
              <a:rPr lang="pt-PT" sz="2800" dirty="0" err="1">
                <a:latin typeface="Aptos" panose="020B0004020202020204" pitchFamily="34" charset="0"/>
              </a:rPr>
              <a:t>refoulement</a:t>
            </a:r>
            <a:r>
              <a:rPr lang="pt-PT" sz="2800" dirty="0">
                <a:latin typeface="Aptos" panose="020B0004020202020204" pitchFamily="34" charset="0"/>
              </a:rPr>
              <a:t> (</a:t>
            </a:r>
            <a:r>
              <a:rPr lang="pt-PT" sz="2800" dirty="0" err="1">
                <a:latin typeface="Aptos" panose="020B0004020202020204" pitchFamily="34" charset="0"/>
              </a:rPr>
              <a:t>Conv</a:t>
            </a:r>
            <a:r>
              <a:rPr lang="pt-PT" sz="2800" dirty="0">
                <a:latin typeface="Aptos" panose="020B0004020202020204" pitchFamily="34" charset="0"/>
              </a:rPr>
              <a:t>. de Genebra)</a:t>
            </a:r>
          </a:p>
          <a:p>
            <a:pPr marL="114300" indent="0">
              <a:buNone/>
            </a:pPr>
            <a:r>
              <a:rPr lang="pt-PT" sz="2800" dirty="0">
                <a:latin typeface="Aptos" panose="020B0004020202020204" pitchFamily="34" charset="0"/>
              </a:rPr>
              <a:t>•	Tensões entre mandato e políticas de segurança regional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30818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	Intersecção Jurídico-Humanitária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t-PT" sz="2400" dirty="0">
                <a:latin typeface="Aptos" panose="020B0004020202020204" pitchFamily="34" charset="0"/>
              </a:rPr>
              <a:t>Direito da UE x Direito Internacional Humanitário (DIH)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sz="2400" dirty="0">
                <a:latin typeface="Aptos" panose="020B0004020202020204" pitchFamily="34" charset="0"/>
              </a:rPr>
              <a:t>Complementaridade entre regimes:</a:t>
            </a:r>
          </a:p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	o	Princípio </a:t>
            </a:r>
            <a:r>
              <a:rPr lang="pt-PT" sz="2400">
                <a:latin typeface="Aptos" panose="020B0004020202020204" pitchFamily="34" charset="0"/>
              </a:rPr>
              <a:t>de não-retorno </a:t>
            </a:r>
            <a:r>
              <a:rPr lang="pt-PT" sz="2400" dirty="0">
                <a:latin typeface="Aptos" panose="020B0004020202020204" pitchFamily="34" charset="0"/>
              </a:rPr>
              <a:t>(</a:t>
            </a:r>
            <a:r>
              <a:rPr lang="pt-PT" sz="2400" dirty="0" err="1">
                <a:latin typeface="Aptos" panose="020B0004020202020204" pitchFamily="34" charset="0"/>
              </a:rPr>
              <a:t>refoulement</a:t>
            </a:r>
            <a:r>
              <a:rPr lang="pt-PT" sz="2400" dirty="0">
                <a:latin typeface="Aptos" panose="020B0004020202020204" pitchFamily="34" charset="0"/>
              </a:rPr>
              <a:t>)</a:t>
            </a:r>
          </a:p>
          <a:p>
            <a:pPr marL="114300" indent="0">
              <a:buNone/>
            </a:pPr>
            <a:r>
              <a:rPr lang="pt-PT" sz="2400" dirty="0">
                <a:latin typeface="Aptos" panose="020B0004020202020204" pitchFamily="34" charset="0"/>
              </a:rPr>
              <a:t>	o	Mandato UNRWA (Resolução 302(IV) ONU)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PT" sz="2400" dirty="0">
                <a:latin typeface="Aptos" panose="020B0004020202020204" pitchFamily="34" charset="0"/>
              </a:rPr>
              <a:t>Desafio: coerência e eficácia na tutela de direitos</a:t>
            </a:r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04084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	Intersecção entre ambos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t-PT" sz="24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Limites práticos da “</a:t>
            </a:r>
            <a:r>
              <a:rPr lang="pt-PT" sz="2400" kern="100" dirty="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jurisdicização</a:t>
            </a:r>
            <a:r>
              <a:rPr lang="pt-PT" sz="24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t-PT" sz="24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Importância de complementaridade com políticas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t-PT" sz="24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Proposta: </a:t>
            </a:r>
            <a:r>
              <a:rPr lang="pt-PT" sz="2400" kern="100" dirty="0" err="1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macro‑mecanismos</a:t>
            </a:r>
            <a:r>
              <a:rPr lang="pt-PT" sz="2400" kern="1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cooperação UE‑UN</a:t>
            </a:r>
          </a:p>
          <a:p>
            <a:pPr marL="114300" indent="0">
              <a:buNone/>
            </a:pPr>
            <a:endParaRPr lang="pt-PT" sz="2400" dirty="0"/>
          </a:p>
          <a:p>
            <a:endParaRPr lang="pt-PT" sz="2400" dirty="0"/>
          </a:p>
          <a:p>
            <a:endParaRPr lang="pt-PT" sz="2400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41436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	Propostas Integradas</a:t>
            </a:r>
            <a:br>
              <a:rPr lang="pt-PT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pt-PT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Harmonização de procedimentos UE–UN (fast-</a:t>
            </a:r>
            <a:r>
              <a:rPr lang="pt-PT" sz="24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track</a:t>
            </a:r>
            <a:r>
              <a:rPr lang="pt-PT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humanitário)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pt-PT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Cláusulas de exceção nas diretivas de asilo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pt-PT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Parcerias formais UE-UNRWA e monitorização independente</a:t>
            </a:r>
          </a:p>
          <a:p>
            <a:pPr marL="114300" indent="0">
              <a:buNone/>
            </a:pP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1000374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</TotalTime>
  <Words>786</Words>
  <Application>Microsoft Office PowerPoint</Application>
  <PresentationFormat>Apresentação no Ecrã (16:9)</PresentationFormat>
  <Paragraphs>119</Paragraphs>
  <Slides>12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20" baseType="lpstr">
      <vt:lpstr>Arial</vt:lpstr>
      <vt:lpstr>Calibri</vt:lpstr>
      <vt:lpstr>Aptos</vt:lpstr>
      <vt:lpstr>Helvetica Neue Light</vt:lpstr>
      <vt:lpstr>Times New Roman</vt:lpstr>
      <vt:lpstr>Wingdings</vt:lpstr>
      <vt:lpstr>Symbol</vt:lpstr>
      <vt:lpstr>Simple Light</vt:lpstr>
      <vt:lpstr>Apresentação do PowerPoint</vt:lpstr>
      <vt:lpstr>Agenda</vt:lpstr>
      <vt:lpstr>1. Introdução &amp; Objetivos</vt:lpstr>
      <vt:lpstr>2. Contextualização do Reenvio Prejudicial</vt:lpstr>
      <vt:lpstr>3. Conflito Armado Em Gaza</vt:lpstr>
      <vt:lpstr>3. Conflito Armado em Gaza</vt:lpstr>
      <vt:lpstr>4. Intersecção Jurídico-Humanitária</vt:lpstr>
      <vt:lpstr>4. Intersecção entre ambos</vt:lpstr>
      <vt:lpstr>5. Propostas Integradas </vt:lpstr>
      <vt:lpstr>6. Conclusão &amp; Perspetivas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mdmir</dc:creator>
  <cp:lastModifiedBy>Lima Angelica (ME/QMM-C-BrgP)</cp:lastModifiedBy>
  <cp:revision>105</cp:revision>
  <dcterms:modified xsi:type="dcterms:W3CDTF">2025-05-20T18:28:30Z</dcterms:modified>
</cp:coreProperties>
</file>