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82" r:id="rId3"/>
    <p:sldId id="283" r:id="rId4"/>
    <p:sldId id="284" r:id="rId5"/>
    <p:sldId id="285" r:id="rId6"/>
    <p:sldId id="257" r:id="rId7"/>
    <p:sldId id="262" r:id="rId8"/>
    <p:sldId id="263" r:id="rId9"/>
    <p:sldId id="286" r:id="rId10"/>
    <p:sldId id="266" r:id="rId11"/>
    <p:sldId id="267" r:id="rId12"/>
    <p:sldId id="265" r:id="rId13"/>
    <p:sldId id="281" r:id="rId14"/>
    <p:sldId id="287" r:id="rId15"/>
    <p:sldId id="288" r:id="rId16"/>
    <p:sldId id="289" r:id="rId17"/>
    <p:sldId id="290" r:id="rId18"/>
    <p:sldId id="258" r:id="rId19"/>
    <p:sldId id="264" r:id="rId20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F9204-3F29-4C3A-BA41-306340020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3393CD-7262-4AC7-80E6-52FE6F3F3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430AE-0210-4E82-AD7B-41B112DE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11A6662E-FAF4-44BC-88B5-85A7CBFB6D30}" type="datetime1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21974-7DEC-459D-9642-CB5B59C8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31837-C94E-4B5B-BCF0-110C69ED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54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DD2-E186-4F25-8FDE-D1E875E9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18CC5B-A7E0-48B1-8329-6533AC76E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05B1B-77FE-4BFC-BF87-87DA989F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9632-1575-4E14-B53B-3DC3D5ED3947}" type="datetime1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531E-1B90-4631-BD37-4BB1DBFA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A55E8-88DC-4280-8E04-FF50FF8E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59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0633D-90E4-4F5A-9EBF-DDEC2B0B4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D3065-FA3D-42C8-BFDA-967C87F4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C126F-38E2-4425-861F-98ED43228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6868-2568-4CC9-B302-F37117B01A6E}" type="datetime1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645D8-F22A-4354-A8B3-96E8A2D2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2295-A616-4D57-8800-7B7E213A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08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C1FC-ADE8-488C-A1DA-2FD569FD4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0895106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2842-38C3-46D6-8527-0F6FE623C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64CF5-F681-40C2-88CC-E02206C9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08A-1E71-4B2B-BB49-E743F2903911}" type="datetime1">
              <a:rPr lang="en-US" smtClean="0"/>
              <a:t>4/23/2021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04753-4FE4-4A6F-99BB-CFFC92E0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69D1-DB13-4BD9-8BA9-0DEAD98F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35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0B05-7BF6-4073-9106-FA19E972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EE8D7-6B58-4A3F-9DD5-E563D5192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2990E-9F0A-446A-B5B8-459CA8D9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17D9E-721A-44BB-8863-9873FE64DA75}" type="datetime1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68EAA-4377-45FF-9D7C-9E77BC9F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7FA71-74C3-44B8-A0AC-E18A1E76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313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1F12-2D88-4F76-AF46-BD5156C12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0895106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AA46-E3EB-4704-B019-F90F1E617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8695" y="1825625"/>
            <a:ext cx="556110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17480F-A530-4D05-9A22-E573FB4BA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6110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56FDA-C47A-4F4A-A364-BA60A25A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1DA2F-80B8-49CF-99FB-5ABCA53A607A}" type="datetime1">
              <a:rPr lang="en-US" smtClean="0"/>
              <a:t>4/23/2021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6D8DD-6D84-44D4-8A1B-57615B3E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8FE31-B577-4017-8AFE-A8BA0959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2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28C9-B8CC-413F-9FFA-626680E4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125"/>
            <a:ext cx="1127461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3FE72-9D42-45F5-A37F-B1213038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5256" y="1752600"/>
            <a:ext cx="5532319" cy="82391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3A31D-9B5F-4DE3-B18D-F7F77782E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256" y="2666999"/>
            <a:ext cx="5532319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E1D2D-822C-466C-A7B9-1A2D97366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52600"/>
            <a:ext cx="5561106" cy="82391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13B2C-44CA-49C4-BC84-02AF1638F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6999"/>
            <a:ext cx="5561106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3CB55-E9C1-4CE6-9B61-81B71475B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2172-E6C9-4B6C-929A-A9DE3837BBF1}" type="datetime1">
              <a:rPr lang="en-US" smtClean="0"/>
              <a:t>4/23/2021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F22318-747B-4EC9-862C-D9FD488C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BDDDF-16BD-438D-937D-0E3E30E7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655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2D5F-0BD4-4517-9233-E08AF405B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127461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523B8-51E3-48B8-BFD8-CE950619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8693" y="6416675"/>
            <a:ext cx="2921715" cy="365125"/>
          </a:xfrm>
        </p:spPr>
        <p:txBody>
          <a:bodyPr/>
          <a:lstStyle/>
          <a:p>
            <a:fld id="{3AB41CFF-90C9-47B3-9DA1-F2BF8D839F7E}" type="datetime1">
              <a:rPr lang="en-US" smtClean="0"/>
              <a:t>4/23/2021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39B90-5D50-4424-B51D-53C391621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F9286-3A00-4D3C-A3F0-50AC9045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57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933BE2-665A-42DA-A3B7-835F81A3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48FA-06AB-4884-A69B-986B96E68A24}" type="datetime1">
              <a:rPr lang="en-US" smtClean="0"/>
              <a:t>4/23/2021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DBCBD-AD42-432D-ABA9-20D616AF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40251-3596-4673-B24B-59A6F9ED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966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1A1-6D8E-4DD6-8E49-DABDE6D1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3F18F-F78D-4A31-A6BC-6552105BC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82C2F4-BDF4-4A4F-AA3D-52692932C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3850F-5C87-4F08-9658-EAF049B6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7ABA-0172-4F9C-889D-567164F66BCD}" type="datetime1">
              <a:rPr lang="en-US" smtClean="0"/>
              <a:t>4/23/2021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BCE9A-A746-4439-B5D3-966FBC8E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D3B51-AA2E-4AA1-8062-A0D476D8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62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2CF7-F453-4B3E-9510-D74797987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E2A1B9-8A2A-4B49-8B79-76D3EEB36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FEA03-0EC4-4085-AE63-4AA492D61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5AD5B-0DEA-4C6F-94D2-FAA99F2E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C6A5B-8AE7-4A41-B5A7-9ADC6686DC18}" type="datetime1">
              <a:rPr lang="en-US" smtClean="0"/>
              <a:t>4/23/2021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C6744-7CBA-4A1D-8F87-10699F981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D9048-35FF-4BE9-8157-BE4BAA1C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59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858004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84D45-0ED3-4D03-8E44-5E355C91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425450"/>
            <a:ext cx="112746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87D6E-D1E9-489C-9AA9-3575C39BA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8694" y="1949450"/>
            <a:ext cx="11274612" cy="419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4E9C-08EE-4B1B-B3FC-D6D997F4E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8694" y="6416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57E0CF6C-748E-4B7A-BC8B-3011EF78ED13}" type="datetime1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A1F1-38FE-4C27-81E6-A43A54793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166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6B39A-FFD8-42EF-ADC7-7DB3B302F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90106" y="6416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4" name="Picture 13" descr="A picture containing sitting&#10;&#10;Description automatically generated">
            <a:extLst>
              <a:ext uri="{FF2B5EF4-FFF2-40B4-BE49-F238E27FC236}">
                <a16:creationId xmlns:a16="http://schemas.microsoft.com/office/drawing/2014/main" id="{BC526B7A-4801-4FD1-95C8-03AF22629E87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0"/>
            <a:ext cx="3654612" cy="457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000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5" r:id="rId8"/>
    <p:sldLayoutId id="2147483712" r:id="rId9"/>
    <p:sldLayoutId id="2147483713" r:id="rId10"/>
    <p:sldLayoutId id="2147483714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dra@upt.pt" TargetMode="External"/><Relationship Id="rId2" Type="http://schemas.openxmlformats.org/officeDocument/2006/relationships/hyperlink" Target="mailto:fatima_pacheco@live.com.pt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ust2021.pt/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644DE9-8D09-43E2-BA69-F57482CFC9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23C919-B32E-40FF-B3D8-631316E84E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4" name="Picture 3" descr="Fundo azul com relevo">
            <a:extLst>
              <a:ext uri="{FF2B5EF4-FFF2-40B4-BE49-F238E27FC236}">
                <a16:creationId xmlns:a16="http://schemas.microsoft.com/office/drawing/2014/main" id="{0437CBAE-CF77-4159-9269-ECEC403184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13028" b="3033"/>
          <a:stretch/>
        </p:blipFill>
        <p:spPr>
          <a:xfrm>
            <a:off x="20" y="10"/>
            <a:ext cx="12191980" cy="685661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5FCCAC1-D60F-4DE8-ABD4-13C778C5D8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04748" y="1547118"/>
            <a:ext cx="11049000" cy="4305299"/>
          </a:xfrm>
        </p:spPr>
        <p:txBody>
          <a:bodyPr>
            <a:noAutofit/>
          </a:bodyPr>
          <a:lstStyle/>
          <a:p>
            <a:r>
              <a:rPr lang="pt-PT" sz="6000" b="1" dirty="0">
                <a:solidFill>
                  <a:srgbClr val="C00000"/>
                </a:solidFill>
              </a:rPr>
              <a:t>O TJUE ENQUANTO GUARDIÃO DO </a:t>
            </a:r>
            <a:br>
              <a:rPr lang="pt-PT" sz="6000" b="1" dirty="0">
                <a:solidFill>
                  <a:srgbClr val="C00000"/>
                </a:solidFill>
              </a:rPr>
            </a:br>
            <a:r>
              <a:rPr lang="pt-PT" sz="6000" b="1" dirty="0">
                <a:solidFill>
                  <a:srgbClr val="C00000"/>
                </a:solidFill>
              </a:rPr>
              <a:t>ESTADO DE DIREITO </a:t>
            </a:r>
            <a:br>
              <a:rPr lang="pt-PT" sz="6000" b="1" dirty="0">
                <a:solidFill>
                  <a:srgbClr val="C00000"/>
                </a:solidFill>
              </a:rPr>
            </a:br>
            <a:r>
              <a:rPr lang="pt-PT" sz="6000" b="1" dirty="0">
                <a:solidFill>
                  <a:srgbClr val="C00000"/>
                </a:solidFill>
              </a:rPr>
              <a:t>- REINE A JUSTIÇA E PEREÇAM OS QUE A AMEAÇAM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50C46C8-6476-4F5F-AEE9-534A3B2B4F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0200" y="5433415"/>
            <a:ext cx="7583133" cy="127912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pt-PT" sz="3600" b="1" dirty="0">
                <a:solidFill>
                  <a:schemeClr val="bg1"/>
                </a:solidFill>
              </a:rPr>
              <a:t>Fátima Pacheco</a:t>
            </a:r>
          </a:p>
          <a:p>
            <a:pPr algn="r"/>
            <a:r>
              <a:rPr lang="pt-PT" sz="3600" b="1" dirty="0">
                <a:solidFill>
                  <a:schemeClr val="bg1"/>
                </a:solidFill>
              </a:rPr>
              <a:t>Dora Resende Alves</a:t>
            </a:r>
          </a:p>
        </p:txBody>
      </p:sp>
    </p:spTree>
    <p:extLst>
      <p:ext uri="{BB962C8B-B14F-4D97-AF65-F5344CB8AC3E}">
        <p14:creationId xmlns:p14="http://schemas.microsoft.com/office/powerpoint/2010/main" val="4184279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chemeClr val="accent5">
              <a:lumMod val="40000"/>
              <a:lumOff val="6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pt-PT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pt-PT" b="1" dirty="0">
                <a:solidFill>
                  <a:srgbClr val="FF0000"/>
                </a:solidFill>
              </a:rPr>
              <a:t>Artigo 7.º do TUE</a:t>
            </a:r>
          </a:p>
          <a:p>
            <a:pPr marL="0" indent="0" algn="ctr">
              <a:buNone/>
            </a:pPr>
            <a:endParaRPr lang="pt-PT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pt-PT" b="1" dirty="0">
                <a:solidFill>
                  <a:srgbClr val="FF0000"/>
                </a:solidFill>
              </a:rPr>
              <a:t> Institui um processo (não jurisdicional e de natureza política) de incumprimento qualificado ou processo sancionatório que pode conduzir à SUSPENSÃO dos direitos de membro</a:t>
            </a:r>
          </a:p>
          <a:p>
            <a:pPr algn="ctr"/>
            <a:endParaRPr lang="pt-PT" b="1" dirty="0"/>
          </a:p>
          <a:p>
            <a:pPr algn="just"/>
            <a:r>
              <a:rPr lang="pt-PT" b="1" dirty="0"/>
              <a:t>Fase preventiva – verificação da existência de um risco manifesto de violação grave dos valores do artigo 2.º</a:t>
            </a:r>
          </a:p>
          <a:p>
            <a:pPr algn="just"/>
            <a:r>
              <a:rPr lang="pt-PT" b="1" dirty="0"/>
              <a:t>Fase sancionatória – verifica a existência de violação grave e persistente de tais valores</a:t>
            </a:r>
          </a:p>
          <a:p>
            <a:pPr algn="just"/>
            <a:endParaRPr lang="pt-PT" b="1" dirty="0"/>
          </a:p>
          <a:p>
            <a:pPr algn="just"/>
            <a:endParaRPr lang="pt-PT" b="1" dirty="0"/>
          </a:p>
          <a:p>
            <a:pPr algn="ctr"/>
            <a:endParaRPr lang="pt-PT" b="1" dirty="0"/>
          </a:p>
          <a:p>
            <a:pPr marL="0" indent="0" algn="just">
              <a:buNone/>
            </a:pPr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56E29-B5A6-4808-A5DC-98747D1267F8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7051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chemeClr val="accent5">
              <a:lumMod val="40000"/>
              <a:lumOff val="6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algn="just"/>
            <a:endParaRPr lang="pt-PT" dirty="0"/>
          </a:p>
          <a:p>
            <a:pPr marL="0" indent="0" algn="just">
              <a:buNone/>
            </a:pPr>
            <a:r>
              <a:rPr lang="pt-PT" dirty="0"/>
              <a:t>Em </a:t>
            </a:r>
            <a:r>
              <a:rPr lang="pt-PT" b="1" dirty="0"/>
              <a:t>2014</a:t>
            </a:r>
            <a:r>
              <a:rPr lang="pt-PT" dirty="0"/>
              <a:t>, a COMISSÃO EUROPEIA, criou um </a:t>
            </a:r>
            <a:r>
              <a:rPr lang="pt-PT" b="1" dirty="0"/>
              <a:t>NOVO PROCESSO </a:t>
            </a:r>
            <a:r>
              <a:rPr lang="pt-PT" dirty="0"/>
              <a:t>(À MARGEM DOS TRATADOS), </a:t>
            </a:r>
            <a:r>
              <a:rPr lang="pt-PT" b="1" dirty="0">
                <a:solidFill>
                  <a:srgbClr val="C00000"/>
                </a:solidFill>
              </a:rPr>
              <a:t>QUE </a:t>
            </a:r>
            <a:r>
              <a:rPr lang="pt-PT" b="1" u="sng" dirty="0">
                <a:solidFill>
                  <a:srgbClr val="C00000"/>
                </a:solidFill>
              </a:rPr>
              <a:t>ANTECEDE e COMPLEMENTA (avaliação, recomendação, acompanhamento) O PROCESSO DO artigo 7.º do TUE</a:t>
            </a:r>
            <a:r>
              <a:rPr lang="pt-PT" b="1" dirty="0">
                <a:solidFill>
                  <a:srgbClr val="C00000"/>
                </a:solidFill>
              </a:rPr>
              <a:t>, (</a:t>
            </a:r>
            <a:r>
              <a:rPr lang="pt-PT" b="1" i="1" dirty="0">
                <a:solidFill>
                  <a:srgbClr val="C00000"/>
                </a:solidFill>
              </a:rPr>
              <a:t>soft law</a:t>
            </a:r>
            <a:r>
              <a:rPr lang="pt-PT" b="1" dirty="0">
                <a:solidFill>
                  <a:srgbClr val="C00000"/>
                </a:solidFill>
              </a:rPr>
              <a:t>)</a:t>
            </a:r>
            <a:r>
              <a:rPr lang="pt-PT" dirty="0">
                <a:solidFill>
                  <a:srgbClr val="C00000"/>
                </a:solidFill>
              </a:rPr>
              <a:t>, </a:t>
            </a:r>
            <a:r>
              <a:rPr lang="pt-PT" dirty="0"/>
              <a:t>designado: </a:t>
            </a:r>
          </a:p>
          <a:p>
            <a:pPr marL="0" indent="0" algn="just">
              <a:buNone/>
            </a:pPr>
            <a:r>
              <a:rPr lang="pt-PT" b="1" dirty="0">
                <a:solidFill>
                  <a:srgbClr val="FF0000"/>
                </a:solidFill>
              </a:rPr>
              <a:t>  </a:t>
            </a:r>
          </a:p>
          <a:p>
            <a:pPr marL="0" indent="0" algn="ctr">
              <a:buNone/>
            </a:pPr>
            <a:r>
              <a:rPr lang="pt-PT" b="1" dirty="0">
                <a:solidFill>
                  <a:srgbClr val="FF0000"/>
                </a:solidFill>
              </a:rPr>
              <a:t>   “UM NOVO QUADRO DA UE PARA REFORÇAR </a:t>
            </a:r>
          </a:p>
          <a:p>
            <a:pPr marL="0" indent="0" algn="ctr">
              <a:buNone/>
            </a:pPr>
            <a:r>
              <a:rPr lang="pt-PT" b="1" dirty="0">
                <a:solidFill>
                  <a:srgbClr val="FF0000"/>
                </a:solidFill>
              </a:rPr>
              <a:t>     O ESTADO DE DIREITO”,</a:t>
            </a:r>
            <a:r>
              <a:rPr lang="pt-PT" dirty="0"/>
              <a:t> </a:t>
            </a:r>
          </a:p>
          <a:p>
            <a:pPr marL="0" indent="0" algn="ctr">
              <a:buNone/>
            </a:pPr>
            <a:r>
              <a:rPr lang="pt-PT" dirty="0"/>
              <a:t>Comunicação da Comissão ao Parlamento e ao Conselho</a:t>
            </a:r>
          </a:p>
          <a:p>
            <a:pPr marL="0" indent="0" algn="ctr">
              <a:buNone/>
            </a:pPr>
            <a:r>
              <a:rPr lang="pt-PT" dirty="0"/>
              <a:t>COM (2014) 158 final/2, de 19/03/2014.</a:t>
            </a:r>
          </a:p>
          <a:p>
            <a:pPr marL="0" indent="0" algn="ctr">
              <a:buNone/>
            </a:pPr>
            <a:endParaRPr lang="pt-PT" dirty="0"/>
          </a:p>
          <a:p>
            <a:pPr marL="0" indent="0" algn="just">
              <a:buNone/>
            </a:pPr>
            <a:r>
              <a:rPr lang="pt-PT" b="1" dirty="0"/>
              <a:t>Evitar situações concretas de ameaça sistémica ao Estado de direito quando Estados assumam práticas que afetem o bom funcionamento das instituições nacionais que se possam transformar num risco manifesto de violação grave dos valores europeus, impedindo abertura do artigo 7.º do TUE</a:t>
            </a:r>
          </a:p>
          <a:p>
            <a:pPr marL="0" indent="0" algn="just">
              <a:buNone/>
            </a:pPr>
            <a:r>
              <a:rPr lang="pt-PT" dirty="0"/>
              <a:t>      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56E29-B5A6-4808-A5DC-98747D1267F8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5188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30F4F8-A146-44D7-BF15-839F5E270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    Polónia                     e                      Hungria </a:t>
            </a:r>
          </a:p>
        </p:txBody>
      </p:sp>
      <p:pic>
        <p:nvPicPr>
          <p:cNvPr id="1032" name="Picture 8" descr="Polônia Marcado Pelo Azul No Mapa Político Cinzento De Europa Ilustração Do  Vetor Ilustração do Vetor - Ilustração de europeu, isolado: 104356624">
            <a:extLst>
              <a:ext uri="{FF2B5EF4-FFF2-40B4-BE49-F238E27FC236}">
                <a16:creationId xmlns:a16="http://schemas.microsoft.com/office/drawing/2014/main" id="{09783F8B-336E-4B4A-9C66-C0A30A37B9E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9443"/>
            <a:ext cx="5328557" cy="532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ungria – Wikipédia, a enciclopédia livre">
            <a:extLst>
              <a:ext uri="{FF2B5EF4-FFF2-40B4-BE49-F238E27FC236}">
                <a16:creationId xmlns:a16="http://schemas.microsoft.com/office/drawing/2014/main" id="{0BBC98D8-ED36-446C-9148-88D5104EAA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6" r="24664" b="3952"/>
          <a:stretch/>
        </p:blipFill>
        <p:spPr bwMode="auto">
          <a:xfrm>
            <a:off x="6640179" y="1691323"/>
            <a:ext cx="4713621" cy="498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431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8694" y="0"/>
            <a:ext cx="10209306" cy="6858000"/>
          </a:xfrm>
          <a:solidFill>
            <a:schemeClr val="accent5">
              <a:lumMod val="40000"/>
              <a:lumOff val="60000"/>
            </a:schemeClr>
          </a:solidFill>
          <a:ln w="7620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pt-PT" dirty="0"/>
              <a:t>    </a:t>
            </a:r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r>
              <a:rPr lang="pt-PT" dirty="0"/>
              <a:t>    </a:t>
            </a:r>
          </a:p>
          <a:p>
            <a:pPr marL="0" indent="0" algn="just">
              <a:buNone/>
            </a:pPr>
            <a:r>
              <a:rPr lang="pt-PT" b="1" dirty="0"/>
              <a:t>O que se passa na Polónia e na Hungria, </a:t>
            </a:r>
          </a:p>
          <a:p>
            <a:pPr marL="0" indent="0" algn="just">
              <a:buNone/>
            </a:pPr>
            <a:r>
              <a:rPr lang="pt-PT" b="1" dirty="0"/>
              <a:t>para preocupar tanto a União Europeia?</a:t>
            </a:r>
          </a:p>
          <a:p>
            <a:pPr marL="0" indent="0" algn="just">
              <a:buNone/>
            </a:pPr>
            <a:endParaRPr lang="pt-PT" b="1" dirty="0"/>
          </a:p>
          <a:p>
            <a:pPr marL="0" indent="0" algn="just">
              <a:buNone/>
            </a:pPr>
            <a:endParaRPr lang="pt-PT" b="1" dirty="0"/>
          </a:p>
          <a:p>
            <a:pPr marL="0" indent="0" algn="r">
              <a:buNone/>
            </a:pPr>
            <a:r>
              <a:rPr lang="pt-PT" sz="2000" b="1" dirty="0"/>
              <a:t>Fica apenas a menção, </a:t>
            </a:r>
          </a:p>
          <a:p>
            <a:pPr marL="0" indent="0" algn="r">
              <a:buNone/>
            </a:pPr>
            <a:r>
              <a:rPr lang="pt-PT" sz="2000" b="1" dirty="0"/>
              <a:t>que será depois desenvolvida no texto escrito a ser publicado.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56E29-B5A6-4808-A5DC-98747D1267F8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7279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lnSpcReduction="10000"/>
          </a:bodyPr>
          <a:lstStyle/>
          <a:p>
            <a:pPr algn="just"/>
            <a:endParaRPr lang="pt-PT" b="1" dirty="0"/>
          </a:p>
          <a:p>
            <a:pPr algn="just"/>
            <a:r>
              <a:rPr lang="pt-PT" b="1" dirty="0"/>
              <a:t>Polónia</a:t>
            </a:r>
            <a:r>
              <a:rPr lang="pt-PT" dirty="0"/>
              <a:t>: ausência de fiscalização constitucional independente e legítima, destruindo o seu papel de guardião da democracia, e a adoção por parte do Parlamento polaco de nova legislação relativa ao poder judicial que punha em causa a sua independência, </a:t>
            </a:r>
          </a:p>
          <a:p>
            <a:pPr marL="0" indent="0" algn="just">
              <a:buNone/>
            </a:pPr>
            <a:r>
              <a:rPr lang="pt-PT" dirty="0"/>
              <a:t>         </a:t>
            </a:r>
          </a:p>
          <a:p>
            <a:pPr marL="0" indent="0" algn="just">
              <a:buNone/>
            </a:pPr>
            <a:r>
              <a:rPr lang="pt-PT" dirty="0"/>
              <a:t>             razão pela qual </a:t>
            </a:r>
          </a:p>
          <a:p>
            <a:pPr algn="just"/>
            <a:endParaRPr lang="pt-PT" dirty="0"/>
          </a:p>
          <a:p>
            <a:pPr algn="just"/>
            <a:r>
              <a:rPr lang="pt-PT" dirty="0"/>
              <a:t>a Comissão Europeia acionou um mecanismo de plena jurisdição: o processo por incumprimento, regulado nos artigos 258.º a 260.º do TFUE, concebido para aferir da conformidade do comportamento dos Estados com os imperativos do direito da UE, por força da vinculação dos Estados-membros aos objetivos prosseguidos pela integração europeia. </a:t>
            </a:r>
          </a:p>
        </p:txBody>
      </p:sp>
    </p:spTree>
    <p:extLst>
      <p:ext uri="{BB962C8B-B14F-4D97-AF65-F5344CB8AC3E}">
        <p14:creationId xmlns:p14="http://schemas.microsoft.com/office/powerpoint/2010/main" val="3993057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algn="just"/>
            <a:endParaRPr lang="pt-PT" b="1" dirty="0"/>
          </a:p>
          <a:p>
            <a:pPr algn="just"/>
            <a:endParaRPr lang="pt-PT" b="1" dirty="0"/>
          </a:p>
          <a:p>
            <a:pPr algn="just"/>
            <a:r>
              <a:rPr lang="pt-PT" b="1" dirty="0"/>
              <a:t>Hungria</a:t>
            </a:r>
            <a:r>
              <a:rPr lang="pt-PT" dirty="0"/>
              <a:t>: funcionamento do sistema constitucional e eleitoral, a independência do poder judicial e de outras instituições, os direitos dos magistrados, a corrupção e os conflitos de interesses, a privacidade e a proteção de dados, a liberdade de expressão, a liberdade académica, a liberdade de religião, a liberdade de associação, o direito à igualdade de tratamento, os direitos das pessoas pertencentes a minorias, incluindo os ciganos e os judeus, bem como a proteção contra declarações de ódio contra essas minorias, os direitos fundamentais dos migrantes, dos requerentes de asilo e dos refugiados e os direitos sociais e económicos.</a:t>
            </a:r>
          </a:p>
        </p:txBody>
      </p:sp>
    </p:spTree>
    <p:extLst>
      <p:ext uri="{BB962C8B-B14F-4D97-AF65-F5344CB8AC3E}">
        <p14:creationId xmlns:p14="http://schemas.microsoft.com/office/powerpoint/2010/main" val="2615689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PT" b="1" dirty="0"/>
              <a:t>«A União Europeia é um projeto baseado em valores comuns e na solidariedade</a:t>
            </a:r>
            <a:r>
              <a:rPr lang="pt-PT" dirty="0"/>
              <a:t>. A história europeia tem sido marcada por episódios violentos e os direitos dos indivíduos foram frequentemente espezinhados em nome de um interesse pretensamente superior. </a:t>
            </a:r>
            <a:r>
              <a:rPr lang="pt-PT" b="1" dirty="0"/>
              <a:t>Passaram 73 anos desde o fim da Segunda Guerra Mundial e 29 anos desde a queda do muro de Berlim. São dois acontecimentos que estão gravados na nossa memória coletiva.«</a:t>
            </a:r>
          </a:p>
          <a:p>
            <a:endParaRPr lang="pt-PT" dirty="0"/>
          </a:p>
          <a:p>
            <a:pPr algn="just"/>
            <a:r>
              <a:rPr lang="pt-PT" dirty="0"/>
              <a:t>É esta compreensão do passado que inspirou o preâmbulo do TUE: Inspiramo-nos «</a:t>
            </a:r>
            <a:r>
              <a:rPr lang="pt-PT" b="1" i="1" dirty="0"/>
              <a:t>no património cultural, religioso e humanista da Europa, de que emanaram os valores universais que são os direitos invioláveis e inalienáveis da pessoa humana, bem como a liberdade, a democracia, a igualdade e o Estado de direito, recordando a importância histórica do fim da divisão do continente europeu e a necessidade da criação de bases sólidas para a construção da futura Europa, confirmando o seu apego aos princípios da liberdade, da democracia, do respeito pelos direitos do Homem e liberdades fundamentais e do Estado de direito</a:t>
            </a:r>
            <a:r>
              <a:rPr lang="pt-PT" dirty="0"/>
              <a:t>».</a:t>
            </a:r>
          </a:p>
          <a:p>
            <a:pPr algn="just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50229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t-PT" sz="4000" b="1" dirty="0"/>
              <a:t>	Se todos partilhamos os valores europeus, temos o dever de os proteger sempre que estejam ameaçados</a:t>
            </a:r>
            <a:r>
              <a:rPr lang="pt-PT" b="1" dirty="0"/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2367396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0395CC0-7600-41A5-92E4-4B6939985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694" y="1028541"/>
            <a:ext cx="11274612" cy="487695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PT" sz="1800" b="1" i="1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PT" sz="2600" b="1" i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Maria de Fátima de Castro Tavares Monteiro Pacheco</a:t>
            </a:r>
          </a:p>
          <a:p>
            <a:pPr marL="0" indent="0">
              <a:buNone/>
            </a:pPr>
            <a:endParaRPr lang="pt-PT" sz="2600" b="1" i="1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Doutora em Direito da União Europeia pela Universidade Católica (escola de Direito do Porto), Professora Adjunta no ISCAP (Instituto Superior de Contabilidade e Administração do Porto – Politécnico do Porto), Investigadora do JUSGOV (Universidade do Minho) e do CEI (ISCAP), Portugal.   </a:t>
            </a:r>
            <a:r>
              <a:rPr lang="pt-PT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fatima_pacheco@live.com.pt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pt-PT" sz="1800" b="1" i="1" dirty="0"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pt-PT" sz="1800" b="1" i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PT" sz="1800" b="1" i="1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PT" sz="1800" b="1" i="1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PT" sz="2600" b="1" i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Dora Resende Alves</a:t>
            </a:r>
          </a:p>
          <a:p>
            <a:pPr marL="0" indent="0">
              <a:buNone/>
            </a:pP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Doutora em Direito. Professora Auxiliar e Investigadora da Universidade Portucalense Infante D. Henrique, Porto, Portugal.  </a:t>
            </a:r>
            <a:r>
              <a:rPr lang="pt-PT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dra@upt.pt</a:t>
            </a: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11932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CB8A9B9-0CCC-4FA1-9EB4-67A3D9CA0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sz="4800" dirty="0"/>
              <a:t>Gratas pela atenção dispensada.</a:t>
            </a:r>
          </a:p>
        </p:txBody>
      </p:sp>
    </p:spTree>
    <p:extLst>
      <p:ext uri="{BB962C8B-B14F-4D97-AF65-F5344CB8AC3E}">
        <p14:creationId xmlns:p14="http://schemas.microsoft.com/office/powerpoint/2010/main" val="272147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8C81AE-8F0D-49F3-9FB4-334B0DCDF1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A7666BA-7EB2-4D66-A9D3-475008F04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4881" y="0"/>
            <a:ext cx="7724071" cy="6858000"/>
            <a:chOff x="4464881" y="0"/>
            <a:chExt cx="7724071" cy="68580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211B6A7-5E0C-49F9-8148-18C08106A5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1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3255" y="0"/>
              <a:ext cx="5115697" cy="68580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37B616F-EBCE-4A26-B6A8-06EA41F73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7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412135" y="-947254"/>
              <a:ext cx="5562598" cy="7457106"/>
            </a:xfrm>
            <a:prstGeom prst="rect">
              <a:avLst/>
            </a:prstGeom>
            <a:effectLst>
              <a:softEdge rad="0"/>
            </a:effectLst>
          </p:spPr>
        </p:pic>
      </p:grpSp>
      <p:pic>
        <p:nvPicPr>
          <p:cNvPr id="5" name="Imagem 4">
            <a:extLst>
              <a:ext uri="{FF2B5EF4-FFF2-40B4-BE49-F238E27FC236}">
                <a16:creationId xmlns:a16="http://schemas.microsoft.com/office/drawing/2014/main" id="{03A6A523-59ED-4511-BC49-8EDEF2CC97D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0790" y="53412"/>
            <a:ext cx="8376557" cy="4777531"/>
          </a:xfrm>
          <a:prstGeom prst="rect">
            <a:avLst/>
          </a:prstGeom>
          <a:noFill/>
        </p:spPr>
      </p:pic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368189" y="4505153"/>
            <a:ext cx="6801758" cy="236494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pt-PT" sz="1800" dirty="0"/>
              <a:t>    </a:t>
            </a:r>
          </a:p>
          <a:p>
            <a:pPr marL="0" indent="0">
              <a:buNone/>
            </a:pPr>
            <a:endParaRPr lang="pt-PT" sz="1800" dirty="0"/>
          </a:p>
          <a:p>
            <a:pPr marL="0" indent="0">
              <a:buNone/>
            </a:pPr>
            <a:r>
              <a:rPr lang="pt-PT" sz="1800" dirty="0"/>
              <a:t>    </a:t>
            </a:r>
          </a:p>
          <a:p>
            <a:pPr marL="0" indent="0" algn="ctr" fontAlgn="base">
              <a:lnSpc>
                <a:spcPct val="115000"/>
              </a:lnSpc>
              <a:spcAft>
                <a:spcPts val="1000"/>
              </a:spcAft>
              <a:buNone/>
            </a:pPr>
            <a:r>
              <a:rPr lang="pt-PT" sz="1800">
                <a:solidFill>
                  <a:srgbClr val="103F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 e </a:t>
            </a:r>
            <a:r>
              <a:rPr lang="pt-PT" sz="1800" b="1" dirty="0">
                <a:solidFill>
                  <a:srgbClr val="103F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 DE ABRIL DE 2021, Recife, Brasil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t-PT" sz="1800" u="sng" dirty="0" err="1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Home</a:t>
            </a:r>
            <a:r>
              <a:rPr lang="pt-PT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 - Just2021 - Congresso Internacional sobre Democracia e Justiça</a:t>
            </a:r>
            <a:endParaRPr lang="pt-PT" sz="18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8990106" y="6416675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7956E29-B5A6-4808-A5DC-98747D1267F8}" type="slidenum">
              <a:rPr lang="pt-PT" smtClean="0"/>
              <a:pPr>
                <a:spcAft>
                  <a:spcPts val="600"/>
                </a:spcAft>
              </a:pPr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2723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4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BC526B7A-4801-4FD1-95C8-03AF22629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0"/>
            <a:ext cx="3654612" cy="4575348"/>
          </a:xfrm>
          <a:prstGeom prst="rect">
            <a:avLst/>
          </a:prstGeom>
        </p:spPr>
      </p:pic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1E644DE9-8D09-43E2-BA69-F57482CFC9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A887F1-489E-4405-8232-E64919493C6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"/>
          <a:stretch/>
        </p:blipFill>
        <p:spPr bwMode="auto">
          <a:xfrm>
            <a:off x="20" y="10"/>
            <a:ext cx="12191980" cy="685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7" name="Group 76">
            <a:extLst>
              <a:ext uri="{FF2B5EF4-FFF2-40B4-BE49-F238E27FC236}">
                <a16:creationId xmlns:a16="http://schemas.microsoft.com/office/drawing/2014/main" id="{46B4971C-EAA5-47BF-8631-58DC0669B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0" y="0"/>
            <a:ext cx="7724071" cy="6858000"/>
            <a:chOff x="4464881" y="0"/>
            <a:chExt cx="7724071" cy="6858000"/>
          </a:xfrm>
        </p:grpSpPr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F4392489-D7F7-4887-9BC1-7F3EA31329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3255" y="0"/>
              <a:ext cx="5115697" cy="6858000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CC171B73-5CE0-4C49-A57E-BD75BEB29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1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412135" y="-947254"/>
              <a:ext cx="5562598" cy="7457106"/>
            </a:xfrm>
            <a:prstGeom prst="rect">
              <a:avLst/>
            </a:prstGeom>
            <a:effectLst>
              <a:softEdge rad="0"/>
            </a:effectLst>
          </p:spPr>
        </p:pic>
      </p:grpSp>
    </p:spTree>
    <p:extLst>
      <p:ext uri="{BB962C8B-B14F-4D97-AF65-F5344CB8AC3E}">
        <p14:creationId xmlns:p14="http://schemas.microsoft.com/office/powerpoint/2010/main" val="3697323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DDAF84-EA8F-4D36-AD6C-702B604F8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 União Europeia                                   </a:t>
            </a:r>
            <a:r>
              <a:rPr lang="pt-PT" sz="3200" dirty="0"/>
              <a:t>27 países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C311089-B17C-4EE0-A40A-222E514BB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097" y="1728064"/>
            <a:ext cx="7477806" cy="4992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557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065D71-2BFB-42C3-89A3-7CDAD7A2E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União de Direito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52BB2F7-0D08-4AAC-A2B6-F66FAC378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t-PT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(…) a Comunidade Económica Europeia é uma comunidade de direito, na medida em que nem os seus Estados-Membros nem as suas instituições estão isentos da fiscalização da conformidade dos seus </a:t>
            </a:r>
            <a:r>
              <a:rPr lang="pt-PT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actos</a:t>
            </a:r>
            <a:r>
              <a:rPr lang="pt-PT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com a carta constitucional de base que é o Tratado. (…) [O] Tratado estabeleceu um sistema completo de vias de recurso e de procedimentos destinado a confiar ao Tribunal de Justiça a fiscalização da legalidade dos </a:t>
            </a:r>
            <a:r>
              <a:rPr lang="pt-PT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actos</a:t>
            </a:r>
            <a:r>
              <a:rPr lang="pt-PT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das instituições. </a:t>
            </a:r>
          </a:p>
          <a:p>
            <a:pPr marL="0" indent="0" algn="just">
              <a:buNone/>
            </a:pPr>
            <a:endParaRPr lang="pt-PT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Acórdão </a:t>
            </a: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Verts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(Os Verdes)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 23.04.</a:t>
            </a: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1986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processo n.º 249/83, </a:t>
            </a:r>
            <a:r>
              <a:rPr lang="pt-P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§ 23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68660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524000" y="1"/>
            <a:ext cx="9144000" cy="6962875"/>
          </a:xfrm>
          <a:ln w="76200"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pPr algn="just"/>
            <a:endParaRPr lang="pt-PT" dirty="0"/>
          </a:p>
          <a:p>
            <a:pPr algn="just"/>
            <a:r>
              <a:rPr lang="pt-PT" sz="3600" dirty="0"/>
              <a:t>Os </a:t>
            </a:r>
            <a:r>
              <a:rPr lang="pt-PT" sz="3600" b="1" dirty="0">
                <a:solidFill>
                  <a:srgbClr val="00B0F0"/>
                </a:solidFill>
              </a:rPr>
              <a:t>valores da União </a:t>
            </a:r>
            <a:r>
              <a:rPr lang="pt-PT" sz="3600" dirty="0"/>
              <a:t>são </a:t>
            </a:r>
            <a:r>
              <a:rPr lang="pt-PT" sz="3600" b="1" dirty="0">
                <a:solidFill>
                  <a:srgbClr val="00B0F0"/>
                </a:solidFill>
              </a:rPr>
              <a:t>comuns à União e aos Estados-membros</a:t>
            </a:r>
            <a:r>
              <a:rPr lang="pt-PT" sz="3600" dirty="0"/>
              <a:t> e estão previstos no </a:t>
            </a:r>
            <a:r>
              <a:rPr lang="pt-PT" sz="3600" b="1" dirty="0"/>
              <a:t>artigo 2.º do TUE:</a:t>
            </a:r>
          </a:p>
          <a:p>
            <a:endParaRPr lang="pt-PT" sz="3600" b="1" dirty="0"/>
          </a:p>
          <a:p>
            <a:endParaRPr lang="pt-PT" sz="3600" dirty="0"/>
          </a:p>
          <a:p>
            <a:pPr algn="just"/>
            <a:r>
              <a:rPr lang="pt-PT" sz="3600" dirty="0"/>
              <a:t>«</a:t>
            </a:r>
            <a:r>
              <a:rPr lang="pt-PT" sz="3600" i="1" dirty="0"/>
              <a:t>A  União  </a:t>
            </a:r>
            <a:r>
              <a:rPr lang="pt-PT" sz="3600" b="1" i="1" dirty="0">
                <a:solidFill>
                  <a:srgbClr val="FF0000"/>
                </a:solidFill>
              </a:rPr>
              <a:t>funda-se  nos  valores  </a:t>
            </a:r>
            <a:r>
              <a:rPr lang="pt-PT" sz="3600" i="1" dirty="0"/>
              <a:t>do  respeito  pela  dignidade  humana,  da  liberdade,  da  democracia,  da  igualdade,  do  </a:t>
            </a:r>
            <a:r>
              <a:rPr lang="pt-PT" sz="3600" b="1" i="1" dirty="0">
                <a:solidFill>
                  <a:srgbClr val="FF0000"/>
                </a:solidFill>
              </a:rPr>
              <a:t>Estado  de  direito  </a:t>
            </a:r>
            <a:r>
              <a:rPr lang="pt-PT" sz="3600" i="1" dirty="0"/>
              <a:t>e  do  respeito  pelos  direitos  do  Homem,  incluindo  os  direitos  das  pessoas  pertencentes  a  minorias.  </a:t>
            </a:r>
            <a:r>
              <a:rPr lang="pt-PT" sz="3600" b="1" i="1" dirty="0"/>
              <a:t>Estes  valores  são  comuns  aos  Estados-Membros</a:t>
            </a:r>
            <a:r>
              <a:rPr lang="pt-PT" sz="3600" i="1" dirty="0"/>
              <a:t>,  numa  sociedade  caracterizada  pelo  pluralismo,  a  não  discriminação,  a  tolerância,  a  justiça,  a  solidariedade  e  a  igual­dade  entre  homens  e  mulheres</a:t>
            </a:r>
            <a:r>
              <a:rPr lang="pt-PT" sz="3600" dirty="0"/>
              <a:t>.»</a:t>
            </a:r>
          </a:p>
          <a:p>
            <a:pPr marL="0" indent="0" algn="just">
              <a:buNone/>
            </a:pPr>
            <a:endParaRPr lang="pt-PT" sz="3600" dirty="0"/>
          </a:p>
          <a:p>
            <a:pPr algn="just"/>
            <a:r>
              <a:rPr lang="pt-PT" sz="3600" dirty="0">
                <a:solidFill>
                  <a:srgbClr val="FF0000"/>
                </a:solidFill>
              </a:rPr>
              <a:t>Com o Tratado de Lisboa, os princípios fundamentais da União passaram a designar-se “valores”.</a:t>
            </a:r>
          </a:p>
          <a:p>
            <a:pPr algn="just"/>
            <a:r>
              <a:rPr lang="pt-PT" sz="3600" dirty="0">
                <a:solidFill>
                  <a:srgbClr val="FF0000"/>
                </a:solidFill>
              </a:rPr>
              <a:t>Todos os Estados que pretendam aderir à UE têm de os respeitar</a:t>
            </a:r>
          </a:p>
          <a:p>
            <a:pPr marL="0" indent="0">
              <a:buNone/>
            </a:pPr>
            <a:r>
              <a:rPr lang="pt-PT" sz="3600" dirty="0"/>
              <a:t>                                                                  </a:t>
            </a:r>
            <a:r>
              <a:rPr lang="pt-PT" dirty="0"/>
              <a:t>                                </a:t>
            </a:r>
            <a:fld id="{CEF0730C-FE3D-401B-BD7C-32CD9F4C5337}" type="slidenum">
              <a:rPr lang="pt-PT" smtClean="0"/>
              <a:pPr marL="0" indent="0">
                <a:buNone/>
              </a:pPr>
              <a:t>6</a:t>
            </a:fld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56E29-B5A6-4808-A5DC-98747D1267F8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5818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chemeClr val="accent5">
              <a:lumMod val="40000"/>
              <a:lumOff val="6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r>
              <a:rPr lang="pt-PT" b="1" dirty="0"/>
              <a:t>       Ora, </a:t>
            </a:r>
          </a:p>
          <a:p>
            <a:pPr marL="0" indent="0">
              <a:buNone/>
            </a:pPr>
            <a:r>
              <a:rPr lang="pt-PT" b="1" dirty="0"/>
              <a:t>   </a:t>
            </a:r>
          </a:p>
          <a:p>
            <a:pPr marL="0" indent="0" algn="ctr">
              <a:buNone/>
            </a:pPr>
            <a:r>
              <a:rPr lang="pt-PT" b="1" dirty="0"/>
              <a:t>       mas o que é o princípio do Estado de Direito?</a:t>
            </a:r>
          </a:p>
          <a:p>
            <a:pPr marL="0" indent="0" algn="ctr">
              <a:buNone/>
            </a:pPr>
            <a:r>
              <a:rPr lang="pt-PT" sz="2000" b="1" i="1" dirty="0">
                <a:solidFill>
                  <a:srgbClr val="C00000"/>
                </a:solidFill>
              </a:rPr>
              <a:t>Todas as autoridades públicas devem agir dentro dos limites legais, em conformidade com os valores da democracia e os direitos fundamentais, sob o controlo de tribunais independentes e imparciais. Este princípio tem vindo a afirmar-se como o modelo organizacional básico tanto no direito constitucional moderno, como nas organizações internacionais, estruturando o exercício da autoridade pública</a:t>
            </a:r>
            <a:r>
              <a:rPr lang="pt-PT" b="1" dirty="0"/>
              <a:t>.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56E29-B5A6-4808-A5DC-98747D1267F8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752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chemeClr val="accent5">
              <a:lumMod val="40000"/>
              <a:lumOff val="60000"/>
            </a:schemeClr>
          </a:solidFill>
          <a:ln w="76200">
            <a:solidFill>
              <a:schemeClr val="tx1"/>
            </a:solidFill>
          </a:ln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 algn="ctr">
              <a:buNone/>
            </a:pPr>
            <a:r>
              <a:rPr lang="pt-PT" dirty="0"/>
              <a:t>    </a:t>
            </a:r>
            <a:r>
              <a:rPr lang="pt-PT" b="1" dirty="0"/>
              <a:t>O que fazer se o princípio do Estado de Direito, </a:t>
            </a:r>
          </a:p>
          <a:p>
            <a:pPr marL="0" indent="0" algn="ctr">
              <a:buNone/>
            </a:pPr>
            <a:r>
              <a:rPr lang="pt-PT" b="1" dirty="0"/>
              <a:t>ou </a:t>
            </a:r>
          </a:p>
          <a:p>
            <a:pPr marL="0" indent="0" algn="ctr">
              <a:buNone/>
            </a:pPr>
            <a:r>
              <a:rPr lang="pt-PT" b="1" dirty="0"/>
              <a:t>    qualquer um dos valores enunciados no </a:t>
            </a:r>
          </a:p>
          <a:p>
            <a:pPr marL="0" indent="0" algn="ctr">
              <a:buNone/>
            </a:pPr>
            <a:r>
              <a:rPr lang="pt-PT" b="1" dirty="0"/>
              <a:t>artigo 2.º, </a:t>
            </a:r>
          </a:p>
          <a:p>
            <a:pPr marL="0" indent="0" algn="ctr">
              <a:buNone/>
            </a:pPr>
            <a:endParaRPr lang="pt-PT" b="1" dirty="0"/>
          </a:p>
          <a:p>
            <a:pPr marL="0" indent="0" algn="ctr">
              <a:buNone/>
            </a:pPr>
            <a:r>
              <a:rPr lang="pt-PT" b="1" dirty="0"/>
              <a:t>for violado por parte dos Estados-membros?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56E29-B5A6-4808-A5DC-98747D1267F8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0078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 algn="just">
              <a:buNone/>
            </a:pPr>
            <a:endParaRPr lang="pt-PT" b="1" dirty="0"/>
          </a:p>
          <a:p>
            <a:pPr marL="0" indent="0" algn="just">
              <a:buNone/>
            </a:pPr>
            <a:r>
              <a:rPr lang="pt-PT" b="1" dirty="0"/>
              <a:t>Na sua veste de guardiã dos tratados a Comissão Europeia dispõe de vários instrumentos </a:t>
            </a:r>
            <a:r>
              <a:rPr lang="pt-PT" dirty="0"/>
              <a:t>diferentes</a:t>
            </a:r>
            <a:r>
              <a:rPr lang="pt-PT" b="1" dirty="0"/>
              <a:t> para assegurar tais valores:</a:t>
            </a:r>
          </a:p>
          <a:p>
            <a:endParaRPr lang="pt-PT" b="1" dirty="0"/>
          </a:p>
          <a:p>
            <a:r>
              <a:rPr lang="pt-PT" dirty="0"/>
              <a:t>O processo de incumprimento comum – 258.º e 259.º do TFUE;</a:t>
            </a:r>
          </a:p>
          <a:p>
            <a:endParaRPr lang="pt-PT" dirty="0"/>
          </a:p>
          <a:p>
            <a:r>
              <a:rPr lang="pt-PT" dirty="0"/>
              <a:t>O processo de incumprimento qualificado – 7.º do TUE;</a:t>
            </a:r>
          </a:p>
          <a:p>
            <a:endParaRPr lang="pt-PT" dirty="0"/>
          </a:p>
          <a:p>
            <a:r>
              <a:rPr lang="pt-PT" dirty="0"/>
              <a:t>O novo Quadro para reforçar o Estado de Direito.</a:t>
            </a:r>
          </a:p>
        </p:txBody>
      </p:sp>
    </p:spTree>
    <p:extLst>
      <p:ext uri="{BB962C8B-B14F-4D97-AF65-F5344CB8AC3E}">
        <p14:creationId xmlns:p14="http://schemas.microsoft.com/office/powerpoint/2010/main" val="3539230383"/>
      </p:ext>
    </p:extLst>
  </p:cSld>
  <p:clrMapOvr>
    <a:masterClrMapping/>
  </p:clrMapOvr>
</p:sld>
</file>

<file path=ppt/theme/theme1.xml><?xml version="1.0" encoding="utf-8"?>
<a:theme xmlns:a="http://schemas.openxmlformats.org/drawingml/2006/main" name="DappledVTI">
  <a:themeElements>
    <a:clrScheme name="AnalogousFromDarkSeedLeftStep">
      <a:dk1>
        <a:srgbClr val="000000"/>
      </a:dk1>
      <a:lt1>
        <a:srgbClr val="FFFFFF"/>
      </a:lt1>
      <a:dk2>
        <a:srgbClr val="1B2431"/>
      </a:dk2>
      <a:lt2>
        <a:srgbClr val="F0F3F1"/>
      </a:lt2>
      <a:accent1>
        <a:srgbClr val="E729B6"/>
      </a:accent1>
      <a:accent2>
        <a:srgbClr val="B717D5"/>
      </a:accent2>
      <a:accent3>
        <a:srgbClr val="7929E7"/>
      </a:accent3>
      <a:accent4>
        <a:srgbClr val="3736DA"/>
      </a:accent4>
      <a:accent5>
        <a:srgbClr val="2977E7"/>
      </a:accent5>
      <a:accent6>
        <a:srgbClr val="17B4D5"/>
      </a:accent6>
      <a:hlink>
        <a:srgbClr val="3F5EBF"/>
      </a:hlink>
      <a:folHlink>
        <a:srgbClr val="7F7F7F"/>
      </a:folHlink>
    </a:clrScheme>
    <a:fontScheme name="Custom 67">
      <a:majorFont>
        <a:latin typeface="Sabon Next L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ppledVTI" id="{204FEFAB-F02B-4FE8-B509-C50A618B972D}" vid="{7EAEADA8-5A8E-45B2-B0E4-448EC7E7A94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1204</Words>
  <Application>Microsoft Office PowerPoint</Application>
  <PresentationFormat>Ecrã Panorâmico</PresentationFormat>
  <Paragraphs>109</Paragraphs>
  <Slides>19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19</vt:i4>
      </vt:variant>
    </vt:vector>
  </HeadingPairs>
  <TitlesOfParts>
    <vt:vector size="27" baseType="lpstr">
      <vt:lpstr>Arial</vt:lpstr>
      <vt:lpstr>Avenir Next LT Pro</vt:lpstr>
      <vt:lpstr>AvenirNext LT Pro Medium</vt:lpstr>
      <vt:lpstr>Calibri</vt:lpstr>
      <vt:lpstr>Sabon Next LT</vt:lpstr>
      <vt:lpstr>Times New Roman</vt:lpstr>
      <vt:lpstr>Verdana</vt:lpstr>
      <vt:lpstr>DappledVTI</vt:lpstr>
      <vt:lpstr>O TJUE ENQUANTO GUARDIÃO DO  ESTADO DE DIREITO  - REINE A JUSTIÇA E PEREÇAM OS QUE A AMEAÇAM</vt:lpstr>
      <vt:lpstr>Apresentação do PowerPoint</vt:lpstr>
      <vt:lpstr>Apresentação do PowerPoint</vt:lpstr>
      <vt:lpstr>A União Europeia                                   27 países</vt:lpstr>
      <vt:lpstr>União de Direito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Polónia                     e                      Hungria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Dora Resende Alves</dc:creator>
  <cp:lastModifiedBy>Dora Resende Alves</cp:lastModifiedBy>
  <cp:revision>20</cp:revision>
  <dcterms:created xsi:type="dcterms:W3CDTF">2021-04-22T08:21:49Z</dcterms:created>
  <dcterms:modified xsi:type="dcterms:W3CDTF">2021-04-23T14:30:11Z</dcterms:modified>
</cp:coreProperties>
</file>