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5"/>
  </p:notesMasterIdLst>
  <p:sldIdLst>
    <p:sldId id="256" r:id="rId2"/>
    <p:sldId id="259" r:id="rId3"/>
    <p:sldId id="281" r:id="rId4"/>
    <p:sldId id="382" r:id="rId5"/>
    <p:sldId id="383" r:id="rId6"/>
    <p:sldId id="391" r:id="rId7"/>
    <p:sldId id="384" r:id="rId8"/>
    <p:sldId id="392" r:id="rId9"/>
    <p:sldId id="385" r:id="rId10"/>
    <p:sldId id="393" r:id="rId11"/>
    <p:sldId id="386" r:id="rId12"/>
    <p:sldId id="394" r:id="rId13"/>
    <p:sldId id="387" r:id="rId14"/>
    <p:sldId id="397" r:id="rId15"/>
    <p:sldId id="402" r:id="rId16"/>
    <p:sldId id="399" r:id="rId17"/>
    <p:sldId id="400" r:id="rId18"/>
    <p:sldId id="401" r:id="rId19"/>
    <p:sldId id="398" r:id="rId20"/>
    <p:sldId id="390" r:id="rId21"/>
    <p:sldId id="280" r:id="rId22"/>
    <p:sldId id="262" r:id="rId23"/>
    <p:sldId id="258" r:id="rId24"/>
  </p:sldIdLst>
  <p:sldSz cx="9144000" cy="5143500" type="screen16x9"/>
  <p:notesSz cx="6858000" cy="9144000"/>
  <p:embeddedFontLst>
    <p:embeddedFont>
      <p:font typeface="Cambria" panose="02040503050406030204" pitchFamily="18" charset="0"/>
      <p:regular r:id="rId26"/>
      <p:bold r:id="rId27"/>
      <p:italic r:id="rId28"/>
      <p:boldItalic r:id="rId29"/>
    </p:embeddedFont>
    <p:embeddedFont>
      <p:font typeface="Helvetica Neue Light" panose="020B0604020202020204" charset="0"/>
      <p:regular r:id="rId30"/>
      <p:bold r:id="rId31"/>
      <p:italic r:id="rId32"/>
      <p:boldItalic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40">
          <p15:clr>
            <a:srgbClr val="00FFFF"/>
          </p15:clr>
        </p15:guide>
        <p15:guide id="2" orient="horz" pos="340">
          <p15:clr>
            <a:srgbClr val="00FFFF"/>
          </p15:clr>
        </p15:guide>
        <p15:guide id="3" orient="horz" pos="2900">
          <p15:clr>
            <a:srgbClr val="00FFFF"/>
          </p15:clr>
        </p15:guide>
        <p15:guide id="4" pos="5420">
          <p15:clr>
            <a:srgbClr val="00FFFF"/>
          </p15:clr>
        </p15:guide>
        <p15:guide id="5" pos="2982">
          <p15:clr>
            <a:srgbClr val="747775"/>
          </p15:clr>
        </p15:guide>
        <p15:guide id="6" pos="2778">
          <p15:clr>
            <a:srgbClr val="747775"/>
          </p15:clr>
        </p15:guide>
        <p15:guide id="7" orient="horz" pos="454">
          <p15:clr>
            <a:srgbClr val="747775"/>
          </p15:clr>
        </p15:guide>
        <p15:guide id="8" orient="horz" pos="2518">
          <p15:clr>
            <a:srgbClr val="747775"/>
          </p15:clr>
        </p15:guide>
        <p15:guide id="9" orient="horz" pos="1157">
          <p15:clr>
            <a:srgbClr val="747775"/>
          </p15:clr>
        </p15:guide>
        <p15:guide id="10" orient="horz" pos="1879">
          <p15:clr>
            <a:srgbClr val="747775"/>
          </p15:clr>
        </p15:guide>
        <p15:guide id="11" pos="1270">
          <p15:clr>
            <a:srgbClr val="747775"/>
          </p15:clr>
        </p15:guide>
        <p15:guide id="12" pos="1474">
          <p15:clr>
            <a:srgbClr val="747775"/>
          </p15:clr>
        </p15:guide>
        <p15:guide id="13" orient="horz" pos="952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50" autoAdjust="0"/>
    <p:restoredTop sz="81344" autoAdjust="0"/>
  </p:normalViewPr>
  <p:slideViewPr>
    <p:cSldViewPr snapToGrid="0">
      <p:cViewPr varScale="1">
        <p:scale>
          <a:sx n="105" d="100"/>
          <a:sy n="105" d="100"/>
        </p:scale>
        <p:origin x="108" y="210"/>
      </p:cViewPr>
      <p:guideLst>
        <p:guide pos="340"/>
        <p:guide orient="horz" pos="340"/>
        <p:guide orient="horz" pos="2900"/>
        <p:guide pos="5420"/>
        <p:guide pos="2982"/>
        <p:guide pos="2778"/>
        <p:guide orient="horz" pos="454"/>
        <p:guide orient="horz" pos="2518"/>
        <p:guide orient="horz" pos="1157"/>
        <p:guide orient="horz" pos="1879"/>
        <p:guide pos="1270"/>
        <p:guide pos="1474"/>
        <p:guide orient="horz" pos="9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dirty="0"/>
              <a:t>Bem-vindas e bem-vindos a apresentação sobre a Convenção de Istambul e sua relação com o Tribunal Europeu dos Direitos Humanos. Vou abordar a importância da Convenção nos seus 10 anos, o papel do TEDH na sua aplicação e analisar alguns casos relevantes</a:t>
            </a: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8750" indent="0">
              <a:buNone/>
            </a:pPr>
            <a:r>
              <a:rPr lang="pt-PT" sz="1800" dirty="0"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Falar sobre a criação da Convenção, sua importância para os direitos humanos e o papel do TEDH em fortalecer sua aplicação.</a:t>
            </a:r>
            <a:endParaRPr lang="pt-PT" sz="1800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942647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lnSpc>
                <a:spcPct val="115000"/>
              </a:lnSpc>
              <a:spcAft>
                <a:spcPts val="1000"/>
              </a:spcAft>
              <a:buSzPts val="1000"/>
              <a:buFont typeface="Courier New" panose="02070309020205020404" pitchFamily="49" charset="0"/>
              <a:buNone/>
              <a:tabLst>
                <a:tab pos="914400" algn="l"/>
              </a:tabLst>
            </a:pPr>
            <a:r>
              <a:rPr lang="pt-PT" dirty="0"/>
              <a:t>O Tribunal Europeu dos Direitos Humanos tem sido um defensor importante da Convenção de Istambul. Através da sua jurisprudência, o TEDH responsabiliza os Estados signatários, obrigando-os a prevenir, investigar e punir atos de violência de género</a:t>
            </a:r>
          </a:p>
        </p:txBody>
      </p:sp>
    </p:spTree>
    <p:extLst>
      <p:ext uri="{BB962C8B-B14F-4D97-AF65-F5344CB8AC3E}">
        <p14:creationId xmlns:p14="http://schemas.microsoft.com/office/powerpoint/2010/main" val="17227238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8750" indent="0">
              <a:buNone/>
            </a:pPr>
            <a:r>
              <a:rPr lang="pt-PT" sz="1800" dirty="0"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Falar sobre a criação da Convenção, sua importância para os direitos humanos e o papel do TEDH em fortalecer sua aplicação.</a:t>
            </a:r>
            <a:endParaRPr lang="pt-PT" sz="1800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50761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PT" dirty="0"/>
              <a:t>O caso </a:t>
            </a:r>
            <a:r>
              <a:rPr lang="pt-PT" dirty="0" err="1"/>
              <a:t>Opuz</a:t>
            </a:r>
            <a:r>
              <a:rPr lang="pt-PT" dirty="0"/>
              <a:t> contra a Turquia estabeleceu um precedente importante, onde o TEDH condenou a Turquia por falhar na proteção de uma vitima de violência domestica, destacando a discriminação contra mulheres nas respostas do sistema de justiça.</a:t>
            </a:r>
          </a:p>
        </p:txBody>
      </p:sp>
    </p:spTree>
    <p:extLst>
      <p:ext uri="{BB962C8B-B14F-4D97-AF65-F5344CB8AC3E}">
        <p14:creationId xmlns:p14="http://schemas.microsoft.com/office/powerpoint/2010/main" val="25674607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PT" dirty="0"/>
              <a:t>Neste caso, o TEDH condenou a Rússia por nao proteger adequadamente uma vitima de violência cibernética e domestica, destacando a insuficiência das suas leis contra a violência de género.</a:t>
            </a:r>
          </a:p>
        </p:txBody>
      </p:sp>
    </p:spTree>
    <p:extLst>
      <p:ext uri="{BB962C8B-B14F-4D97-AF65-F5344CB8AC3E}">
        <p14:creationId xmlns:p14="http://schemas.microsoft.com/office/powerpoint/2010/main" val="30862157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PT" dirty="0"/>
              <a:t>No caso N.A. contra o Reino Unido, o TEDH protegeu um requerente de asilo contra a deportação para o Sri Lanka, onde enfrentaria risco de violência, reforçando a proteção contra tortura e maus-tratos.</a:t>
            </a:r>
          </a:p>
        </p:txBody>
      </p:sp>
    </p:spTree>
    <p:extLst>
      <p:ext uri="{BB962C8B-B14F-4D97-AF65-F5344CB8AC3E}">
        <p14:creationId xmlns:p14="http://schemas.microsoft.com/office/powerpoint/2010/main" val="42141485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PT" dirty="0"/>
              <a:t>Neste caso, o TEDH ordenou a Rússia que implementasse leis contra a violência domestica, ressaltando que a inação estatal perpetuava a discriminação de género. </a:t>
            </a:r>
          </a:p>
        </p:txBody>
      </p:sp>
    </p:spTree>
    <p:extLst>
      <p:ext uri="{BB962C8B-B14F-4D97-AF65-F5344CB8AC3E}">
        <p14:creationId xmlns:p14="http://schemas.microsoft.com/office/powerpoint/2010/main" val="13896261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PT" dirty="0"/>
              <a:t>Neste caso, o TEDH responsabilizou a Moldávia por nao proteger adequadamente duas vitimas de violência domestica, reforçando a necessidade de resposta estatal eficaz.</a:t>
            </a:r>
          </a:p>
        </p:txBody>
      </p:sp>
    </p:spTree>
    <p:extLst>
      <p:ext uri="{BB962C8B-B14F-4D97-AF65-F5344CB8AC3E}">
        <p14:creationId xmlns:p14="http://schemas.microsoft.com/office/powerpoint/2010/main" val="16441855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pt-PT" dirty="0"/>
              <a:t>O caso M.M. e Z.M. contra a Ucrânia destacou a importância da proteção contra a violência domestica, mesmo na ausência de provas físicas, considerando os efeitos psicológicos.</a:t>
            </a:r>
          </a:p>
        </p:txBody>
      </p:sp>
    </p:spTree>
    <p:extLst>
      <p:ext uri="{BB962C8B-B14F-4D97-AF65-F5344CB8AC3E}">
        <p14:creationId xmlns:p14="http://schemas.microsoft.com/office/powerpoint/2010/main" val="22035986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pt-PT" sz="1800" dirty="0"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"A Convenção de Istambul é um instrumento fundamental para a proteção dos direitos das mulheres. A Sua implementação eficaz depende do compromisso dos Estados em aplicar suas disposições de forma rigorosa. O TEDH tem sido decisivo neste processo, reforçando a responsabilização dos Estados e a proteção das vítimas."</a:t>
            </a:r>
          </a:p>
          <a:p>
            <a:pPr marL="158750" indent="0">
              <a:buNone/>
            </a:pPr>
            <a:endParaRPr lang="pt-PT" sz="1800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69374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8750" indent="0">
              <a:buNone/>
            </a:pPr>
            <a:r>
              <a:rPr lang="pt-PT" sz="1800" dirty="0"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Falar sobre a criação da Convenção, sua importância para os direitos humanos e o papel do TEDH em fortalecer sua aplicação.</a:t>
            </a:r>
            <a:endParaRPr lang="pt-PT" sz="1800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858171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pt-PT" sz="1100" dirty="0"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"A Convenção de Istambul é um instrumento fundamental para a proteção dos direitos das mulheres. A Sua implementação eficaz depende do compromisso dos Estados em aplicar suas disposições de forma rigorosa. O TEDH tem sido decisivo neste processo, reforçando a responsabilização dos Estados e a proteção das vítimas."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276615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5b58ba33f9_1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5b58ba33f9_1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547616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8750" indent="0">
              <a:buNone/>
            </a:pPr>
            <a:r>
              <a:rPr lang="pt-PT" sz="1800" dirty="0"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Falar sobre a criação da Convenção, sua importância para os direitos humanos e o papel do TEDH em fortalecer sua aplicação.</a:t>
            </a:r>
          </a:p>
          <a:p>
            <a:pPr marL="1587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PT" sz="1800" dirty="0"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Contextualizar o histórico da Convenção e seu impacto em políticas de igualdade de género.</a:t>
            </a:r>
          </a:p>
          <a:p>
            <a:r>
              <a:rPr lang="pt-PT" sz="1800" dirty="0"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Destacar o início em 2011, o compromisso com a igualdade de género, e os principais princípios e proteções introduzidos pela Convenção</a:t>
            </a:r>
          </a:p>
          <a:p>
            <a:pPr marL="158750" indent="0">
              <a:buNone/>
            </a:pPr>
            <a:endParaRPr lang="pt-PT" sz="1800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382353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A Convenção de Istambul, adotada em 2011, foi o primeiro tratado juridicamente vinculativo a estabelecer um quadro abrangente para combater a violência de género na Europa. Ratificada por 39 Estados, a Convenção reforça a ideia de que a violência contra as mulheres e uma violação dos direitos humanos.</a:t>
            </a:r>
          </a:p>
        </p:txBody>
      </p:sp>
    </p:spTree>
    <p:extLst>
      <p:ext uri="{BB962C8B-B14F-4D97-AF65-F5344CB8AC3E}">
        <p14:creationId xmlns:p14="http://schemas.microsoft.com/office/powerpoint/2010/main" val="16862069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8750" indent="0">
              <a:buNone/>
            </a:pPr>
            <a:r>
              <a:rPr lang="pt-PT" sz="1800" dirty="0"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Falar sobre a criação da Convenção, sua importância para os direitos humanos e o papel do TEDH em fortalecer sua aplicação.</a:t>
            </a:r>
            <a:endParaRPr lang="pt-PT" sz="1800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632010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PT" sz="3200" dirty="0"/>
              <a:t>Em 2023, a União Europeia tornou-se oficialmente parte da Convenção de Istambul, consolidando seu compromisso com a luta contra a violência de género e estabelecendo um marco na legislação europeia em matéria de direitos humanos.</a:t>
            </a:r>
            <a:r>
              <a:rPr lang="pt-PT" sz="1800" dirty="0"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572784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8750" indent="0">
              <a:buNone/>
            </a:pPr>
            <a:r>
              <a:rPr lang="pt-PT" sz="1800" dirty="0"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Falar sobre a criação da Convenção, sua importância para os direitos humanos e o papel do TEDH em fortalecer sua aplicação.</a:t>
            </a:r>
            <a:endParaRPr lang="pt-PT" sz="1800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851757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pt-PT" sz="3200" dirty="0"/>
              <a:t>As mulheres migrantes estão frequentemente mais expostas a formas de violência e exploração devido a sua situação vulnerável. A Convenção de Istambul obriga os Estados a protegerem estas mulheres, garantindo que suas necessidades especificas nao sejam ignoradas.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466221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330214" y="460805"/>
            <a:ext cx="8482004" cy="89197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4" y="526617"/>
            <a:ext cx="8272212" cy="760350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895" y="1635373"/>
            <a:ext cx="8272211" cy="2758727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7967-6BE1-46D8-B406-81F422792A49}" type="datetimeFigureOut">
              <a:rPr lang="en-GB" smtClean="0"/>
              <a:t>21/11/2024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8725" y="4467103"/>
            <a:ext cx="789381" cy="273844"/>
          </a:xfrm>
        </p:spPr>
        <p:txBody>
          <a:bodyPr/>
          <a:lstStyle/>
          <a:p>
            <a:fld id="{AC1DD826-5F90-4F5C-811B-F5D272359F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403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Angelikalima@gmail.com" TargetMode="External"/><Relationship Id="rId7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rcid.org/0000-0003-4720-1400" TargetMode="External"/><Relationship Id="rId5" Type="http://schemas.openxmlformats.org/officeDocument/2006/relationships/hyperlink" Target="mailto:dra@upt.pt" TargetMode="External"/><Relationship Id="rId4" Type="http://schemas.openxmlformats.org/officeDocument/2006/relationships/hyperlink" Target="https://orcid.org/0009-0001-7781-2846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4428565" y="329492"/>
            <a:ext cx="4500282" cy="2586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algn="ctr"/>
            <a:r>
              <a:rPr lang="pt-PT" sz="4400" b="1" u="sng" dirty="0">
                <a:solidFill>
                  <a:schemeClr val="accent5">
                    <a:lumMod val="75000"/>
                  </a:schemeClr>
                </a:solidFill>
              </a:rPr>
              <a:t>A Convenção de Istambul e sua ligação com o TEDH</a:t>
            </a:r>
            <a:endParaRPr lang="pt-PT" sz="4400" b="1" dirty="0">
              <a:solidFill>
                <a:schemeClr val="accent5">
                  <a:lumMod val="75000"/>
                </a:schemeClr>
              </a:solidFill>
            </a:endParaRPr>
          </a:p>
          <a:p>
            <a:endParaRPr sz="3200" b="1" dirty="0">
              <a:solidFill>
                <a:schemeClr val="accent5">
                  <a:lumMod val="75000"/>
                </a:schemeClr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4572000" y="3830093"/>
            <a:ext cx="4068000" cy="1093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pt-PT" sz="1800" dirty="0"/>
              <a:t>Dora Resende Alves – UPT</a:t>
            </a:r>
          </a:p>
          <a:p>
            <a:r>
              <a:rPr lang="pt-PT" sz="1800" dirty="0"/>
              <a:t>Angélica Lima  – UPT</a:t>
            </a:r>
          </a:p>
          <a:p>
            <a:endParaRPr lang="pt-PT" sz="1800" dirty="0"/>
          </a:p>
          <a:p>
            <a:endParaRPr lang="pt-PT" sz="1800" dirty="0"/>
          </a:p>
          <a:p>
            <a:r>
              <a:rPr lang="pt-PT" sz="1800" dirty="0"/>
              <a:t>Lisboa,</a:t>
            </a:r>
            <a:r>
              <a:rPr lang="pt-PT" sz="1800" dirty="0">
                <a:solidFill>
                  <a:schemeClr val="tx1"/>
                </a:solidFill>
              </a:rPr>
              <a:t> 22 de Novembro de 2024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76" y="352931"/>
            <a:ext cx="8398729" cy="609865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pt-PT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Proteção das Mulheres Refugiadas e Migrantes</a:t>
            </a:r>
            <a:endParaRPr lang="en-GB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495" y="-2094169"/>
            <a:ext cx="4515387" cy="2871194"/>
          </a:xfrm>
        </p:spPr>
        <p:txBody>
          <a:bodyPr>
            <a:noAutofit/>
          </a:bodyPr>
          <a:lstStyle/>
          <a:p>
            <a:pPr marL="114300" indent="0">
              <a:buNone/>
            </a:pPr>
            <a:endParaRPr lang="pt-PT" sz="2400" dirty="0"/>
          </a:p>
          <a:p>
            <a:endParaRPr lang="pt-PT" sz="2400" dirty="0"/>
          </a:p>
          <a:p>
            <a:endParaRPr lang="pt-PT" sz="2400" dirty="0"/>
          </a:p>
          <a:p>
            <a:endParaRPr lang="pt-PT" sz="2400" dirty="0"/>
          </a:p>
          <a:p>
            <a:endParaRPr lang="pt-PT" sz="2400" dirty="0"/>
          </a:p>
          <a:p>
            <a:endParaRPr lang="pt-PT" sz="2400" dirty="0"/>
          </a:p>
          <a:p>
            <a:endParaRPr lang="pt-PT" sz="2400" dirty="0"/>
          </a:p>
          <a:p>
            <a:pPr algn="just">
              <a:buFont typeface="Wingdings" panose="05000000000000000000" pitchFamily="2" charset="2"/>
              <a:buChar char="ü"/>
            </a:pPr>
            <a:endParaRPr lang="pt-PT" sz="240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PT" sz="2400" dirty="0"/>
              <a:t>Mulheres migrantes estão em maior risco de violência.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PT" sz="2400" dirty="0"/>
              <a:t>A Convenção exige medidas especificas para proteger essas mulheres.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FC2CE062-274A-3684-2369-DFCEA10BD8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3508" y="1472898"/>
            <a:ext cx="3506045" cy="327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470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706" y="349195"/>
            <a:ext cx="8782588" cy="936382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pt-PT" sz="3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Convenção de Istambul no TEDH</a:t>
            </a:r>
            <a:endParaRPr lang="en-GB" sz="3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97D4576-B441-18DC-EAA4-B7F657F3E40E}"/>
              </a:ext>
            </a:extLst>
          </p:cNvPr>
          <p:cNvSpPr txBox="1"/>
          <p:nvPr/>
        </p:nvSpPr>
        <p:spPr>
          <a:xfrm>
            <a:off x="-135878" y="1931460"/>
            <a:ext cx="514998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sz="4800" b="1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 Convenção de Istambul no TEDH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19ADE66-99F0-20A5-D941-C242445EB5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0459" y="1546871"/>
            <a:ext cx="3264558" cy="3204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629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7" y="483829"/>
            <a:ext cx="8398729" cy="609865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pt-PT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A Convenção de Istambul no TEDH</a:t>
            </a:r>
            <a:endParaRPr lang="en-GB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BE7944D-1E27-518C-7722-824D28428E66}"/>
              </a:ext>
            </a:extLst>
          </p:cNvPr>
          <p:cNvSpPr txBox="1"/>
          <p:nvPr/>
        </p:nvSpPr>
        <p:spPr>
          <a:xfrm>
            <a:off x="372635" y="1793184"/>
            <a:ext cx="45720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PT" sz="2400" dirty="0"/>
              <a:t>O TEDH usa a Convenção como referência para proteger as vitimas de violência de género.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PT" sz="2400" dirty="0"/>
              <a:t>Enfatiza a responsabilidade dos Estados em investigar e punir a violência.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D634355F-9FD8-DFF5-955B-4B596CDA04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9627" y="1718400"/>
            <a:ext cx="3114773" cy="3067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1953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706" y="349195"/>
            <a:ext cx="8782588" cy="936382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pt-PT" sz="3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Casos em Análise </a:t>
            </a:r>
            <a:endParaRPr lang="en-GB" sz="3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97D4576-B441-18DC-EAA4-B7F657F3E40E}"/>
              </a:ext>
            </a:extLst>
          </p:cNvPr>
          <p:cNvSpPr txBox="1"/>
          <p:nvPr/>
        </p:nvSpPr>
        <p:spPr>
          <a:xfrm>
            <a:off x="180706" y="2301015"/>
            <a:ext cx="514998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sz="4800" b="1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Casos em Análise 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17041157-33F2-1814-E207-7D9C0E2F0A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3268" y="1783295"/>
            <a:ext cx="3398097" cy="2896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0334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7" y="483829"/>
            <a:ext cx="8398729" cy="609865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pt-PT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Casos em Análise</a:t>
            </a:r>
            <a:endParaRPr lang="en-GB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EB8713F2-7EB0-FEA1-2F1A-3C6D5AEC77B2}"/>
              </a:ext>
            </a:extLst>
          </p:cNvPr>
          <p:cNvSpPr txBox="1"/>
          <p:nvPr/>
        </p:nvSpPr>
        <p:spPr>
          <a:xfrm>
            <a:off x="372635" y="1427399"/>
            <a:ext cx="839873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PT" sz="3200" dirty="0"/>
              <a:t>Caso </a:t>
            </a:r>
            <a:r>
              <a:rPr lang="pt-PT" sz="3200" dirty="0" err="1"/>
              <a:t>Opuz</a:t>
            </a:r>
            <a:r>
              <a:rPr lang="pt-PT" sz="3200" dirty="0"/>
              <a:t> v. Turquia (2009)</a:t>
            </a:r>
          </a:p>
          <a:p>
            <a:pPr algn="just"/>
            <a:endParaRPr lang="pt-PT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2406AAD3-8B4C-79BC-A082-88633663DF63}"/>
              </a:ext>
            </a:extLst>
          </p:cNvPr>
          <p:cNvSpPr txBox="1"/>
          <p:nvPr/>
        </p:nvSpPr>
        <p:spPr>
          <a:xfrm>
            <a:off x="277906" y="2704718"/>
            <a:ext cx="45720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PT" sz="2400" dirty="0"/>
              <a:t>Precedente para a proteção contra violência domestica.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PT" sz="2400" dirty="0"/>
              <a:t>Violação dos artigos 2.º, 3.º e 14.º da CEDH.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752C498B-B282-E07C-AC0A-B1BBAD6DC0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3117" y="1827508"/>
            <a:ext cx="2978248" cy="275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5661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7" y="483829"/>
            <a:ext cx="8398729" cy="609865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pt-PT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Casos em Análise</a:t>
            </a:r>
            <a:endParaRPr lang="en-GB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EB8713F2-7EB0-FEA1-2F1A-3C6D5AEC77B2}"/>
              </a:ext>
            </a:extLst>
          </p:cNvPr>
          <p:cNvSpPr txBox="1"/>
          <p:nvPr/>
        </p:nvSpPr>
        <p:spPr>
          <a:xfrm>
            <a:off x="372635" y="1427399"/>
            <a:ext cx="839873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3200" dirty="0"/>
              <a:t>Caso Volodina v. Russia (2019)</a:t>
            </a:r>
            <a:endParaRPr lang="pt-PT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D5491EB8-19A7-442C-0CF3-238C0CEB748D}"/>
              </a:ext>
            </a:extLst>
          </p:cNvPr>
          <p:cNvSpPr txBox="1"/>
          <p:nvPr/>
        </p:nvSpPr>
        <p:spPr>
          <a:xfrm>
            <a:off x="372635" y="2735385"/>
            <a:ext cx="45720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PT" sz="2400" dirty="0"/>
              <a:t>Violência cibernética e violência domestica.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PT" sz="2400" dirty="0"/>
              <a:t>Condenação da Rússia por falta de proteção eficaz. 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848B91B0-21E5-B2BB-8B88-AE49E25654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3148" y="2065842"/>
            <a:ext cx="3075394" cy="290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7012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7" y="483829"/>
            <a:ext cx="8398729" cy="609865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pt-PT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Casos em Análise</a:t>
            </a:r>
            <a:endParaRPr lang="en-GB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EB8713F2-7EB0-FEA1-2F1A-3C6D5AEC77B2}"/>
              </a:ext>
            </a:extLst>
          </p:cNvPr>
          <p:cNvSpPr txBox="1"/>
          <p:nvPr/>
        </p:nvSpPr>
        <p:spPr>
          <a:xfrm>
            <a:off x="372635" y="1427399"/>
            <a:ext cx="839873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3200" dirty="0"/>
              <a:t>Caso N.A. v. Reino Unido (2008)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865247AA-A035-860D-6A02-26BD1D48C6C2}"/>
              </a:ext>
            </a:extLst>
          </p:cNvPr>
          <p:cNvSpPr txBox="1"/>
          <p:nvPr/>
        </p:nvSpPr>
        <p:spPr>
          <a:xfrm>
            <a:off x="372634" y="2476695"/>
            <a:ext cx="506894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PT" sz="2400" dirty="0"/>
              <a:t>Proteção de requerentes de asilo contra deportação.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PT" sz="2400" dirty="0"/>
              <a:t> Relevância do artigo 3.º da CEDH.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499F798B-6644-1A95-2AA9-6A95901B66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4423" y="2012174"/>
            <a:ext cx="2927123" cy="2912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3899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7" y="483829"/>
            <a:ext cx="8398729" cy="609865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pt-PT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Casos em Análise</a:t>
            </a:r>
            <a:endParaRPr lang="en-GB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EB8713F2-7EB0-FEA1-2F1A-3C6D5AEC77B2}"/>
              </a:ext>
            </a:extLst>
          </p:cNvPr>
          <p:cNvSpPr txBox="1"/>
          <p:nvPr/>
        </p:nvSpPr>
        <p:spPr>
          <a:xfrm>
            <a:off x="372635" y="1427399"/>
            <a:ext cx="839873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PT" sz="3200" dirty="0"/>
              <a:t>Caso </a:t>
            </a:r>
            <a:r>
              <a:rPr lang="pt-PT" sz="3200" dirty="0" err="1"/>
              <a:t>Tunikova</a:t>
            </a:r>
            <a:r>
              <a:rPr lang="pt-PT" sz="3200" dirty="0"/>
              <a:t> e Outros v. </a:t>
            </a:r>
            <a:r>
              <a:rPr lang="pt-PT" sz="3200" dirty="0" err="1"/>
              <a:t>Russia</a:t>
            </a:r>
            <a:r>
              <a:rPr lang="pt-PT" sz="3200" dirty="0"/>
              <a:t> (2021)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20EABF6A-4245-3A40-90EE-CB4962843A1F}"/>
              </a:ext>
            </a:extLst>
          </p:cNvPr>
          <p:cNvSpPr txBox="1"/>
          <p:nvPr/>
        </p:nvSpPr>
        <p:spPr>
          <a:xfrm>
            <a:off x="233083" y="2571749"/>
            <a:ext cx="53340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PT" sz="2400" dirty="0"/>
              <a:t>Falta de proteção do Estado contra a violência doméstica.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PT" sz="2400" dirty="0"/>
              <a:t>Ordem para criminalizar a violência doméstica.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BAB59510-C6FA-AB3E-7943-2C6DA98570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1945311"/>
            <a:ext cx="2756048" cy="271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287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7" y="483829"/>
            <a:ext cx="8398729" cy="609865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pt-PT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Casos em Análise</a:t>
            </a:r>
            <a:endParaRPr lang="en-GB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198" y="2168338"/>
            <a:ext cx="4804519" cy="2491333"/>
          </a:xfrm>
        </p:spPr>
        <p:txBody>
          <a:bodyPr>
            <a:normAutofit fontScale="25000" lnSpcReduction="20000"/>
          </a:bodyPr>
          <a:lstStyle/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algn="just">
              <a:buFont typeface="Wingdings" panose="05000000000000000000" pitchFamily="2" charset="2"/>
              <a:buChar char="ü"/>
            </a:pPr>
            <a:endParaRPr lang="pt-PT" sz="3800" dirty="0"/>
          </a:p>
          <a:p>
            <a:pPr algn="just">
              <a:buFont typeface="Wingdings" panose="05000000000000000000" pitchFamily="2" charset="2"/>
              <a:buChar char="ü"/>
            </a:pPr>
            <a:r>
              <a:rPr lang="pt-PT" sz="7000" dirty="0"/>
              <a:t>Violação dos direitos de proteção contra violência doméstica.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pt-PT" sz="7000" dirty="0"/>
              <a:t>Responsabilidade estatal para assegurar a segurança das vítimas.</a:t>
            </a:r>
          </a:p>
          <a:p>
            <a:pPr marL="0" indent="0">
              <a:buNone/>
            </a:pPr>
            <a:endParaRPr lang="pt-PT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EB8713F2-7EB0-FEA1-2F1A-3C6D5AEC77B2}"/>
              </a:ext>
            </a:extLst>
          </p:cNvPr>
          <p:cNvSpPr txBox="1"/>
          <p:nvPr/>
        </p:nvSpPr>
        <p:spPr>
          <a:xfrm>
            <a:off x="372635" y="1427399"/>
            <a:ext cx="839873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PT" sz="3200" dirty="0"/>
              <a:t>Caso T.M. e C.M. v. </a:t>
            </a:r>
            <a:r>
              <a:rPr lang="pt-PT" sz="3200" dirty="0" err="1"/>
              <a:t>Moldavia</a:t>
            </a:r>
            <a:r>
              <a:rPr lang="pt-PT" sz="3200" dirty="0"/>
              <a:t> (2014)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2BD076C-FF4A-8363-6720-C91DED579B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5337" y="2060990"/>
            <a:ext cx="2706028" cy="2706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8385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7" y="483829"/>
            <a:ext cx="8398729" cy="609865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pt-PT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Casos em Análise</a:t>
            </a:r>
            <a:endParaRPr lang="en-GB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EB8713F2-7EB0-FEA1-2F1A-3C6D5AEC77B2}"/>
              </a:ext>
            </a:extLst>
          </p:cNvPr>
          <p:cNvSpPr txBox="1"/>
          <p:nvPr/>
        </p:nvSpPr>
        <p:spPr>
          <a:xfrm>
            <a:off x="372635" y="1427399"/>
            <a:ext cx="839873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PT" sz="3200" dirty="0"/>
              <a:t>Caso M.M. e Z.M. v. Ucrânia (2022)</a:t>
            </a:r>
            <a:endParaRPr lang="pt-PT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ABF9A2C8-C80A-1BA7-22EE-4CA1EFC215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1714" y="2164476"/>
            <a:ext cx="2643932" cy="24347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FF4D4507-00C4-42D1-7DC5-BA76203ADE9A}"/>
              </a:ext>
            </a:extLst>
          </p:cNvPr>
          <p:cNvSpPr txBox="1"/>
          <p:nvPr/>
        </p:nvSpPr>
        <p:spPr>
          <a:xfrm>
            <a:off x="390364" y="2571750"/>
            <a:ext cx="562542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2400" dirty="0"/>
              <a:t>Proteção contra a violência doméstica e a violência psicológica.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2400" dirty="0"/>
              <a:t>TEDH reforça a obrigação de proteção</a:t>
            </a:r>
            <a:r>
              <a:rPr lang="pt-PT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3632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2D9DF7CF-192F-0211-9B47-3DF2678224DA}"/>
              </a:ext>
            </a:extLst>
          </p:cNvPr>
          <p:cNvSpPr txBox="1"/>
          <p:nvPr/>
        </p:nvSpPr>
        <p:spPr>
          <a:xfrm>
            <a:off x="0" y="221758"/>
            <a:ext cx="9143999" cy="4490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pt-PT" sz="1600" b="1" dirty="0">
                <a:latin typeface="+mj-lt"/>
              </a:rPr>
              <a:t>Introdução;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t-PT" sz="1600" b="1" dirty="0">
                <a:latin typeface="+mj-lt"/>
              </a:rPr>
              <a:t>Histórico e Propósito da Convenção de Istambul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t-PT" sz="1600" b="1" dirty="0">
                <a:latin typeface="+mj-lt"/>
              </a:rPr>
              <a:t>A Convenção de Istambul e a UE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t-PT" sz="1600" b="1" dirty="0">
                <a:latin typeface="+mj-lt"/>
              </a:rPr>
              <a:t>Proteção das mulheres refugiadas e migrantes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t-PT" sz="1600" b="1" dirty="0">
                <a:latin typeface="+mj-lt"/>
              </a:rPr>
              <a:t>A </a:t>
            </a:r>
            <a:r>
              <a:rPr lang="pt-PT" sz="1600" b="1" dirty="0" err="1">
                <a:latin typeface="+mj-lt"/>
              </a:rPr>
              <a:t>Convencao</a:t>
            </a:r>
            <a:r>
              <a:rPr lang="pt-PT" sz="1600" b="1" dirty="0">
                <a:latin typeface="+mj-lt"/>
              </a:rPr>
              <a:t> de Istambul no TEDH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t-PT" sz="1600" b="1" dirty="0">
                <a:latin typeface="+mj-lt"/>
              </a:rPr>
              <a:t>Casos em análise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t-PT" sz="1600" b="1" dirty="0">
                <a:latin typeface="+mj-lt"/>
              </a:rPr>
              <a:t>Notas conclusivas</a:t>
            </a:r>
          </a:p>
          <a:p>
            <a:pPr marL="342900" indent="-342900">
              <a:lnSpc>
                <a:spcPct val="150000"/>
              </a:lnSpc>
              <a:buFont typeface="Arial"/>
              <a:buAutoNum type="arabicPeriod"/>
            </a:pP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Arial"/>
              <a:buAutoNum type="arabicPeriod"/>
            </a:pP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Arial"/>
              <a:buAutoNum type="arabicPeriod"/>
            </a:pP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endParaRPr lang="pt-PT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98663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706" y="349195"/>
            <a:ext cx="8782588" cy="936382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pt-PT" sz="3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 Considerações Finais</a:t>
            </a:r>
            <a:endParaRPr lang="en-GB" sz="3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97D4576-B441-18DC-EAA4-B7F657F3E40E}"/>
              </a:ext>
            </a:extLst>
          </p:cNvPr>
          <p:cNvSpPr txBox="1"/>
          <p:nvPr/>
        </p:nvSpPr>
        <p:spPr>
          <a:xfrm>
            <a:off x="180706" y="1895601"/>
            <a:ext cx="514998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sz="4800" b="1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Considerações Finais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7D9ABB04-4907-A05F-89C1-A68DC6A5FB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1949" y="1512546"/>
            <a:ext cx="3269416" cy="3215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1376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17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Considerações</a:t>
            </a:r>
            <a:r>
              <a:rPr lang="en-GB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7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Finais</a:t>
            </a:r>
            <a:endParaRPr lang="en-GB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endParaRPr lang="pt-PT" dirty="0">
              <a:effectLst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1000"/>
              </a:spcAft>
              <a:buSzPts val="1000"/>
              <a:buFont typeface="Wingdings" panose="05000000000000000000" pitchFamily="2" charset="2"/>
              <a:buChar char="ü"/>
              <a:tabLst>
                <a:tab pos="914400" algn="l"/>
              </a:tabLst>
            </a:pPr>
            <a:r>
              <a:rPr lang="pt-PT" sz="1800" dirty="0"/>
              <a:t>Convenção de Istambul como pilar na proteção dos direitos das mulheres. </a:t>
            </a:r>
          </a:p>
          <a:p>
            <a:pPr marL="742950" lvl="1" indent="-285750" algn="just">
              <a:lnSpc>
                <a:spcPct val="115000"/>
              </a:lnSpc>
              <a:spcAft>
                <a:spcPts val="1000"/>
              </a:spcAft>
              <a:buSzPts val="1000"/>
              <a:buFont typeface="Wingdings" panose="05000000000000000000" pitchFamily="2" charset="2"/>
              <a:buChar char="ü"/>
              <a:tabLst>
                <a:tab pos="914400" algn="l"/>
              </a:tabLst>
            </a:pPr>
            <a:r>
              <a:rPr lang="pt-PT" sz="1800" dirty="0"/>
              <a:t>A implementação depende de uma adesão e compromisso contínuo dos Estados</a:t>
            </a:r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065766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Imagem 5" descr="Uma imagem com pessoa, Cara humana, vestuário, interior&#10;&#10;Descrição gerada automaticamente">
            <a:extLst>
              <a:ext uri="{FF2B5EF4-FFF2-40B4-BE49-F238E27FC236}">
                <a16:creationId xmlns:a16="http://schemas.microsoft.com/office/drawing/2014/main" id="{1E32B5A7-760C-1C72-790B-A7B9B00AC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432" y="991394"/>
            <a:ext cx="1628775" cy="200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BBAE6BFF-972E-3282-CD22-3C964B188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3177" y="3510655"/>
            <a:ext cx="2728632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ANGÉLICA LIMA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altLang="pt-PT" b="1" u="sng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PT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Angelikalima@gmail.com</a:t>
            </a:r>
            <a:endParaRPr lang="pt-PT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endParaRPr lang="pt-PT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ORCID – </a:t>
            </a:r>
            <a:r>
              <a:rPr lang="pt-PT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https://orcid.org/0009-0001-7781-2846</a:t>
            </a:r>
            <a:endParaRPr lang="pt-PT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6A759FF-1672-DC94-A7FA-6E1B0F9D66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5270" y="286696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PT" altLang="pt-PT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pt-PT" altLang="pt-PT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kumimoji="0" lang="pt-PT" altLang="pt-P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B029D5DB-5E15-10B6-40B4-991B1047ADE8}"/>
              </a:ext>
            </a:extLst>
          </p:cNvPr>
          <p:cNvSpPr txBox="1"/>
          <p:nvPr/>
        </p:nvSpPr>
        <p:spPr>
          <a:xfrm>
            <a:off x="3003177" y="1783736"/>
            <a:ext cx="4572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4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DORA RESENDE ALVES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altLang="pt-PT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dra@upt.pt</a:t>
            </a: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endParaRPr lang="pt-PT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ORCID – </a:t>
            </a:r>
            <a:r>
              <a:rPr lang="pt-PT" sz="1000" u="sng" dirty="0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 tooltip="Go to my personal page at http://orcid.org/"/>
              </a:rPr>
              <a:t>http://orcid.org/0000-0003-4720-1400</a:t>
            </a:r>
            <a:endParaRPr lang="pt-PT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3C1C0F0A-7C7B-29ED-2608-B554408F4654}"/>
              </a:ext>
            </a:extLst>
          </p:cNvPr>
          <p:cNvSpPr txBox="1"/>
          <p:nvPr/>
        </p:nvSpPr>
        <p:spPr>
          <a:xfrm>
            <a:off x="5178677" y="534238"/>
            <a:ext cx="594808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4000" dirty="0">
                <a:solidFill>
                  <a:schemeClr val="accent1">
                    <a:lumMod val="75000"/>
                  </a:schemeClr>
                </a:solidFill>
              </a:rPr>
              <a:t>Muito obrigada!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64DD5A01-1D5D-276B-0A27-DAD9ED9306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8369" y="3006908"/>
            <a:ext cx="1382868" cy="198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6630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5"/>
          <p:cNvPicPr preferRelativeResize="0"/>
          <p:nvPr/>
        </p:nvPicPr>
        <p:blipFill rotWithShape="1">
          <a:blip r:embed="rId3">
            <a:alphaModFix/>
          </a:blip>
          <a:srcRect t="69" b="79"/>
          <a:stretch/>
        </p:blipFill>
        <p:spPr>
          <a:xfrm>
            <a:off x="3852000" y="2160000"/>
            <a:ext cx="1440001" cy="1108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pt-PT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Introdução</a:t>
            </a:r>
            <a:endParaRPr lang="en-GB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97D4576-B441-18DC-EAA4-B7F657F3E40E}"/>
              </a:ext>
            </a:extLst>
          </p:cNvPr>
          <p:cNvSpPr txBox="1"/>
          <p:nvPr/>
        </p:nvSpPr>
        <p:spPr>
          <a:xfrm>
            <a:off x="-234490" y="2301015"/>
            <a:ext cx="514998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sz="4800" b="1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Introdução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0D185BA9-F4CB-15AC-4309-CC6728935E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5815" y="1634423"/>
            <a:ext cx="3154797" cy="3172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287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pt-PT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Introdução</a:t>
            </a:r>
            <a:endParaRPr lang="en-GB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EB8713F2-7EB0-FEA1-2F1A-3C6D5AEC77B2}"/>
              </a:ext>
            </a:extLst>
          </p:cNvPr>
          <p:cNvSpPr txBox="1"/>
          <p:nvPr/>
        </p:nvSpPr>
        <p:spPr>
          <a:xfrm>
            <a:off x="372635" y="1427399"/>
            <a:ext cx="839873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PT" sz="3200"/>
              <a:t>Contextualização da Convenção de Istambul e seu impacto na defesa dos direitos das mulheres.</a:t>
            </a:r>
            <a:endParaRPr lang="pt-PT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098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906" y="392021"/>
            <a:ext cx="8558470" cy="1028717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pt-PT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	Histórico e Propósito da Convenção de Istambul</a:t>
            </a:r>
            <a:endParaRPr lang="en-GB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97D4576-B441-18DC-EAA4-B7F657F3E40E}"/>
              </a:ext>
            </a:extLst>
          </p:cNvPr>
          <p:cNvSpPr txBox="1"/>
          <p:nvPr/>
        </p:nvSpPr>
        <p:spPr>
          <a:xfrm>
            <a:off x="-306208" y="1870709"/>
            <a:ext cx="5149989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sz="4800" b="1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Histórico e Propósito da Convenção de Istambul 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1424EEC-031A-1C88-8DE5-3C463E1F6E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0222" y="1639266"/>
            <a:ext cx="3136249" cy="3195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774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7" y="483829"/>
            <a:ext cx="8398729" cy="609865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pt-PT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	Histórico e Propósito da Convenção de Istambul</a:t>
            </a:r>
            <a:endParaRPr lang="en-GB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CEC901B-B73D-B4DA-82B4-087B96C79F32}"/>
              </a:ext>
            </a:extLst>
          </p:cNvPr>
          <p:cNvSpPr txBox="1"/>
          <p:nvPr/>
        </p:nvSpPr>
        <p:spPr>
          <a:xfrm>
            <a:off x="277906" y="1796271"/>
            <a:ext cx="45720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PT" sz="2400" dirty="0"/>
              <a:t>Convenção adotada em 2011 pelo Conselho da Europa.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PT" sz="2400" dirty="0"/>
              <a:t>Primeiro tratado europeu juridicamente vinculativo para combater a violência de género.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PT" sz="2400" dirty="0"/>
              <a:t>Ratificada por 39 Estados. 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B9A5D4CD-ED8E-1D73-7039-800ECA2A6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4846" y="1369012"/>
            <a:ext cx="3496519" cy="352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225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pt-PT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Convenção de Istambul na UE</a:t>
            </a:r>
            <a:endParaRPr lang="en-GB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97D4576-B441-18DC-EAA4-B7F657F3E40E}"/>
              </a:ext>
            </a:extLst>
          </p:cNvPr>
          <p:cNvSpPr txBox="1"/>
          <p:nvPr/>
        </p:nvSpPr>
        <p:spPr>
          <a:xfrm>
            <a:off x="-234490" y="2301015"/>
            <a:ext cx="514998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sz="4800" b="1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 Convenção de Istambul na UE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7C393F4-FC65-6224-F4EC-E2495EC53B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8177" y="1886530"/>
            <a:ext cx="3808905" cy="215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002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7" y="483829"/>
            <a:ext cx="8398729" cy="609865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pt-PT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Convenção de Istambul na UE</a:t>
            </a:r>
            <a:endParaRPr lang="en-GB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EB8713F2-7EB0-FEA1-2F1A-3C6D5AEC77B2}"/>
              </a:ext>
            </a:extLst>
          </p:cNvPr>
          <p:cNvSpPr txBox="1"/>
          <p:nvPr/>
        </p:nvSpPr>
        <p:spPr>
          <a:xfrm>
            <a:off x="179294" y="1790389"/>
            <a:ext cx="419936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pt-PT" sz="2400" dirty="0"/>
              <a:t>Adesão da União Europeia em 2023. </a:t>
            </a:r>
          </a:p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pt-PT" sz="2400" dirty="0"/>
              <a:t>Papel da Convenção na legislação da UE contra a violência de género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1B0A5DBB-794A-0363-B8CB-0A292B2930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9141" y="1512546"/>
            <a:ext cx="4203903" cy="2494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728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706" y="349195"/>
            <a:ext cx="8782588" cy="936382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pt-PT" sz="3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A Proteção das Mulheres Refugiadas e Migrantes</a:t>
            </a:r>
            <a:endParaRPr lang="en-GB" sz="3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97D4576-B441-18DC-EAA4-B7F657F3E40E}"/>
              </a:ext>
            </a:extLst>
          </p:cNvPr>
          <p:cNvSpPr txBox="1"/>
          <p:nvPr/>
        </p:nvSpPr>
        <p:spPr>
          <a:xfrm>
            <a:off x="-135878" y="1931460"/>
            <a:ext cx="5149989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sz="4800" b="1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 Proteção das Mulheres Refugiadas e Migrantes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C64F158-31F4-F2A6-32D5-6BD542A261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1252" y="1426546"/>
            <a:ext cx="3655830" cy="355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025568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1485</TotalTime>
  <Words>1245</Words>
  <Application>Microsoft Office PowerPoint</Application>
  <PresentationFormat>Apresentação no Ecrã (16:9)</PresentationFormat>
  <Paragraphs>250</Paragraphs>
  <Slides>23</Slides>
  <Notes>21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23</vt:i4>
      </vt:variant>
    </vt:vector>
  </HeadingPairs>
  <TitlesOfParts>
    <vt:vector size="31" baseType="lpstr">
      <vt:lpstr>Calibri</vt:lpstr>
      <vt:lpstr>Wingdings</vt:lpstr>
      <vt:lpstr>Courier New</vt:lpstr>
      <vt:lpstr>Arial</vt:lpstr>
      <vt:lpstr>Cambria</vt:lpstr>
      <vt:lpstr>Helvetica Neue Light</vt:lpstr>
      <vt:lpstr>Times New Roman</vt:lpstr>
      <vt:lpstr>Simple Light</vt:lpstr>
      <vt:lpstr>Apresentação do PowerPoint</vt:lpstr>
      <vt:lpstr>Apresentação do PowerPoint</vt:lpstr>
      <vt:lpstr>1. Introdução</vt:lpstr>
      <vt:lpstr>Introdução</vt:lpstr>
      <vt:lpstr>2.  Histórico e Propósito da Convenção de Istambul</vt:lpstr>
      <vt:lpstr>2.  Histórico e Propósito da Convenção de Istambul</vt:lpstr>
      <vt:lpstr>A Convenção de Istambul na UE</vt:lpstr>
      <vt:lpstr> A Convenção de Istambul na UE</vt:lpstr>
      <vt:lpstr>4. A Proteção das Mulheres Refugiadas e Migrantes</vt:lpstr>
      <vt:lpstr>A Proteção das Mulheres Refugiadas e Migrantes</vt:lpstr>
      <vt:lpstr>A Convenção de Istambul no TEDH</vt:lpstr>
      <vt:lpstr>5. A Convenção de Istambul no TEDH</vt:lpstr>
      <vt:lpstr>8. Casos em Análise </vt:lpstr>
      <vt:lpstr>8. Casos em Análise</vt:lpstr>
      <vt:lpstr>8. Casos em Análise</vt:lpstr>
      <vt:lpstr>8. Casos em Análise</vt:lpstr>
      <vt:lpstr>8. Casos em Análise</vt:lpstr>
      <vt:lpstr>8. Casos em Análise</vt:lpstr>
      <vt:lpstr>8. Casos em Análise</vt:lpstr>
      <vt:lpstr>9. Considerações Finais</vt:lpstr>
      <vt:lpstr>Considerações Finais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mdmir</dc:creator>
  <cp:lastModifiedBy>Dora Resende Alves</cp:lastModifiedBy>
  <cp:revision>168</cp:revision>
  <dcterms:modified xsi:type="dcterms:W3CDTF">2024-11-21T10:27:56Z</dcterms:modified>
</cp:coreProperties>
</file>