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70" r:id="rId2"/>
    <p:sldId id="271" r:id="rId3"/>
    <p:sldId id="272" r:id="rId4"/>
    <p:sldId id="286" r:id="rId5"/>
    <p:sldId id="273" r:id="rId6"/>
    <p:sldId id="274" r:id="rId7"/>
    <p:sldId id="288" r:id="rId8"/>
    <p:sldId id="275" r:id="rId9"/>
    <p:sldId id="279" r:id="rId10"/>
    <p:sldId id="287" r:id="rId11"/>
    <p:sldId id="285" r:id="rId12"/>
  </p:sldIdLst>
  <p:sldSz cx="12192000" cy="6858000"/>
  <p:notesSz cx="6858000" cy="9144000"/>
  <p:defaultTextStyle>
    <a:defPPr rtl="0">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uel Pereira" initials="MP" lastIdx="1" clrIdx="0">
    <p:extLst>
      <p:ext uri="{19B8F6BF-5375-455C-9EA6-DF929625EA0E}">
        <p15:presenceInfo xmlns:p15="http://schemas.microsoft.com/office/powerpoint/2012/main" userId="7e370587a6f8d9f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8799B23B-EC83-4686-B30A-512413B5E67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1" autoAdjust="0"/>
    <p:restoredTop sz="94660"/>
  </p:normalViewPr>
  <p:slideViewPr>
    <p:cSldViewPr snapToGrid="0">
      <p:cViewPr varScale="1">
        <p:scale>
          <a:sx n="86" d="100"/>
          <a:sy n="86" d="100"/>
        </p:scale>
        <p:origin x="667" y="72"/>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89" d="100"/>
          <a:sy n="89" d="100"/>
        </p:scale>
        <p:origin x="373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t-BR">
              <a:latin typeface="Palatino Linotype" panose="02040502050505030304" pitchFamily="18" charset="0"/>
            </a:endParaRPr>
          </a:p>
        </p:txBody>
      </p:sp>
      <p:sp>
        <p:nvSpPr>
          <p:cNvPr id="3" name="Espaço Reservado para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51C83DA-7279-4088-8FA2-80DAB2130F7A}" type="datetime1">
              <a:rPr lang="pt-BR" smtClean="0">
                <a:latin typeface="Palatino Linotype" panose="02040502050505030304" pitchFamily="18" charset="0"/>
              </a:rPr>
              <a:t>13/11/2023</a:t>
            </a:fld>
            <a:endParaRPr lang="pt-BR">
              <a:latin typeface="Palatino Linotype" panose="02040502050505030304" pitchFamily="18" charset="0"/>
            </a:endParaRPr>
          </a:p>
        </p:txBody>
      </p:sp>
      <p:sp>
        <p:nvSpPr>
          <p:cNvPr id="4" name="Espaço Reservado para Rodapé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t-BR">
              <a:latin typeface="Palatino Linotype" panose="02040502050505030304" pitchFamily="18" charset="0"/>
            </a:endParaRPr>
          </a:p>
        </p:txBody>
      </p:sp>
      <p:sp>
        <p:nvSpPr>
          <p:cNvPr id="5" name="Espaço reservado para o número do slid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B48944F-81ED-4843-A3E6-D41A6908762D}" type="slidenum">
              <a:rPr lang="pt-BR" smtClean="0">
                <a:latin typeface="Palatino Linotype" panose="02040502050505030304" pitchFamily="18" charset="0"/>
              </a:rPr>
              <a:t>‹nº›</a:t>
            </a:fld>
            <a:endParaRPr lang="pt-BR">
              <a:latin typeface="Palatino Linotype" panose="02040502050505030304" pitchFamily="18" charset="0"/>
            </a:endParaRPr>
          </a:p>
        </p:txBody>
      </p:sp>
    </p:spTree>
    <p:extLst>
      <p:ext uri="{BB962C8B-B14F-4D97-AF65-F5344CB8AC3E}">
        <p14:creationId xmlns:p14="http://schemas.microsoft.com/office/powerpoint/2010/main" val="14507142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Palatino Linotype" panose="02040502050505030304" pitchFamily="18" charset="0"/>
              </a:defRPr>
            </a:lvl1pPr>
          </a:lstStyle>
          <a:p>
            <a:endParaRPr lang="pt-BR" noProof="0"/>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Palatino Linotype" panose="02040502050505030304" pitchFamily="18" charset="0"/>
              </a:defRPr>
            </a:lvl1pPr>
          </a:lstStyle>
          <a:p>
            <a:fld id="{52EC13A0-3EE1-41F5-A79D-E24DF0813726}" type="datetime1">
              <a:rPr lang="pt-BR" noProof="0" smtClean="0"/>
              <a:t>13/11/2023</a:t>
            </a:fld>
            <a:endParaRPr lang="pt-BR" noProof="0"/>
          </a:p>
        </p:txBody>
      </p:sp>
      <p:sp>
        <p:nvSpPr>
          <p:cNvPr id="4" name="Espaço Reservado para Imagem do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pt-BR" noProof="0"/>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Palatino Linotype" panose="02040502050505030304" pitchFamily="18" charset="0"/>
              </a:defRPr>
            </a:lvl1pPr>
          </a:lstStyle>
          <a:p>
            <a:endParaRPr lang="pt-BR" noProof="0"/>
          </a:p>
        </p:txBody>
      </p:sp>
      <p:sp>
        <p:nvSpPr>
          <p:cNvPr id="7" name="Espaço reservado para o número do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Palatino Linotype" panose="02040502050505030304" pitchFamily="18" charset="0"/>
              </a:defRPr>
            </a:lvl1pPr>
          </a:lstStyle>
          <a:p>
            <a:fld id="{3DF1C5CE-222C-4659-9A99-B99FC42AF6EC}" type="slidenum">
              <a:rPr lang="pt-BR" noProof="0" smtClean="0"/>
              <a:pPr/>
              <a:t>‹nº›</a:t>
            </a:fld>
            <a:endParaRPr lang="pt-BR" noProof="0"/>
          </a:p>
        </p:txBody>
      </p:sp>
    </p:spTree>
    <p:extLst>
      <p:ext uri="{BB962C8B-B14F-4D97-AF65-F5344CB8AC3E}">
        <p14:creationId xmlns:p14="http://schemas.microsoft.com/office/powerpoint/2010/main" val="221252718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Palatino Linotype" panose="02040502050505030304" pitchFamily="18" charset="0"/>
        <a:ea typeface="+mn-ea"/>
        <a:cs typeface="+mn-cs"/>
      </a:defRPr>
    </a:lvl1pPr>
    <a:lvl2pPr marL="457200" algn="l" defTabSz="914400" rtl="0" eaLnBrk="1" latinLnBrk="0" hangingPunct="1">
      <a:defRPr sz="1200" kern="1200">
        <a:solidFill>
          <a:schemeClr val="tx1"/>
        </a:solidFill>
        <a:latin typeface="Palatino Linotype" panose="02040502050505030304" pitchFamily="18" charset="0"/>
        <a:ea typeface="+mn-ea"/>
        <a:cs typeface="+mn-cs"/>
      </a:defRPr>
    </a:lvl2pPr>
    <a:lvl3pPr marL="914400" algn="l" defTabSz="914400" rtl="0" eaLnBrk="1" latinLnBrk="0" hangingPunct="1">
      <a:defRPr sz="1200" kern="1200">
        <a:solidFill>
          <a:schemeClr val="tx1"/>
        </a:solidFill>
        <a:latin typeface="Palatino Linotype" panose="02040502050505030304" pitchFamily="18" charset="0"/>
        <a:ea typeface="+mn-ea"/>
        <a:cs typeface="+mn-cs"/>
      </a:defRPr>
    </a:lvl3pPr>
    <a:lvl4pPr marL="1371600" algn="l" defTabSz="914400" rtl="0" eaLnBrk="1" latinLnBrk="0" hangingPunct="1">
      <a:defRPr sz="1200" kern="1200">
        <a:solidFill>
          <a:schemeClr val="tx1"/>
        </a:solidFill>
        <a:latin typeface="Palatino Linotype" panose="02040502050505030304" pitchFamily="18" charset="0"/>
        <a:ea typeface="+mn-ea"/>
        <a:cs typeface="+mn-cs"/>
      </a:defRPr>
    </a:lvl4pPr>
    <a:lvl5pPr marL="1828800" algn="l" defTabSz="914400" rtl="0" eaLnBrk="1" latinLnBrk="0" hangingPunct="1">
      <a:defRPr sz="1200" kern="1200">
        <a:solidFill>
          <a:schemeClr val="tx1"/>
        </a:solidFill>
        <a:latin typeface="Palatino Linotype" panose="0204050205050503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1</a:t>
            </a:fld>
            <a:endParaRPr lang="pt-BR"/>
          </a:p>
        </p:txBody>
      </p:sp>
    </p:spTree>
    <p:extLst>
      <p:ext uri="{BB962C8B-B14F-4D97-AF65-F5344CB8AC3E}">
        <p14:creationId xmlns:p14="http://schemas.microsoft.com/office/powerpoint/2010/main" val="804547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2</a:t>
            </a:fld>
            <a:endParaRPr lang="pt-BR"/>
          </a:p>
        </p:txBody>
      </p:sp>
    </p:spTree>
    <p:extLst>
      <p:ext uri="{BB962C8B-B14F-4D97-AF65-F5344CB8AC3E}">
        <p14:creationId xmlns:p14="http://schemas.microsoft.com/office/powerpoint/2010/main" val="1357986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3</a:t>
            </a:fld>
            <a:endParaRPr lang="pt-BR"/>
          </a:p>
        </p:txBody>
      </p:sp>
    </p:spTree>
    <p:extLst>
      <p:ext uri="{BB962C8B-B14F-4D97-AF65-F5344CB8AC3E}">
        <p14:creationId xmlns:p14="http://schemas.microsoft.com/office/powerpoint/2010/main" val="89665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5</a:t>
            </a:fld>
            <a:endParaRPr lang="pt-BR"/>
          </a:p>
        </p:txBody>
      </p:sp>
    </p:spTree>
    <p:extLst>
      <p:ext uri="{BB962C8B-B14F-4D97-AF65-F5344CB8AC3E}">
        <p14:creationId xmlns:p14="http://schemas.microsoft.com/office/powerpoint/2010/main" val="969930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6</a:t>
            </a:fld>
            <a:endParaRPr lang="pt-BR"/>
          </a:p>
        </p:txBody>
      </p:sp>
    </p:spTree>
    <p:extLst>
      <p:ext uri="{BB962C8B-B14F-4D97-AF65-F5344CB8AC3E}">
        <p14:creationId xmlns:p14="http://schemas.microsoft.com/office/powerpoint/2010/main" val="3027655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8</a:t>
            </a:fld>
            <a:endParaRPr lang="pt-BR"/>
          </a:p>
        </p:txBody>
      </p:sp>
    </p:spTree>
    <p:extLst>
      <p:ext uri="{BB962C8B-B14F-4D97-AF65-F5344CB8AC3E}">
        <p14:creationId xmlns:p14="http://schemas.microsoft.com/office/powerpoint/2010/main" val="3711222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3DF1C5CE-222C-4659-9A99-B99FC42AF6EC}" type="slidenum">
              <a:rPr lang="pt-BR" smtClean="0"/>
              <a:pPr/>
              <a:t>9</a:t>
            </a:fld>
            <a:endParaRPr lang="pt-BR"/>
          </a:p>
        </p:txBody>
      </p:sp>
    </p:spTree>
    <p:extLst>
      <p:ext uri="{BB962C8B-B14F-4D97-AF65-F5344CB8AC3E}">
        <p14:creationId xmlns:p14="http://schemas.microsoft.com/office/powerpoint/2010/main" val="2485473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914400" y="609601"/>
            <a:ext cx="10363200" cy="4267200"/>
          </a:xfrm>
        </p:spPr>
        <p:txBody>
          <a:bodyPr rtlCol="0" anchor="b">
            <a:noAutofit/>
          </a:bodyPr>
          <a:lstStyle>
            <a:lvl1pPr>
              <a:lnSpc>
                <a:spcPct val="100000"/>
              </a:lnSpc>
              <a:defRPr sz="6600">
                <a:latin typeface="Century Gothic" panose="020B0502020202020204" pitchFamily="34" charset="0"/>
              </a:defRPr>
            </a:lvl1pPr>
          </a:lstStyle>
          <a:p>
            <a:pPr rtl="0"/>
            <a:r>
              <a:rPr lang="pt-BR" noProof="0"/>
              <a:t>Clique para editar o estilo de título Mestre</a:t>
            </a:r>
          </a:p>
        </p:txBody>
      </p:sp>
      <p:sp>
        <p:nvSpPr>
          <p:cNvPr id="3" name="Subtítulo 2"/>
          <p:cNvSpPr>
            <a:spLocks noGrp="1"/>
          </p:cNvSpPr>
          <p:nvPr>
            <p:ph type="subTitle" idx="1" hasCustomPrompt="1"/>
          </p:nvPr>
        </p:nvSpPr>
        <p:spPr>
          <a:xfrm>
            <a:off x="1828800" y="4953000"/>
            <a:ext cx="8534400" cy="1219200"/>
          </a:xfrm>
        </p:spPr>
        <p:txBody>
          <a:bodyPr rtlCol="0">
            <a:normAutofit/>
          </a:bodyPr>
          <a:lstStyle>
            <a:lvl1pPr marL="0" indent="0" algn="ctr">
              <a:buNone/>
              <a:defRPr sz="2400">
                <a:solidFill>
                  <a:schemeClr val="tx1"/>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pt-BR" noProof="0"/>
              <a:t>Clique para editar o estilo de subtítulo Mestre</a:t>
            </a:r>
          </a:p>
        </p:txBody>
      </p:sp>
      <p:sp>
        <p:nvSpPr>
          <p:cNvPr id="9" name="Espaço Reservado para Rodapé 8"/>
          <p:cNvSpPr>
            <a:spLocks noGrp="1"/>
          </p:cNvSpPr>
          <p:nvPr>
            <p:ph type="ftr" sz="quarter" idx="12"/>
          </p:nvPr>
        </p:nvSpPr>
        <p:spPr/>
        <p:txBody>
          <a:bodyPr rtlCol="0"/>
          <a:lstStyle>
            <a:lvl1pPr>
              <a:defRPr>
                <a:solidFill>
                  <a:schemeClr val="tx1"/>
                </a:solidFill>
                <a:latin typeface="Century Gothic" panose="020B0502020202020204" pitchFamily="34" charset="0"/>
              </a:defRPr>
            </a:lvl1pPr>
          </a:lstStyle>
          <a:p>
            <a:r>
              <a:rPr lang="pt-BR" noProof="0"/>
              <a:t>Adicionar um rodapé</a:t>
            </a:r>
          </a:p>
        </p:txBody>
      </p:sp>
      <p:sp>
        <p:nvSpPr>
          <p:cNvPr id="7" name="Espaço Reservado para Data 6"/>
          <p:cNvSpPr>
            <a:spLocks noGrp="1"/>
          </p:cNvSpPr>
          <p:nvPr>
            <p:ph type="dt" sz="half" idx="10"/>
          </p:nvPr>
        </p:nvSpPr>
        <p:spPr/>
        <p:txBody>
          <a:bodyPr rtlCol="0"/>
          <a:lstStyle>
            <a:lvl1pPr>
              <a:defRPr>
                <a:solidFill>
                  <a:schemeClr val="tx1"/>
                </a:solidFill>
                <a:latin typeface="Century Gothic" panose="020B0502020202020204" pitchFamily="34" charset="0"/>
              </a:defRPr>
            </a:lvl1pPr>
          </a:lstStyle>
          <a:p>
            <a:fld id="{31F17855-FEF8-418E-814D-863573633D3E}" type="datetime1">
              <a:rPr lang="pt-BR" noProof="0" smtClean="0"/>
              <a:t>13/11/2023</a:t>
            </a:fld>
            <a:endParaRPr lang="pt-BR" noProof="0"/>
          </a:p>
        </p:txBody>
      </p:sp>
      <p:sp>
        <p:nvSpPr>
          <p:cNvPr id="8" name="Espaço Reservado para o Número do Slide 7"/>
          <p:cNvSpPr>
            <a:spLocks noGrp="1"/>
          </p:cNvSpPr>
          <p:nvPr>
            <p:ph type="sldNum" sz="quarter" idx="11"/>
          </p:nvPr>
        </p:nvSpPr>
        <p:spPr/>
        <p:txBody>
          <a:bodyPr rtlCol="0"/>
          <a:lstStyle>
            <a:lvl1pPr>
              <a:defRPr>
                <a:solidFill>
                  <a:schemeClr val="tx1"/>
                </a:solidFill>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279482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a:defRPr>
                <a:effectLst/>
                <a:latin typeface="Century Gothic" panose="020B0502020202020204" pitchFamily="34" charset="0"/>
              </a:defRPr>
            </a:lvl1pPr>
          </a:lstStyle>
          <a:p>
            <a:pPr rtl="0"/>
            <a:r>
              <a:rPr lang="pt-BR" noProof="0"/>
              <a:t>Clique para editar o estilo de título Mestre</a:t>
            </a:r>
          </a:p>
        </p:txBody>
      </p:sp>
      <p:sp>
        <p:nvSpPr>
          <p:cNvPr id="3" name="Espaço reservado para texto vertical 2"/>
          <p:cNvSpPr>
            <a:spLocks noGrp="1"/>
          </p:cNvSpPr>
          <p:nvPr>
            <p:ph type="body" orient="vert" idx="1" hasCustomPrompt="1"/>
          </p:nvPr>
        </p:nvSpPr>
        <p:spPr/>
        <p:txBody>
          <a:bodyPr vert="eaVert" rtlCol="0"/>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rodapé 4"/>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4" name="Espaço Reservado para Data 3"/>
          <p:cNvSpPr>
            <a:spLocks noGrp="1"/>
          </p:cNvSpPr>
          <p:nvPr>
            <p:ph type="dt" sz="half" idx="10"/>
          </p:nvPr>
        </p:nvSpPr>
        <p:spPr/>
        <p:txBody>
          <a:bodyPr rtlCol="0"/>
          <a:lstStyle>
            <a:lvl1pPr>
              <a:defRPr>
                <a:latin typeface="Century Gothic" panose="020B0502020202020204" pitchFamily="34" charset="0"/>
              </a:defRPr>
            </a:lvl1pPr>
          </a:lstStyle>
          <a:p>
            <a:fld id="{70E53175-7CB5-4292-9202-A198F1465C01}" type="datetime1">
              <a:rPr lang="pt-BR" noProof="0" smtClean="0"/>
              <a:t>13/11/2023</a:t>
            </a:fld>
            <a:endParaRPr lang="pt-BR" noProof="0"/>
          </a:p>
        </p:txBody>
      </p:sp>
      <p:sp>
        <p:nvSpPr>
          <p:cNvPr id="6" name="Espaço Reservado para o Número do Slide 5"/>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417299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8839200" y="274639"/>
            <a:ext cx="2743200" cy="5851525"/>
          </a:xfrm>
        </p:spPr>
        <p:txBody>
          <a:bodyPr vert="eaVert" rtlCol="0"/>
          <a:lstStyle>
            <a:lvl1pPr>
              <a:defRPr>
                <a:effectLst/>
                <a:latin typeface="Century Gothic" panose="020B0502020202020204" pitchFamily="34" charset="0"/>
              </a:defRPr>
            </a:lvl1pPr>
          </a:lstStyle>
          <a:p>
            <a:pPr rtl="0"/>
            <a:r>
              <a:rPr lang="pt-BR" noProof="0"/>
              <a:t>Clique para editar o estilo de título Mestre</a:t>
            </a:r>
          </a:p>
        </p:txBody>
      </p:sp>
      <p:sp>
        <p:nvSpPr>
          <p:cNvPr id="3" name="Espaço reservado para texto vertical 2"/>
          <p:cNvSpPr>
            <a:spLocks noGrp="1"/>
          </p:cNvSpPr>
          <p:nvPr>
            <p:ph type="body" orient="vert" idx="1" hasCustomPrompt="1"/>
          </p:nvPr>
        </p:nvSpPr>
        <p:spPr>
          <a:xfrm>
            <a:off x="609600" y="274639"/>
            <a:ext cx="8026400" cy="5851525"/>
          </a:xfrm>
        </p:spPr>
        <p:txBody>
          <a:bodyPr vert="eaVert" rtlCol="0"/>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rodapé 4"/>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4" name="Espaço Reservado para Data 3"/>
          <p:cNvSpPr>
            <a:spLocks noGrp="1"/>
          </p:cNvSpPr>
          <p:nvPr>
            <p:ph type="dt" sz="half" idx="10"/>
          </p:nvPr>
        </p:nvSpPr>
        <p:spPr/>
        <p:txBody>
          <a:bodyPr rtlCol="0"/>
          <a:lstStyle>
            <a:lvl1pPr>
              <a:defRPr>
                <a:latin typeface="Century Gothic" panose="020B0502020202020204" pitchFamily="34" charset="0"/>
              </a:defRPr>
            </a:lvl1pPr>
          </a:lstStyle>
          <a:p>
            <a:fld id="{AD2918AD-CB82-4DD5-A694-BEA7D8845AFF}" type="datetime1">
              <a:rPr lang="pt-BR" noProof="0" smtClean="0"/>
              <a:t>13/11/2023</a:t>
            </a:fld>
            <a:endParaRPr lang="pt-BR" noProof="0"/>
          </a:p>
        </p:txBody>
      </p:sp>
      <p:sp>
        <p:nvSpPr>
          <p:cNvPr id="6" name="Espaço Reservado para o Número do Slide 5"/>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71199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a:defRPr>
                <a:latin typeface="Century Gothic" panose="020B0502020202020204" pitchFamily="34" charset="0"/>
              </a:defRPr>
            </a:lvl1pPr>
          </a:lstStyle>
          <a:p>
            <a:pPr rtl="0"/>
            <a:r>
              <a:rPr lang="pt-BR" noProof="0"/>
              <a:t>Clique para editar o estilo de título Mestre</a:t>
            </a:r>
          </a:p>
        </p:txBody>
      </p:sp>
      <p:sp>
        <p:nvSpPr>
          <p:cNvPr id="3" name="Espaço reservado para conteúdo 2"/>
          <p:cNvSpPr>
            <a:spLocks noGrp="1"/>
          </p:cNvSpPr>
          <p:nvPr>
            <p:ph idx="1" hasCustomPrompt="1"/>
          </p:nvPr>
        </p:nvSpPr>
        <p:spPr/>
        <p:txBody>
          <a:bodyPr rtlCol="0"/>
          <a:lstStyle>
            <a:lvl1pPr>
              <a:defRPr>
                <a:solidFill>
                  <a:schemeClr val="tx1"/>
                </a:solidFill>
                <a:latin typeface="Palatino Linotype" panose="02040502050505030304" pitchFamily="18" charset="0"/>
              </a:defRPr>
            </a:lvl1pPr>
            <a:lvl2pPr>
              <a:defRPr>
                <a:solidFill>
                  <a:schemeClr val="tx1"/>
                </a:solidFill>
                <a:latin typeface="Palatino Linotype" panose="02040502050505030304" pitchFamily="18" charset="0"/>
              </a:defRPr>
            </a:lvl2pPr>
            <a:lvl3pPr>
              <a:defRPr>
                <a:solidFill>
                  <a:schemeClr val="tx1"/>
                </a:solidFill>
                <a:latin typeface="Palatino Linotype" panose="02040502050505030304" pitchFamily="18" charset="0"/>
              </a:defRPr>
            </a:lvl3pPr>
            <a:lvl4pPr>
              <a:defRPr>
                <a:solidFill>
                  <a:schemeClr val="tx1"/>
                </a:solidFill>
                <a:latin typeface="Palatino Linotype" panose="02040502050505030304" pitchFamily="18" charset="0"/>
              </a:defRPr>
            </a:lvl4pPr>
            <a:lvl5pPr>
              <a:defRPr>
                <a:solidFill>
                  <a:schemeClr val="tx1"/>
                </a:solidFill>
                <a:latin typeface="Palatino Linotype" panose="02040502050505030304" pitchFamily="18" charset="0"/>
              </a:defRPr>
            </a:lvl5pPr>
            <a:lvl6pPr>
              <a:defRPr>
                <a:solidFill>
                  <a:schemeClr val="tx1"/>
                </a:solidFill>
              </a:defRPr>
            </a:lvl6pPr>
            <a:lvl7pPr>
              <a:defRPr>
                <a:solidFill>
                  <a:schemeClr val="tx1"/>
                </a:solidFill>
              </a:defRPr>
            </a:lvl7pPr>
            <a:lvl8pPr>
              <a:defRPr>
                <a:solidFill>
                  <a:schemeClr val="tx1"/>
                </a:solidFill>
              </a:defRPr>
            </a:lvl8pPr>
            <a:lvl9pPr>
              <a:buFont typeface="Arial" pitchFamily="34" charset="0"/>
              <a:buChar char="•"/>
              <a:defRPr>
                <a:solidFill>
                  <a:schemeClr val="tx1"/>
                </a:solidFill>
              </a:defRPr>
            </a:lvl9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rodapé 4"/>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4" name="Espaço Reservado para Data 3"/>
          <p:cNvSpPr>
            <a:spLocks noGrp="1"/>
          </p:cNvSpPr>
          <p:nvPr>
            <p:ph type="dt" sz="half" idx="10"/>
          </p:nvPr>
        </p:nvSpPr>
        <p:spPr/>
        <p:txBody>
          <a:bodyPr rtlCol="0"/>
          <a:lstStyle>
            <a:lvl1pPr>
              <a:defRPr>
                <a:latin typeface="Century Gothic" panose="020B0502020202020204" pitchFamily="34" charset="0"/>
              </a:defRPr>
            </a:lvl1pPr>
          </a:lstStyle>
          <a:p>
            <a:fld id="{76E53AD5-DC59-4CEE-8EAD-12A0D7F5D7B1}" type="datetime1">
              <a:rPr lang="pt-BR" noProof="0" smtClean="0"/>
              <a:t>13/11/2023</a:t>
            </a:fld>
            <a:endParaRPr lang="pt-BR" noProof="0"/>
          </a:p>
        </p:txBody>
      </p:sp>
      <p:sp>
        <p:nvSpPr>
          <p:cNvPr id="6" name="Espaço Reservado para o Número do Slide 5"/>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38106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sz="1800" noProof="0">
              <a:latin typeface="Palatino Linotype" panose="02040502050505030304" pitchFamily="18" charset="0"/>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sz="1800" noProof="0">
              <a:latin typeface="Palatino Linotype" panose="02040502050505030304" pitchFamily="18" charset="0"/>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sz="1800" noProof="0">
              <a:latin typeface="Palatino Linotype" panose="02040502050505030304" pitchFamily="18" charset="0"/>
            </a:endParaRPr>
          </a:p>
        </p:txBody>
      </p:sp>
      <p:sp>
        <p:nvSpPr>
          <p:cNvPr id="2" name="Título 1"/>
          <p:cNvSpPr>
            <a:spLocks noGrp="1"/>
          </p:cNvSpPr>
          <p:nvPr>
            <p:ph type="title" hasCustomPrompt="1"/>
          </p:nvPr>
        </p:nvSpPr>
        <p:spPr>
          <a:xfrm>
            <a:off x="963084" y="1371601"/>
            <a:ext cx="10363200" cy="2505075"/>
          </a:xfrm>
        </p:spPr>
        <p:txBody>
          <a:bodyPr rtlCol="0" anchor="b"/>
          <a:lstStyle>
            <a:lvl1pPr algn="ctr" defTabSz="914400" rtl="0" eaLnBrk="1" latinLnBrk="0" hangingPunct="1">
              <a:lnSpc>
                <a:spcPct val="100000"/>
              </a:lnSpc>
              <a:spcBef>
                <a:spcPct val="0"/>
              </a:spcBef>
              <a:buNone/>
              <a:defRPr lang="en-US" sz="4800" kern="1200" dirty="0" smtClean="0">
                <a:solidFill>
                  <a:schemeClr val="tx2"/>
                </a:solidFill>
                <a:effectLst/>
                <a:latin typeface="Century Gothic" panose="020B0502020202020204" pitchFamily="34" charset="0"/>
                <a:ea typeface="+mj-ea"/>
                <a:cs typeface="+mj-cs"/>
              </a:defRPr>
            </a:lvl1pPr>
          </a:lstStyle>
          <a:p>
            <a:pPr rtl="0"/>
            <a:r>
              <a:rPr lang="pt-BR" noProof="0"/>
              <a:t>Clique para editar o estilo do título Mestre</a:t>
            </a:r>
          </a:p>
        </p:txBody>
      </p:sp>
      <p:sp>
        <p:nvSpPr>
          <p:cNvPr id="3" name="Espaço Reservado para Texto 2"/>
          <p:cNvSpPr>
            <a:spLocks noGrp="1"/>
          </p:cNvSpPr>
          <p:nvPr>
            <p:ph type="body" idx="1" hasCustomPrompt="1"/>
          </p:nvPr>
        </p:nvSpPr>
        <p:spPr>
          <a:xfrm>
            <a:off x="963084" y="4068764"/>
            <a:ext cx="10363200" cy="1131887"/>
          </a:xfrm>
        </p:spPr>
        <p:txBody>
          <a:bodyPr rtlCol="0" anchor="t"/>
          <a:lstStyle>
            <a:lvl1pPr marL="0" indent="0" algn="ctr">
              <a:buNone/>
              <a:defRPr sz="2000">
                <a:solidFill>
                  <a:schemeClr val="tx1"/>
                </a:solidFill>
                <a:latin typeface="Palatino Linotype" panose="0204050205050503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pt-BR" noProof="0"/>
              <a:t>Clique para editar o texto Mestre</a:t>
            </a:r>
          </a:p>
        </p:txBody>
      </p:sp>
      <p:sp>
        <p:nvSpPr>
          <p:cNvPr id="5" name="Espaço Reservado para Rodapé 4"/>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4" name="Espaço Reservado para Data 3"/>
          <p:cNvSpPr>
            <a:spLocks noGrp="1"/>
          </p:cNvSpPr>
          <p:nvPr>
            <p:ph type="dt" sz="half" idx="10"/>
          </p:nvPr>
        </p:nvSpPr>
        <p:spPr/>
        <p:txBody>
          <a:bodyPr rtlCol="0"/>
          <a:lstStyle>
            <a:lvl1pPr>
              <a:defRPr>
                <a:latin typeface="Century Gothic" panose="020B0502020202020204" pitchFamily="34" charset="0"/>
              </a:defRPr>
            </a:lvl1pPr>
          </a:lstStyle>
          <a:p>
            <a:fld id="{882DBFF1-E901-4DB0-BB38-6A6AB19E4CBE}" type="datetime1">
              <a:rPr lang="pt-BR" noProof="0" smtClean="0"/>
              <a:t>13/11/2023</a:t>
            </a:fld>
            <a:endParaRPr lang="pt-BR" noProof="0"/>
          </a:p>
        </p:txBody>
      </p:sp>
      <p:sp>
        <p:nvSpPr>
          <p:cNvPr id="6" name="Espaço Reservado para o Número do Slide 5"/>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41568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is conteúdos">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a:defRPr>
                <a:effectLst/>
                <a:latin typeface="Century Gothic" panose="020B0502020202020204" pitchFamily="34" charset="0"/>
              </a:defRPr>
            </a:lvl1pPr>
          </a:lstStyle>
          <a:p>
            <a:pPr rtl="0"/>
            <a:r>
              <a:rPr lang="pt-BR" noProof="0"/>
              <a:t>Clique para editar o estilo do título Mestre</a:t>
            </a:r>
          </a:p>
        </p:txBody>
      </p:sp>
      <p:sp>
        <p:nvSpPr>
          <p:cNvPr id="9" name="Espaço Reservado para Conteúdo 8"/>
          <p:cNvSpPr>
            <a:spLocks noGrp="1"/>
          </p:cNvSpPr>
          <p:nvPr>
            <p:ph sz="quarter" idx="13" hasCustomPrompt="1"/>
          </p:nvPr>
        </p:nvSpPr>
        <p:spPr>
          <a:xfrm>
            <a:off x="487680" y="1600200"/>
            <a:ext cx="5388864" cy="4526280"/>
          </a:xfrm>
        </p:spPr>
        <p:txBody>
          <a:bodyPr rtlCol="0"/>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conteúdo 3"/>
          <p:cNvSpPr>
            <a:spLocks noGrp="1"/>
          </p:cNvSpPr>
          <p:nvPr>
            <p:ph sz="half" idx="2" hasCustomPrompt="1"/>
          </p:nvPr>
        </p:nvSpPr>
        <p:spPr>
          <a:xfrm>
            <a:off x="6197600" y="1600201"/>
            <a:ext cx="5384800" cy="4525963"/>
          </a:xfrm>
        </p:spPr>
        <p:txBody>
          <a:bodyPr rtlCol="0"/>
          <a:lstStyle>
            <a:lvl1pPr>
              <a:defRPr sz="2400">
                <a:latin typeface="Palatino Linotype" panose="02040502050505030304" pitchFamily="18" charset="0"/>
              </a:defRPr>
            </a:lvl1pPr>
            <a:lvl2pPr>
              <a:defRPr sz="1600">
                <a:latin typeface="Palatino Linotype" panose="02040502050505030304" pitchFamily="18" charset="0"/>
              </a:defRPr>
            </a:lvl2pPr>
            <a:lvl3pPr>
              <a:defRPr sz="16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6" name="Espaço reservado para rodapé 5"/>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5" name="Espaço Reservado para Data 4"/>
          <p:cNvSpPr>
            <a:spLocks noGrp="1"/>
          </p:cNvSpPr>
          <p:nvPr>
            <p:ph type="dt" sz="half" idx="10"/>
          </p:nvPr>
        </p:nvSpPr>
        <p:spPr/>
        <p:txBody>
          <a:bodyPr rtlCol="0"/>
          <a:lstStyle>
            <a:lvl1pPr>
              <a:defRPr>
                <a:latin typeface="Century Gothic" panose="020B0502020202020204" pitchFamily="34" charset="0"/>
              </a:defRPr>
            </a:lvl1pPr>
          </a:lstStyle>
          <a:p>
            <a:fld id="{2753F960-4803-4F8F-9F0B-607D19555F7F}" type="datetime1">
              <a:rPr lang="pt-BR" noProof="0" smtClean="0"/>
              <a:t>13/11/2023</a:t>
            </a:fld>
            <a:endParaRPr lang="pt-BR" noProof="0"/>
          </a:p>
        </p:txBody>
      </p:sp>
      <p:sp>
        <p:nvSpPr>
          <p:cNvPr id="7" name="Espaço Reservado para o Número do Slide 6"/>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253333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lvl1pPr>
              <a:defRPr>
                <a:effectLst/>
                <a:latin typeface="Century Gothic" panose="020B0502020202020204" pitchFamily="34" charset="0"/>
              </a:defRPr>
            </a:lvl1pPr>
          </a:lstStyle>
          <a:p>
            <a:pPr rtl="0"/>
            <a:r>
              <a:rPr lang="pt-BR" noProof="0"/>
              <a:t>Clique para editar o estilo de título Mestre</a:t>
            </a:r>
          </a:p>
        </p:txBody>
      </p:sp>
      <p:sp>
        <p:nvSpPr>
          <p:cNvPr id="3" name="Espaço reservado para texto 2"/>
          <p:cNvSpPr>
            <a:spLocks noGrp="1"/>
          </p:cNvSpPr>
          <p:nvPr>
            <p:ph type="body" idx="1" hasCustomPrompt="1"/>
          </p:nvPr>
        </p:nvSpPr>
        <p:spPr>
          <a:xfrm>
            <a:off x="609600" y="1600200"/>
            <a:ext cx="5386917" cy="609600"/>
          </a:xfrm>
        </p:spPr>
        <p:txBody>
          <a:bodyPr rtlCol="0" anchor="b">
            <a:noAutofit/>
          </a:bodyPr>
          <a:lstStyle>
            <a:lvl1pPr marL="0" indent="0" algn="ctr">
              <a:buNone/>
              <a:defRPr sz="2400" b="0">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11" name="Espaço reservado para conteúdo 10"/>
          <p:cNvSpPr>
            <a:spLocks noGrp="1"/>
          </p:cNvSpPr>
          <p:nvPr>
            <p:ph sz="quarter" idx="13" hasCustomPrompt="1"/>
          </p:nvPr>
        </p:nvSpPr>
        <p:spPr>
          <a:xfrm>
            <a:off x="609600" y="2212848"/>
            <a:ext cx="5388864" cy="3913632"/>
          </a:xfrm>
        </p:spPr>
        <p:txBody>
          <a:bodyPr rtlCol="0"/>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texto 4"/>
          <p:cNvSpPr>
            <a:spLocks noGrp="1"/>
          </p:cNvSpPr>
          <p:nvPr>
            <p:ph type="body" sz="quarter" idx="3" hasCustomPrompt="1"/>
          </p:nvPr>
        </p:nvSpPr>
        <p:spPr>
          <a:xfrm>
            <a:off x="6197601" y="1600200"/>
            <a:ext cx="5389033" cy="609600"/>
          </a:xfrm>
        </p:spPr>
        <p:txBody>
          <a:bodyPr rtlCol="0" anchor="b">
            <a:noAutofit/>
          </a:bodyPr>
          <a:lstStyle>
            <a:lvl1pPr marL="0" indent="0" algn="ctr">
              <a:buNone/>
              <a:defRPr sz="2400" b="0">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13" name="Espaço reservado para conteúdo 12"/>
          <p:cNvSpPr>
            <a:spLocks noGrp="1"/>
          </p:cNvSpPr>
          <p:nvPr>
            <p:ph sz="quarter" idx="14" hasCustomPrompt="1"/>
          </p:nvPr>
        </p:nvSpPr>
        <p:spPr>
          <a:xfrm>
            <a:off x="6230112" y="2212849"/>
            <a:ext cx="5388864" cy="3913187"/>
          </a:xfrm>
        </p:spPr>
        <p:txBody>
          <a:bodyPr rtlCol="0"/>
          <a:lstStyle>
            <a:lvl1pPr>
              <a:defRPr>
                <a:latin typeface="Palatino Linotype" panose="02040502050505030304" pitchFamily="18" charset="0"/>
              </a:defRPr>
            </a:lvl1pPr>
            <a:lvl2pPr>
              <a:defRPr>
                <a:latin typeface="Palatino Linotype" panose="02040502050505030304" pitchFamily="18" charset="0"/>
              </a:defRPr>
            </a:lvl2pPr>
            <a:lvl3pPr>
              <a:defRPr>
                <a:latin typeface="Palatino Linotype" panose="02040502050505030304" pitchFamily="18" charset="0"/>
              </a:defRPr>
            </a:lvl3pPr>
            <a:lvl4pPr>
              <a:defRPr>
                <a:latin typeface="Palatino Linotype" panose="02040502050505030304" pitchFamily="18" charset="0"/>
              </a:defRPr>
            </a:lvl4pPr>
            <a:lvl5pPr>
              <a:defRPr>
                <a:latin typeface="Palatino Linotype" panose="02040502050505030304" pitchFamily="18" charset="0"/>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8" name="Espaço reservado para rodapé 7"/>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7" name="Espaço Reservado para Data 6"/>
          <p:cNvSpPr>
            <a:spLocks noGrp="1"/>
          </p:cNvSpPr>
          <p:nvPr>
            <p:ph type="dt" sz="half" idx="10"/>
          </p:nvPr>
        </p:nvSpPr>
        <p:spPr/>
        <p:txBody>
          <a:bodyPr rtlCol="0"/>
          <a:lstStyle>
            <a:lvl1pPr>
              <a:defRPr>
                <a:latin typeface="Century Gothic" panose="020B0502020202020204" pitchFamily="34" charset="0"/>
              </a:defRPr>
            </a:lvl1pPr>
          </a:lstStyle>
          <a:p>
            <a:fld id="{A26248C9-89AA-463C-8CF8-2E9FDA66C940}" type="datetime1">
              <a:rPr lang="pt-BR" noProof="0" smtClean="0"/>
              <a:t>13/11/2023</a:t>
            </a:fld>
            <a:endParaRPr lang="pt-BR" noProof="0"/>
          </a:p>
        </p:txBody>
      </p:sp>
      <p:sp>
        <p:nvSpPr>
          <p:cNvPr id="9" name="Espaço Reservado para o Número do Slide 8"/>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24459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0" y="9625"/>
            <a:ext cx="10972800" cy="1600200"/>
          </a:xfrm>
        </p:spPr>
        <p:txBody>
          <a:bodyPr rtlCol="0"/>
          <a:lstStyle>
            <a:lvl1pPr>
              <a:defRPr>
                <a:effectLst/>
                <a:latin typeface="Century Gothic" panose="020B0502020202020204" pitchFamily="34" charset="0"/>
              </a:defRPr>
            </a:lvl1pPr>
          </a:lstStyle>
          <a:p>
            <a:pPr rtl="0"/>
            <a:r>
              <a:rPr lang="pt-BR" noProof="0"/>
              <a:t>Clique para editar o título Mestre</a:t>
            </a:r>
          </a:p>
        </p:txBody>
      </p:sp>
      <p:sp>
        <p:nvSpPr>
          <p:cNvPr id="4" name="Espaço Reservado para Rodapé 3"/>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3" name="Espaço Reservado para Data 2"/>
          <p:cNvSpPr>
            <a:spLocks noGrp="1"/>
          </p:cNvSpPr>
          <p:nvPr>
            <p:ph type="dt" sz="half" idx="10"/>
          </p:nvPr>
        </p:nvSpPr>
        <p:spPr/>
        <p:txBody>
          <a:bodyPr rtlCol="0"/>
          <a:lstStyle>
            <a:lvl1pPr>
              <a:defRPr>
                <a:latin typeface="Century Gothic" panose="020B0502020202020204" pitchFamily="34" charset="0"/>
              </a:defRPr>
            </a:lvl1pPr>
          </a:lstStyle>
          <a:p>
            <a:fld id="{755C33FC-3216-48B8-B28E-CD7C94FE76C6}" type="datetime1">
              <a:rPr lang="pt-BR" noProof="0" smtClean="0"/>
              <a:t>13/11/2023</a:t>
            </a:fld>
            <a:endParaRPr lang="pt-BR" noProof="0"/>
          </a:p>
        </p:txBody>
      </p:sp>
      <p:sp>
        <p:nvSpPr>
          <p:cNvPr id="5" name="Espaço Reservado para o Número do Slide 4"/>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06798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3" name="Espaço reservado para rodapé 2"/>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2" name="Espaço Reservado para Data 1"/>
          <p:cNvSpPr>
            <a:spLocks noGrp="1"/>
          </p:cNvSpPr>
          <p:nvPr>
            <p:ph type="dt" sz="half" idx="10"/>
          </p:nvPr>
        </p:nvSpPr>
        <p:spPr/>
        <p:txBody>
          <a:bodyPr rtlCol="0"/>
          <a:lstStyle>
            <a:lvl1pPr>
              <a:defRPr>
                <a:latin typeface="Century Gothic" panose="020B0502020202020204" pitchFamily="34" charset="0"/>
              </a:defRPr>
            </a:lvl1pPr>
          </a:lstStyle>
          <a:p>
            <a:fld id="{9EE523CE-3187-4AE8-97E5-F496FEF5E19B}" type="datetime1">
              <a:rPr lang="pt-BR" noProof="0" smtClean="0"/>
              <a:t>13/11/2023</a:t>
            </a:fld>
            <a:endParaRPr lang="pt-BR" noProof="0"/>
          </a:p>
        </p:txBody>
      </p:sp>
      <p:sp>
        <p:nvSpPr>
          <p:cNvPr id="4" name="Espaço Reservado para o Número do Slide 3"/>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546002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7876117" y="266700"/>
            <a:ext cx="4011084" cy="2095500"/>
          </a:xfrm>
        </p:spPr>
        <p:txBody>
          <a:bodyPr rtlCol="0" anchor="b"/>
          <a:lstStyle>
            <a:lvl1pPr algn="ctr">
              <a:lnSpc>
                <a:spcPct val="100000"/>
              </a:lnSpc>
              <a:defRPr sz="2800" b="0">
                <a:effectLst/>
                <a:latin typeface="Century Gothic" panose="020B0502020202020204" pitchFamily="34" charset="0"/>
              </a:defRPr>
            </a:lvl1pPr>
          </a:lstStyle>
          <a:p>
            <a:pPr rtl="0"/>
            <a:r>
              <a:rPr lang="pt-BR" noProof="0"/>
              <a:t>Clique para editar o estilo de título Mestre</a:t>
            </a:r>
          </a:p>
        </p:txBody>
      </p:sp>
      <p:sp>
        <p:nvSpPr>
          <p:cNvPr id="3" name="Espaço reservado para conteúdo 2"/>
          <p:cNvSpPr>
            <a:spLocks noGrp="1"/>
          </p:cNvSpPr>
          <p:nvPr>
            <p:ph idx="1" hasCustomPrompt="1"/>
          </p:nvPr>
        </p:nvSpPr>
        <p:spPr>
          <a:xfrm>
            <a:off x="958850" y="273051"/>
            <a:ext cx="6661151" cy="5853113"/>
          </a:xfrm>
        </p:spPr>
        <p:txBody>
          <a:bodyPr rtlCol="0"/>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texto 3"/>
          <p:cNvSpPr>
            <a:spLocks noGrp="1"/>
          </p:cNvSpPr>
          <p:nvPr>
            <p:ph type="body" sz="half" idx="2" hasCustomPrompt="1"/>
          </p:nvPr>
        </p:nvSpPr>
        <p:spPr>
          <a:xfrm>
            <a:off x="7876117" y="2438401"/>
            <a:ext cx="4011084" cy="3687763"/>
          </a:xfrm>
        </p:spPr>
        <p:txBody>
          <a:bodyPr rtlCol="0">
            <a:normAutofit/>
          </a:bodyPr>
          <a:lstStyle>
            <a:lvl1pPr marL="0" indent="0" algn="ctr">
              <a:lnSpc>
                <a:spcPct val="125000"/>
              </a:lnSpc>
              <a:buNone/>
              <a:defRPr sz="16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t-BR" noProof="0"/>
              <a:t>Clique para editar o texto Mestre</a:t>
            </a:r>
          </a:p>
        </p:txBody>
      </p:sp>
      <p:sp>
        <p:nvSpPr>
          <p:cNvPr id="6" name="Espaço Reservado para Rodapé 5"/>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5" name="Espaço Reservado para Data 4"/>
          <p:cNvSpPr>
            <a:spLocks noGrp="1"/>
          </p:cNvSpPr>
          <p:nvPr>
            <p:ph type="dt" sz="half" idx="10"/>
          </p:nvPr>
        </p:nvSpPr>
        <p:spPr/>
        <p:txBody>
          <a:bodyPr rtlCol="0"/>
          <a:lstStyle>
            <a:lvl1pPr>
              <a:defRPr>
                <a:latin typeface="Century Gothic" panose="020B0502020202020204" pitchFamily="34" charset="0"/>
              </a:defRPr>
            </a:lvl1pPr>
          </a:lstStyle>
          <a:p>
            <a:fld id="{364A0105-67CD-4656-B59A-27558137B0D5}" type="datetime1">
              <a:rPr lang="pt-BR" noProof="0" smtClean="0"/>
              <a:t>13/11/2023</a:t>
            </a:fld>
            <a:endParaRPr lang="pt-BR" noProof="0"/>
          </a:p>
        </p:txBody>
      </p:sp>
      <p:sp>
        <p:nvSpPr>
          <p:cNvPr id="7" name="Espaço Reservado para o Número do Slide 6"/>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0778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239435" y="228600"/>
            <a:ext cx="7615765" cy="895350"/>
          </a:xfrm>
        </p:spPr>
        <p:txBody>
          <a:bodyPr rtlCol="0" anchor="b"/>
          <a:lstStyle>
            <a:lvl1pPr algn="ctr">
              <a:lnSpc>
                <a:spcPct val="100000"/>
              </a:lnSpc>
              <a:defRPr sz="2800" b="0">
                <a:effectLst/>
                <a:latin typeface="Century Gothic" panose="020B0502020202020204" pitchFamily="34" charset="0"/>
              </a:defRPr>
            </a:lvl1pPr>
          </a:lstStyle>
          <a:p>
            <a:pPr rtl="0"/>
            <a:r>
              <a:rPr lang="pt-BR" noProof="0"/>
              <a:t>Clique para editar o título Mestre</a:t>
            </a:r>
          </a:p>
        </p:txBody>
      </p:sp>
      <p:sp>
        <p:nvSpPr>
          <p:cNvPr id="3" name="Espaço reservado para imagem 2" descr="Um espaço reservado vazio para adicionar uma imagem. Clique no espaço reservado e selecione a imagem que você deseja adicionar"/>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rtlCol="0" anchor="t"/>
          <a:lstStyle>
            <a:lvl1pPr marL="0" indent="0" algn="ctr">
              <a:buNone/>
              <a:defRPr sz="3200">
                <a:latin typeface="Palatino Linotype" panose="0204050205050503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pt-BR" noProof="0"/>
              <a:t>Clique no ícone para adicionar uma imagem</a:t>
            </a:r>
          </a:p>
        </p:txBody>
      </p:sp>
      <p:sp>
        <p:nvSpPr>
          <p:cNvPr id="4" name="Espaço reservado para texto 3"/>
          <p:cNvSpPr>
            <a:spLocks noGrp="1"/>
          </p:cNvSpPr>
          <p:nvPr>
            <p:ph type="body" sz="half" idx="2" hasCustomPrompt="1"/>
          </p:nvPr>
        </p:nvSpPr>
        <p:spPr>
          <a:xfrm>
            <a:off x="2239435" y="5810250"/>
            <a:ext cx="7615765" cy="533400"/>
          </a:xfrm>
        </p:spPr>
        <p:txBody>
          <a:bodyPr rtlCol="0">
            <a:normAutofit/>
          </a:bodyPr>
          <a:lstStyle>
            <a:lvl1pPr marL="0" indent="0" algn="ctr">
              <a:buNone/>
              <a:defRPr sz="16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t-BR" noProof="0"/>
              <a:t>Clique para editar o texto Mestre</a:t>
            </a:r>
          </a:p>
        </p:txBody>
      </p:sp>
      <p:sp>
        <p:nvSpPr>
          <p:cNvPr id="6" name="Espaço reservado para rodapé 5"/>
          <p:cNvSpPr>
            <a:spLocks noGrp="1"/>
          </p:cNvSpPr>
          <p:nvPr>
            <p:ph type="ftr" sz="quarter" idx="11"/>
          </p:nvPr>
        </p:nvSpPr>
        <p:spPr/>
        <p:txBody>
          <a:bodyPr rtlCol="0"/>
          <a:lstStyle>
            <a:lvl1pPr>
              <a:defRPr>
                <a:latin typeface="Century Gothic" panose="020B0502020202020204" pitchFamily="34" charset="0"/>
              </a:defRPr>
            </a:lvl1pPr>
          </a:lstStyle>
          <a:p>
            <a:r>
              <a:rPr lang="pt-BR" noProof="0"/>
              <a:t>Adicionar um rodapé</a:t>
            </a:r>
          </a:p>
        </p:txBody>
      </p:sp>
      <p:sp>
        <p:nvSpPr>
          <p:cNvPr id="5" name="Espaço Reservado para Data 4"/>
          <p:cNvSpPr>
            <a:spLocks noGrp="1"/>
          </p:cNvSpPr>
          <p:nvPr>
            <p:ph type="dt" sz="half" idx="10"/>
          </p:nvPr>
        </p:nvSpPr>
        <p:spPr/>
        <p:txBody>
          <a:bodyPr rtlCol="0"/>
          <a:lstStyle>
            <a:lvl1pPr>
              <a:defRPr>
                <a:latin typeface="Century Gothic" panose="020B0502020202020204" pitchFamily="34" charset="0"/>
              </a:defRPr>
            </a:lvl1pPr>
          </a:lstStyle>
          <a:p>
            <a:fld id="{8B254B2A-44DA-469F-BDCD-590E575722F9}" type="datetime1">
              <a:rPr lang="pt-BR" noProof="0" smtClean="0"/>
              <a:t>13/11/2023</a:t>
            </a:fld>
            <a:endParaRPr lang="pt-BR" noProof="0"/>
          </a:p>
        </p:txBody>
      </p:sp>
      <p:sp>
        <p:nvSpPr>
          <p:cNvPr id="7" name="Espaço Reservado para o Número do Slide 6"/>
          <p:cNvSpPr>
            <a:spLocks noGrp="1"/>
          </p:cNvSpPr>
          <p:nvPr>
            <p:ph type="sldNum" sz="quarter" idx="12"/>
          </p:nvPr>
        </p:nvSpPr>
        <p:spPr/>
        <p:txBody>
          <a:bodyPr rtlCol="0"/>
          <a:lstStyle>
            <a:lvl1pPr>
              <a:defRPr>
                <a:latin typeface="Century Gothic" panose="020B0502020202020204"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655479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2">
        <a:schemeClr val="bg2"/>
      </p:bgRef>
    </p:bg>
    <p:spTree>
      <p:nvGrpSpPr>
        <p:cNvPr id="1" name=""/>
        <p:cNvGrpSpPr/>
        <p:nvPr/>
      </p:nvGrpSpPr>
      <p:grpSpPr>
        <a:xfrm>
          <a:off x="0" y="0"/>
          <a:ext cx="0" cy="0"/>
          <a:chOff x="0" y="0"/>
          <a:chExt cx="0" cy="0"/>
        </a:xfrm>
      </p:grpSpPr>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pt-BR" sz="1800" kern="1200" noProof="0">
              <a:solidFill>
                <a:schemeClr val="tx1">
                  <a:lumMod val="65000"/>
                  <a:lumOff val="35000"/>
                </a:schemeClr>
              </a:solidFill>
              <a:latin typeface="Palatino Linotype" panose="02040502050505030304" pitchFamily="18" charset="0"/>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pt-BR" sz="1800" noProof="0">
              <a:solidFill>
                <a:schemeClr val="tx1">
                  <a:lumMod val="65000"/>
                  <a:lumOff val="35000"/>
                </a:schemeClr>
              </a:solidFill>
              <a:latin typeface="Palatino Linotype" panose="02040502050505030304" pitchFamily="18" charset="0"/>
            </a:endParaRPr>
          </a:p>
        </p:txBody>
      </p:sp>
      <p:sp>
        <p:nvSpPr>
          <p:cNvPr id="2" name="Espaço Reservado para Título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pPr rtl="0"/>
            <a:r>
              <a:rPr lang="pt-BR" noProof="0"/>
              <a:t>Clique para editar o estilo de título Mestre</a:t>
            </a:r>
          </a:p>
        </p:txBody>
      </p:sp>
      <p:sp>
        <p:nvSpPr>
          <p:cNvPr id="3" name="Espaço reservado para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rodapé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solidFill>
                <a:latin typeface="Century Gothic" pitchFamily="34" charset="0"/>
              </a:defRPr>
            </a:lvl1pPr>
          </a:lstStyle>
          <a:p>
            <a:r>
              <a:rPr lang="pt-BR" noProof="0"/>
              <a:t>Adicionar um rodapé</a:t>
            </a:r>
          </a:p>
        </p:txBody>
      </p:sp>
      <p:sp>
        <p:nvSpPr>
          <p:cNvPr id="4" name="Espaço Reservado para Data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solidFill>
                <a:latin typeface="Century Gothic" pitchFamily="34" charset="0"/>
              </a:defRPr>
            </a:lvl1pPr>
          </a:lstStyle>
          <a:p>
            <a:fld id="{54259C16-D3A9-45F2-B04B-58DCFF30244C}" type="datetime1">
              <a:rPr lang="pt-BR" noProof="0" smtClean="0"/>
              <a:t>13/11/2023</a:t>
            </a:fld>
            <a:endParaRPr lang="pt-BR" noProof="0"/>
          </a:p>
        </p:txBody>
      </p:sp>
      <p:sp>
        <p:nvSpPr>
          <p:cNvPr id="6" name="Espaço Reservado para o Número do Slide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solidFill>
                <a:latin typeface="Century Gothic" pitchFamily="34" charset="0"/>
              </a:defRPr>
            </a:lvl1pPr>
          </a:lstStyle>
          <a:p>
            <a:fld id="{401CF334-2D5C-4859-84A6-CA7E6E43FAEB}" type="slidenum">
              <a:rPr lang="pt-BR" noProof="0" smtClean="0"/>
              <a:pPr/>
              <a:t>‹nº›</a:t>
            </a:fld>
            <a:endParaRPr lang="pt-BR" noProof="0"/>
          </a:p>
        </p:txBody>
      </p:sp>
    </p:spTree>
    <p:extLst>
      <p:ext uri="{BB962C8B-B14F-4D97-AF65-F5344CB8AC3E}">
        <p14:creationId xmlns:p14="http://schemas.microsoft.com/office/powerpoint/2010/main" val="30122519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lnSpc>
          <a:spcPts val="4800"/>
        </a:lnSpc>
        <a:spcBef>
          <a:spcPct val="0"/>
        </a:spcBef>
        <a:buNone/>
        <a:defRPr sz="4800" kern="1200">
          <a:solidFill>
            <a:schemeClr val="tx2"/>
          </a:solidFill>
          <a:effectLst/>
          <a:latin typeface="Century Gothic" panose="020B0502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Palatino Linotype" panose="02040502050505030304" pitchFamily="18" charset="0"/>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Palatino Linotype" panose="02040502050505030304" pitchFamily="18"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Palatino Linotype" panose="02040502050505030304" pitchFamily="18" charset="0"/>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Palatino Linotype" panose="02040502050505030304" pitchFamily="18"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14764" y="2102338"/>
            <a:ext cx="11473485" cy="1326662"/>
          </a:xfrm>
        </p:spPr>
        <p:txBody>
          <a:bodyPr rtlCol="0"/>
          <a:lstStyle/>
          <a:p>
            <a:pPr rtl="0"/>
            <a:r>
              <a:rPr lang="en-US" sz="3200" b="1" dirty="0"/>
              <a:t>Attachment theory and sense of place for visitors to Kazbegi National Park</a:t>
            </a:r>
            <a:br>
              <a:rPr lang="en-US" sz="2000" b="1" dirty="0">
                <a:latin typeface="Century Gothic" panose="020B0502020202020204" pitchFamily="34" charset="0"/>
              </a:rPr>
            </a:br>
            <a:endParaRPr lang="pt-BR" sz="2000" b="1" dirty="0">
              <a:latin typeface="Century Gothic" panose="020B0502020202020204" pitchFamily="34" charset="0"/>
            </a:endParaRPr>
          </a:p>
        </p:txBody>
      </p:sp>
      <p:sp>
        <p:nvSpPr>
          <p:cNvPr id="3" name="Espaço Reservado para Conteúdo 2"/>
          <p:cNvSpPr>
            <a:spLocks noGrp="1"/>
          </p:cNvSpPr>
          <p:nvPr>
            <p:ph type="subTitle" idx="1"/>
          </p:nvPr>
        </p:nvSpPr>
        <p:spPr>
          <a:xfrm>
            <a:off x="514763" y="3090453"/>
            <a:ext cx="11162472" cy="1219200"/>
          </a:xfrm>
        </p:spPr>
        <p:txBody>
          <a:bodyPr rtlCol="0">
            <a:noAutofit/>
          </a:bodyPr>
          <a:lstStyle/>
          <a:p>
            <a:pPr algn="l" rtl="0"/>
            <a:r>
              <a:rPr lang="pt-PT" b="1" dirty="0" err="1">
                <a:solidFill>
                  <a:srgbClr val="0070C0"/>
                </a:solidFill>
                <a:latin typeface="Palatino Linotype" panose="02040502050505030304" pitchFamily="18" charset="0"/>
              </a:rPr>
              <a:t>Authors</a:t>
            </a:r>
            <a:endParaRPr lang="pt-PT" b="1" dirty="0">
              <a:solidFill>
                <a:srgbClr val="0070C0"/>
              </a:solidFill>
              <a:latin typeface="Palatino Linotype" panose="02040502050505030304" pitchFamily="18" charset="0"/>
            </a:endParaRPr>
          </a:p>
          <a:p>
            <a:pPr algn="l" rtl="0"/>
            <a:r>
              <a:rPr lang="pt-PT" sz="2000" b="1" dirty="0">
                <a:latin typeface="Palatino Linotype" panose="02040502050505030304" pitchFamily="18" charset="0"/>
              </a:rPr>
              <a:t>António Cardoso (Fernando Pessoa </a:t>
            </a:r>
            <a:r>
              <a:rPr lang="pt-PT" sz="2000" b="1" dirty="0" err="1">
                <a:latin typeface="Palatino Linotype" panose="02040502050505030304" pitchFamily="18" charset="0"/>
              </a:rPr>
              <a:t>University</a:t>
            </a:r>
            <a:r>
              <a:rPr lang="pt-PT" sz="2000" b="1" dirty="0">
                <a:latin typeface="Palatino Linotype" panose="02040502050505030304" pitchFamily="18" charset="0"/>
              </a:rPr>
              <a:t>)</a:t>
            </a:r>
          </a:p>
          <a:p>
            <a:pPr algn="l" rtl="0"/>
            <a:r>
              <a:rPr lang="pt-PT" sz="2000" b="1" dirty="0">
                <a:latin typeface="Palatino Linotype" panose="02040502050505030304" pitchFamily="18" charset="0"/>
              </a:rPr>
              <a:t>Manuel Sousa Pereira (</a:t>
            </a:r>
            <a:r>
              <a:rPr lang="pt-PT" sz="2000" b="1" dirty="0" err="1">
                <a:latin typeface="Palatino Linotype" panose="02040502050505030304" pitchFamily="18" charset="0"/>
              </a:rPr>
              <a:t>Polytechnic</a:t>
            </a:r>
            <a:r>
              <a:rPr lang="pt-PT" sz="2000" b="1" dirty="0">
                <a:latin typeface="Palatino Linotype" panose="02040502050505030304" pitchFamily="18" charset="0"/>
              </a:rPr>
              <a:t> </a:t>
            </a:r>
            <a:r>
              <a:rPr lang="pt-PT" sz="2000" b="1" dirty="0" err="1">
                <a:latin typeface="Palatino Linotype" panose="02040502050505030304" pitchFamily="18" charset="0"/>
              </a:rPr>
              <a:t>Institute</a:t>
            </a:r>
            <a:r>
              <a:rPr lang="pt-PT" sz="2000" b="1" dirty="0">
                <a:latin typeface="Palatino Linotype" panose="02040502050505030304" pitchFamily="18" charset="0"/>
              </a:rPr>
              <a:t> </a:t>
            </a:r>
            <a:r>
              <a:rPr lang="pt-PT" sz="2000" b="1" dirty="0" err="1">
                <a:latin typeface="Palatino Linotype" panose="02040502050505030304" pitchFamily="18" charset="0"/>
              </a:rPr>
              <a:t>of</a:t>
            </a:r>
            <a:r>
              <a:rPr lang="pt-PT" sz="2000" b="1" dirty="0">
                <a:latin typeface="Palatino Linotype" panose="02040502050505030304" pitchFamily="18" charset="0"/>
              </a:rPr>
              <a:t> Viana do Castelo)</a:t>
            </a:r>
          </a:p>
          <a:p>
            <a:pPr algn="l" rtl="0"/>
            <a:r>
              <a:rPr lang="pt-PT" sz="2000" b="1" dirty="0">
                <a:latin typeface="Palatino Linotype" panose="02040502050505030304" pitchFamily="18" charset="0"/>
              </a:rPr>
              <a:t>Bruno Barbosa Sousa </a:t>
            </a:r>
            <a:r>
              <a:rPr lang="en-US" sz="2000" b="1" dirty="0"/>
              <a:t>(</a:t>
            </a:r>
            <a:r>
              <a:rPr lang="en-US" sz="2000" b="1" dirty="0">
                <a:latin typeface="Palatino Linotype" panose="02040502050505030304" pitchFamily="18" charset="0"/>
              </a:rPr>
              <a:t>Polytechnic Institute of </a:t>
            </a:r>
            <a:r>
              <a:rPr lang="en-US" sz="2000" b="1" dirty="0" err="1">
                <a:latin typeface="Palatino Linotype" panose="02040502050505030304" pitchFamily="18" charset="0"/>
              </a:rPr>
              <a:t>Cávado</a:t>
            </a:r>
            <a:r>
              <a:rPr lang="en-US" sz="2000" b="1" dirty="0">
                <a:latin typeface="Palatino Linotype" panose="02040502050505030304" pitchFamily="18" charset="0"/>
              </a:rPr>
              <a:t> and Ave)</a:t>
            </a:r>
            <a:endParaRPr lang="pt-PT" sz="2000" b="1" dirty="0">
              <a:latin typeface="Palatino Linotype" panose="02040502050505030304" pitchFamily="18" charset="0"/>
            </a:endParaRPr>
          </a:p>
          <a:p>
            <a:pPr algn="l" rtl="0"/>
            <a:r>
              <a:rPr lang="pt-PT" sz="2000" b="1" dirty="0" err="1">
                <a:latin typeface="Palatino Linotype" panose="02040502050505030304" pitchFamily="18" charset="0"/>
              </a:rPr>
              <a:t>Tamari</a:t>
            </a:r>
            <a:r>
              <a:rPr lang="pt-PT" sz="2000" b="1" dirty="0">
                <a:latin typeface="Palatino Linotype" panose="02040502050505030304" pitchFamily="18" charset="0"/>
              </a:rPr>
              <a:t> Poladashvili (Fernando Pessoa </a:t>
            </a:r>
            <a:r>
              <a:rPr lang="pt-PT" sz="2000" b="1" dirty="0" err="1">
                <a:latin typeface="Palatino Linotype" panose="02040502050505030304" pitchFamily="18" charset="0"/>
              </a:rPr>
              <a:t>University</a:t>
            </a:r>
            <a:r>
              <a:rPr lang="pt-PT" sz="2000" b="1" dirty="0">
                <a:latin typeface="Palatino Linotype" panose="02040502050505030304" pitchFamily="18" charset="0"/>
              </a:rPr>
              <a:t>)</a:t>
            </a:r>
          </a:p>
          <a:p>
            <a:pPr algn="l" rtl="0"/>
            <a:r>
              <a:rPr lang="pt-PT" sz="2000" b="1" dirty="0">
                <a:latin typeface="Palatino Linotype" panose="02040502050505030304" pitchFamily="18" charset="0"/>
              </a:rPr>
              <a:t>Silvia Faria (Portucalense </a:t>
            </a:r>
            <a:r>
              <a:rPr lang="pt-PT" sz="2000" b="1" dirty="0" err="1">
                <a:latin typeface="Palatino Linotype" panose="02040502050505030304" pitchFamily="18" charset="0"/>
              </a:rPr>
              <a:t>University</a:t>
            </a:r>
            <a:r>
              <a:rPr lang="pt-PT" sz="2000" b="1" dirty="0">
                <a:latin typeface="Palatino Linotype" panose="02040502050505030304" pitchFamily="18" charset="0"/>
              </a:rPr>
              <a:t>)</a:t>
            </a:r>
          </a:p>
        </p:txBody>
      </p:sp>
      <p:pic>
        <p:nvPicPr>
          <p:cNvPr id="4" name="Imagem 3">
            <a:extLst>
              <a:ext uri="{FF2B5EF4-FFF2-40B4-BE49-F238E27FC236}">
                <a16:creationId xmlns:a16="http://schemas.microsoft.com/office/drawing/2014/main" id="{0E5AE460-5D87-033D-F92C-68104D934645}"/>
              </a:ext>
            </a:extLst>
          </p:cNvPr>
          <p:cNvPicPr>
            <a:picLocks noChangeAspect="1"/>
          </p:cNvPicPr>
          <p:nvPr/>
        </p:nvPicPr>
        <p:blipFill>
          <a:blip r:embed="rId3"/>
          <a:stretch>
            <a:fillRect/>
          </a:stretch>
        </p:blipFill>
        <p:spPr>
          <a:xfrm>
            <a:off x="4281487" y="163168"/>
            <a:ext cx="3629025" cy="1257300"/>
          </a:xfrm>
          <a:prstGeom prst="rect">
            <a:avLst/>
          </a:prstGeom>
        </p:spPr>
      </p:pic>
      <p:pic>
        <p:nvPicPr>
          <p:cNvPr id="5" name="Imagem 4">
            <a:extLst>
              <a:ext uri="{FF2B5EF4-FFF2-40B4-BE49-F238E27FC236}">
                <a16:creationId xmlns:a16="http://schemas.microsoft.com/office/drawing/2014/main" id="{C0D81AC8-01AD-D0C6-CAB3-06A0886FE3B5}"/>
              </a:ext>
            </a:extLst>
          </p:cNvPr>
          <p:cNvPicPr>
            <a:picLocks noChangeAspect="1"/>
          </p:cNvPicPr>
          <p:nvPr/>
        </p:nvPicPr>
        <p:blipFill>
          <a:blip r:embed="rId4"/>
          <a:stretch>
            <a:fillRect/>
          </a:stretch>
        </p:blipFill>
        <p:spPr>
          <a:xfrm>
            <a:off x="3935895" y="5390533"/>
            <a:ext cx="3974617" cy="1467467"/>
          </a:xfrm>
          <a:prstGeom prst="rect">
            <a:avLst/>
          </a:prstGeom>
        </p:spPr>
      </p:pic>
    </p:spTree>
    <p:extLst>
      <p:ext uri="{BB962C8B-B14F-4D97-AF65-F5344CB8AC3E}">
        <p14:creationId xmlns:p14="http://schemas.microsoft.com/office/powerpoint/2010/main" val="1096358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8C99BEF9-83ED-4BB2-A841-3EC4F7A77091}"/>
              </a:ext>
            </a:extLst>
          </p:cNvPr>
          <p:cNvSpPr txBox="1"/>
          <p:nvPr/>
        </p:nvSpPr>
        <p:spPr>
          <a:xfrm>
            <a:off x="1020417" y="1341714"/>
            <a:ext cx="9826487" cy="4524315"/>
          </a:xfrm>
          <a:prstGeom prst="rect">
            <a:avLst/>
          </a:prstGeom>
          <a:noFill/>
        </p:spPr>
        <p:txBody>
          <a:bodyPr wrap="square">
            <a:spAutoFit/>
          </a:bodyPr>
          <a:lstStyle/>
          <a:p>
            <a:pPr algn="just"/>
            <a:r>
              <a:rPr lang="en-US" dirty="0"/>
              <a:t>REFERENCES</a:t>
            </a:r>
          </a:p>
          <a:p>
            <a:pPr algn="just"/>
            <a:endParaRPr lang="en-US" dirty="0"/>
          </a:p>
          <a:p>
            <a:pPr algn="just"/>
            <a:r>
              <a:rPr lang="en-US" dirty="0"/>
              <a:t>[1] </a:t>
            </a:r>
            <a:r>
              <a:rPr lang="en-US" dirty="0" err="1"/>
              <a:t>Kaltenborn</a:t>
            </a:r>
            <a:r>
              <a:rPr lang="en-US" dirty="0"/>
              <a:t>, B. (1998). Effects of sense of place in responses to </a:t>
            </a:r>
            <a:r>
              <a:rPr lang="en-US" dirty="0" err="1"/>
              <a:t>envitonmental</a:t>
            </a:r>
            <a:r>
              <a:rPr lang="en-US" dirty="0"/>
              <a:t> impacts: a study among residents in Svalbard in the Norwegian High Arctic. Applied Geography , 18 (2), 169-189.</a:t>
            </a:r>
          </a:p>
          <a:p>
            <a:pPr algn="just"/>
            <a:r>
              <a:rPr lang="en-US" dirty="0"/>
              <a:t>[2] Sousa, B., &amp; Rocha, A. T. (2019). The role of attachment in public management and place marketing contexts: a case study applied to Vila de </a:t>
            </a:r>
            <a:r>
              <a:rPr lang="en-US" dirty="0" err="1"/>
              <a:t>Montalegre</a:t>
            </a:r>
            <a:r>
              <a:rPr lang="en-US" dirty="0"/>
              <a:t> (Portugal). International Journal of Public Sector Performance Management, 5(2), 189-205.</a:t>
            </a:r>
          </a:p>
          <a:p>
            <a:pPr algn="just"/>
            <a:r>
              <a:rPr lang="en-US" dirty="0"/>
              <a:t>[3] </a:t>
            </a:r>
            <a:r>
              <a:rPr lang="en-US" dirty="0" err="1"/>
              <a:t>Shamai</a:t>
            </a:r>
            <a:r>
              <a:rPr lang="en-US" dirty="0"/>
              <a:t>, S., &amp; </a:t>
            </a:r>
            <a:r>
              <a:rPr lang="en-US" dirty="0" err="1"/>
              <a:t>Ilatov</a:t>
            </a:r>
            <a:r>
              <a:rPr lang="en-US" dirty="0"/>
              <a:t>, Z. (2005). Measuring sense of place: Methodological aspects. </a:t>
            </a:r>
            <a:r>
              <a:rPr lang="en-US" dirty="0" err="1"/>
              <a:t>Tijdschrift</a:t>
            </a:r>
            <a:r>
              <a:rPr lang="en-US" dirty="0"/>
              <a:t> </a:t>
            </a:r>
            <a:r>
              <a:rPr lang="en-US" dirty="0" err="1"/>
              <a:t>voor</a:t>
            </a:r>
            <a:r>
              <a:rPr lang="en-US" dirty="0"/>
              <a:t> </a:t>
            </a:r>
            <a:r>
              <a:rPr lang="en-US" dirty="0" err="1"/>
              <a:t>Economische</a:t>
            </a:r>
            <a:r>
              <a:rPr lang="en-US" dirty="0"/>
              <a:t> </a:t>
            </a:r>
            <a:r>
              <a:rPr lang="en-US" dirty="0" err="1"/>
              <a:t>en</a:t>
            </a:r>
            <a:r>
              <a:rPr lang="en-US" dirty="0"/>
              <a:t> </a:t>
            </a:r>
            <a:r>
              <a:rPr lang="en-US" dirty="0" err="1"/>
              <a:t>Sociale</a:t>
            </a:r>
            <a:r>
              <a:rPr lang="en-US" dirty="0"/>
              <a:t> </a:t>
            </a:r>
            <a:r>
              <a:rPr lang="en-US" dirty="0" err="1"/>
              <a:t>Geografie</a:t>
            </a:r>
            <a:r>
              <a:rPr lang="en-US" dirty="0"/>
              <a:t> , 96, 467-476. </a:t>
            </a:r>
          </a:p>
          <a:p>
            <a:pPr algn="just"/>
            <a:r>
              <a:rPr lang="en-US" dirty="0"/>
              <a:t>[4] Barker, J. E. (1979). Designing for a sense of place in Mississippi small towns. (W. P. </a:t>
            </a:r>
            <a:r>
              <a:rPr lang="en-US" dirty="0" err="1"/>
              <a:t>Prenshaw</a:t>
            </a:r>
            <a:r>
              <a:rPr lang="en-US" dirty="0"/>
              <a:t>, &amp; J. O. </a:t>
            </a:r>
            <a:r>
              <a:rPr lang="en-US" dirty="0" err="1"/>
              <a:t>Mckee</a:t>
            </a:r>
            <a:r>
              <a:rPr lang="en-US" dirty="0"/>
              <a:t>, Eds.) Sense of place: Mississippi , 162-178.</a:t>
            </a:r>
          </a:p>
          <a:p>
            <a:pPr algn="just"/>
            <a:r>
              <a:rPr lang="en-US" dirty="0"/>
              <a:t>[5] Jackson, J. B. (1995). A Sense of Place, A Sense of Time. 164 , 24-27.</a:t>
            </a:r>
          </a:p>
          <a:p>
            <a:pPr algn="just"/>
            <a:r>
              <a:rPr lang="en-US" dirty="0"/>
              <a:t>[6] </a:t>
            </a:r>
            <a:r>
              <a:rPr lang="en-US" dirty="0" err="1"/>
              <a:t>Relph</a:t>
            </a:r>
            <a:r>
              <a:rPr lang="en-US" dirty="0"/>
              <a:t>, F. (1976). Place and </a:t>
            </a:r>
            <a:r>
              <a:rPr lang="en-US" dirty="0" err="1"/>
              <a:t>Placelessness</a:t>
            </a:r>
            <a:r>
              <a:rPr lang="en-US" dirty="0"/>
              <a:t>. London: Pion.</a:t>
            </a:r>
          </a:p>
          <a:p>
            <a:pPr algn="just"/>
            <a:r>
              <a:rPr lang="en-US" dirty="0"/>
              <a:t>[7] Lewis, P. (1979). Defining sense of place. (W. P. </a:t>
            </a:r>
            <a:r>
              <a:rPr lang="en-US" dirty="0" err="1"/>
              <a:t>Prenshaw</a:t>
            </a:r>
            <a:r>
              <a:rPr lang="en-US" dirty="0"/>
              <a:t>, &amp; J. O. </a:t>
            </a:r>
            <a:r>
              <a:rPr lang="en-US" dirty="0" err="1"/>
              <a:t>Mckee</a:t>
            </a:r>
            <a:r>
              <a:rPr lang="en-US" dirty="0"/>
              <a:t>, Eds.) Sense of Place: Mississippi , 24-26</a:t>
            </a:r>
          </a:p>
        </p:txBody>
      </p:sp>
    </p:spTree>
    <p:extLst>
      <p:ext uri="{BB962C8B-B14F-4D97-AF65-F5344CB8AC3E}">
        <p14:creationId xmlns:p14="http://schemas.microsoft.com/office/powerpoint/2010/main" val="393996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5B22A435-522D-4532-8950-106592AB0EF9}"/>
              </a:ext>
            </a:extLst>
          </p:cNvPr>
          <p:cNvSpPr txBox="1"/>
          <p:nvPr/>
        </p:nvSpPr>
        <p:spPr>
          <a:xfrm>
            <a:off x="739763" y="160076"/>
            <a:ext cx="11073009" cy="465448"/>
          </a:xfrm>
          <a:prstGeom prst="rect">
            <a:avLst/>
          </a:prstGeom>
          <a:noFill/>
        </p:spPr>
        <p:txBody>
          <a:bodyPr wrap="square">
            <a:spAutoFit/>
          </a:bodyPr>
          <a:lstStyle/>
          <a:p>
            <a:pPr>
              <a:lnSpc>
                <a:spcPct val="150000"/>
              </a:lnSpc>
            </a:pPr>
            <a:endParaRPr lang="pt-PT" dirty="0"/>
          </a:p>
        </p:txBody>
      </p:sp>
      <p:pic>
        <p:nvPicPr>
          <p:cNvPr id="5" name="Imagem 4">
            <a:extLst>
              <a:ext uri="{FF2B5EF4-FFF2-40B4-BE49-F238E27FC236}">
                <a16:creationId xmlns:a16="http://schemas.microsoft.com/office/drawing/2014/main" id="{B7E0A2B5-FE0E-427F-A7D2-EC3DDF933EE5}"/>
              </a:ext>
            </a:extLst>
          </p:cNvPr>
          <p:cNvPicPr>
            <a:picLocks noChangeAspect="1"/>
          </p:cNvPicPr>
          <p:nvPr/>
        </p:nvPicPr>
        <p:blipFill>
          <a:blip r:embed="rId2"/>
          <a:stretch>
            <a:fillRect/>
          </a:stretch>
        </p:blipFill>
        <p:spPr>
          <a:xfrm>
            <a:off x="1333500" y="4802863"/>
            <a:ext cx="9525000" cy="1895061"/>
          </a:xfrm>
          <a:prstGeom prst="rect">
            <a:avLst/>
          </a:prstGeom>
        </p:spPr>
      </p:pic>
      <p:pic>
        <p:nvPicPr>
          <p:cNvPr id="2" name="Imagem 1">
            <a:extLst>
              <a:ext uri="{FF2B5EF4-FFF2-40B4-BE49-F238E27FC236}">
                <a16:creationId xmlns:a16="http://schemas.microsoft.com/office/drawing/2014/main" id="{3910D2D4-DC43-F34B-F2F1-43AE147E9196}"/>
              </a:ext>
            </a:extLst>
          </p:cNvPr>
          <p:cNvPicPr>
            <a:picLocks noChangeAspect="1"/>
          </p:cNvPicPr>
          <p:nvPr/>
        </p:nvPicPr>
        <p:blipFill>
          <a:blip r:embed="rId3"/>
          <a:stretch>
            <a:fillRect/>
          </a:stretch>
        </p:blipFill>
        <p:spPr>
          <a:xfrm>
            <a:off x="1333500" y="1073426"/>
            <a:ext cx="9525000" cy="3472070"/>
          </a:xfrm>
          <a:prstGeom prst="rect">
            <a:avLst/>
          </a:prstGeom>
        </p:spPr>
      </p:pic>
    </p:spTree>
    <p:extLst>
      <p:ext uri="{BB962C8B-B14F-4D97-AF65-F5344CB8AC3E}">
        <p14:creationId xmlns:p14="http://schemas.microsoft.com/office/powerpoint/2010/main" val="183118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1B5E9C7C-D05C-459E-89DB-68B501C3A43E}"/>
              </a:ext>
            </a:extLst>
          </p:cNvPr>
          <p:cNvSpPr>
            <a:spLocks noGrp="1"/>
          </p:cNvSpPr>
          <p:nvPr>
            <p:ph type="title"/>
          </p:nvPr>
        </p:nvSpPr>
        <p:spPr>
          <a:xfrm>
            <a:off x="609600" y="0"/>
            <a:ext cx="10972800" cy="1600200"/>
          </a:xfrm>
        </p:spPr>
        <p:txBody>
          <a:bodyPr anchor="b">
            <a:normAutofit/>
          </a:bodyPr>
          <a:lstStyle/>
          <a:p>
            <a:r>
              <a:rPr lang="pt-PT" b="1"/>
              <a:t> </a:t>
            </a:r>
            <a:br>
              <a:rPr lang="pt-PT" b="1"/>
            </a:br>
            <a:endParaRPr lang="pt-PT" b="1"/>
          </a:p>
        </p:txBody>
      </p:sp>
      <p:sp>
        <p:nvSpPr>
          <p:cNvPr id="3" name="Espaço Reservado para Conteúdo 2"/>
          <p:cNvSpPr>
            <a:spLocks noGrp="1"/>
          </p:cNvSpPr>
          <p:nvPr>
            <p:ph sz="quarter" idx="13"/>
          </p:nvPr>
        </p:nvSpPr>
        <p:spPr>
          <a:xfrm>
            <a:off x="609600" y="1472183"/>
            <a:ext cx="5388864" cy="3913632"/>
          </a:xfrm>
        </p:spPr>
        <p:txBody>
          <a:bodyPr rtlCol="0">
            <a:normAutofit/>
          </a:bodyPr>
          <a:lstStyle/>
          <a:p>
            <a:pPr rtl="0"/>
            <a:endParaRPr lang="pt-BR" dirty="0"/>
          </a:p>
          <a:p>
            <a:pPr rtl="0"/>
            <a:endParaRPr lang="pt-BR" dirty="0"/>
          </a:p>
          <a:p>
            <a:pPr rtl="0"/>
            <a:r>
              <a:rPr lang="pt-BR" dirty="0" err="1"/>
              <a:t>Introduction</a:t>
            </a:r>
            <a:endParaRPr lang="pt-BR" dirty="0"/>
          </a:p>
          <a:p>
            <a:pPr rtl="0"/>
            <a:r>
              <a:rPr lang="pt-BR" dirty="0"/>
              <a:t>Literature review</a:t>
            </a:r>
          </a:p>
          <a:p>
            <a:pPr rtl="0"/>
            <a:r>
              <a:rPr lang="pt-BR" dirty="0" err="1"/>
              <a:t>Methodology</a:t>
            </a:r>
            <a:endParaRPr lang="pt-BR" dirty="0"/>
          </a:p>
          <a:p>
            <a:pPr rtl="0"/>
            <a:r>
              <a:rPr lang="pt-BR" dirty="0" err="1"/>
              <a:t>Results</a:t>
            </a:r>
            <a:r>
              <a:rPr lang="pt-BR" dirty="0"/>
              <a:t> </a:t>
            </a:r>
            <a:r>
              <a:rPr lang="pt-BR" dirty="0" err="1"/>
              <a:t>analysis</a:t>
            </a:r>
            <a:endParaRPr lang="pt-BR" dirty="0"/>
          </a:p>
          <a:p>
            <a:pPr rtl="0"/>
            <a:r>
              <a:rPr lang="pt-BR" dirty="0" err="1"/>
              <a:t>Conclusions</a:t>
            </a:r>
            <a:endParaRPr lang="pt-BR" dirty="0"/>
          </a:p>
        </p:txBody>
      </p:sp>
      <p:pic>
        <p:nvPicPr>
          <p:cNvPr id="2" name="Imagem 1">
            <a:extLst>
              <a:ext uri="{FF2B5EF4-FFF2-40B4-BE49-F238E27FC236}">
                <a16:creationId xmlns:a16="http://schemas.microsoft.com/office/drawing/2014/main" id="{9EC8FC2F-D5FD-04E7-D980-5DE02E7DBDAE}"/>
              </a:ext>
            </a:extLst>
          </p:cNvPr>
          <p:cNvPicPr>
            <a:picLocks noChangeAspect="1"/>
          </p:cNvPicPr>
          <p:nvPr/>
        </p:nvPicPr>
        <p:blipFill rotWithShape="1">
          <a:blip r:embed="rId3"/>
          <a:srcRect l="20612" r="24303" b="-2"/>
          <a:stretch/>
        </p:blipFill>
        <p:spPr>
          <a:xfrm>
            <a:off x="5998464" y="0"/>
            <a:ext cx="6193536" cy="6857999"/>
          </a:xfrm>
          <a:prstGeom prst="rect">
            <a:avLst/>
          </a:prstGeom>
          <a:noFill/>
        </p:spPr>
      </p:pic>
    </p:spTree>
    <p:extLst>
      <p:ext uri="{BB962C8B-B14F-4D97-AF65-F5344CB8AC3E}">
        <p14:creationId xmlns:p14="http://schemas.microsoft.com/office/powerpoint/2010/main" val="3410528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0"/>
            <a:ext cx="10972800" cy="1007165"/>
          </a:xfrm>
        </p:spPr>
        <p:txBody>
          <a:bodyPr rtlCol="0" anchor="b">
            <a:normAutofit/>
          </a:bodyPr>
          <a:lstStyle/>
          <a:p>
            <a:pPr rtl="0"/>
            <a:r>
              <a:rPr lang="pt-BR" dirty="0" err="1"/>
              <a:t>Introdution</a:t>
            </a:r>
            <a:endParaRPr lang="pt-BR" dirty="0"/>
          </a:p>
        </p:txBody>
      </p:sp>
      <p:sp>
        <p:nvSpPr>
          <p:cNvPr id="3" name="Espaço Reservado para Conteúdo 2"/>
          <p:cNvSpPr>
            <a:spLocks noGrp="1"/>
          </p:cNvSpPr>
          <p:nvPr>
            <p:ph sz="half" idx="2"/>
          </p:nvPr>
        </p:nvSpPr>
        <p:spPr>
          <a:xfrm>
            <a:off x="333935" y="1179444"/>
            <a:ext cx="11524130" cy="4883425"/>
          </a:xfrm>
        </p:spPr>
        <p:txBody>
          <a:bodyPr rtlCol="0">
            <a:normAutofit/>
          </a:bodyPr>
          <a:lstStyle/>
          <a:p>
            <a:pPr algn="just" rtl="0">
              <a:lnSpc>
                <a:spcPct val="90000"/>
              </a:lnSpc>
            </a:pPr>
            <a:endParaRPr lang="pt-PT" sz="2000" dirty="0"/>
          </a:p>
          <a:p>
            <a:pPr algn="just" rtl="0">
              <a:lnSpc>
                <a:spcPct val="90000"/>
              </a:lnSpc>
            </a:pPr>
            <a:endParaRPr lang="en-US" sz="2000" dirty="0"/>
          </a:p>
          <a:p>
            <a:pPr algn="just" rtl="0">
              <a:lnSpc>
                <a:spcPct val="90000"/>
              </a:lnSpc>
            </a:pPr>
            <a:endParaRPr lang="pt-PT" sz="2000" dirty="0"/>
          </a:p>
        </p:txBody>
      </p:sp>
      <p:sp>
        <p:nvSpPr>
          <p:cNvPr id="5" name="CaixaDeTexto 4">
            <a:extLst>
              <a:ext uri="{FF2B5EF4-FFF2-40B4-BE49-F238E27FC236}">
                <a16:creationId xmlns:a16="http://schemas.microsoft.com/office/drawing/2014/main" id="{C32606D9-D651-2A0F-EDAD-E9F37B8BB258}"/>
              </a:ext>
            </a:extLst>
          </p:cNvPr>
          <p:cNvSpPr txBox="1"/>
          <p:nvPr/>
        </p:nvSpPr>
        <p:spPr>
          <a:xfrm>
            <a:off x="333935" y="1007165"/>
            <a:ext cx="11248465" cy="5632311"/>
          </a:xfrm>
          <a:prstGeom prst="rect">
            <a:avLst/>
          </a:prstGeom>
          <a:noFill/>
        </p:spPr>
        <p:txBody>
          <a:bodyPr wrap="square">
            <a:spAutoFit/>
          </a:bodyPr>
          <a:lstStyle/>
          <a:p>
            <a:pPr algn="just"/>
            <a:r>
              <a:rPr lang="en-US" sz="2400" dirty="0"/>
              <a:t>This study </a:t>
            </a:r>
            <a:r>
              <a:rPr lang="en-US" sz="2400" b="1" dirty="0"/>
              <a:t>seeks to empirically contribute to the analysis and interpretation of issues related to “sense of place” </a:t>
            </a:r>
            <a:r>
              <a:rPr lang="en-US" sz="2400" dirty="0"/>
              <a:t>in terms of </a:t>
            </a:r>
            <a:r>
              <a:rPr lang="en-US" sz="2400" b="1" dirty="0"/>
              <a:t>environment and tourism</a:t>
            </a:r>
            <a:r>
              <a:rPr lang="en-US" sz="2400" dirty="0"/>
              <a:t>, particularly in national parks. In this sense, a conceptual model was developed that identifies the explanatory factors of the “sense of place”, such as: </a:t>
            </a:r>
            <a:r>
              <a:rPr lang="en-US" sz="2400" b="1" dirty="0"/>
              <a:t>“place identity”, “place dependence”. </a:t>
            </a:r>
          </a:p>
          <a:p>
            <a:pPr algn="just"/>
            <a:endParaRPr lang="en-US" sz="2400" dirty="0"/>
          </a:p>
          <a:p>
            <a:pPr algn="just"/>
            <a:r>
              <a:rPr lang="en-US" sz="2400" dirty="0"/>
              <a:t>The empirical work resorted to the </a:t>
            </a:r>
            <a:r>
              <a:rPr lang="en-US" sz="2400" b="1" dirty="0"/>
              <a:t>quantitative method to obtain the data that portray the Kazbegi National Park case study.</a:t>
            </a:r>
            <a:r>
              <a:rPr lang="en-US" sz="2400" dirty="0"/>
              <a:t> The questionnaire was carried out with the aim of relating the experience of tourists with the place, </a:t>
            </a:r>
            <a:r>
              <a:rPr lang="en-US" sz="2400" b="1" dirty="0"/>
              <a:t>the feeling of place, their activities, their attitudes towards the development of current conditions of tourism and future improvements. </a:t>
            </a:r>
          </a:p>
          <a:p>
            <a:pPr algn="just"/>
            <a:endParaRPr lang="en-US" sz="2400" dirty="0"/>
          </a:p>
          <a:p>
            <a:pPr algn="just"/>
            <a:r>
              <a:rPr lang="en-US" sz="2400" dirty="0"/>
              <a:t>The results show that tourists who visit Kazbegi National Park have significant levels of “</a:t>
            </a:r>
            <a:r>
              <a:rPr lang="en-US" sz="2400" b="1" dirty="0"/>
              <a:t>place attachment”, “place identity”, “place dependence” and satisfaction with the place.</a:t>
            </a:r>
            <a:endParaRPr lang="pt-PT" sz="2400" b="1" dirty="0"/>
          </a:p>
        </p:txBody>
      </p:sp>
    </p:spTree>
    <p:extLst>
      <p:ext uri="{BB962C8B-B14F-4D97-AF65-F5344CB8AC3E}">
        <p14:creationId xmlns:p14="http://schemas.microsoft.com/office/powerpoint/2010/main" val="2057674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8E45E4E6-3C24-4C8F-BFAA-B7B5BFB45357}"/>
              </a:ext>
            </a:extLst>
          </p:cNvPr>
          <p:cNvSpPr txBox="1"/>
          <p:nvPr/>
        </p:nvSpPr>
        <p:spPr>
          <a:xfrm>
            <a:off x="487680" y="1600200"/>
            <a:ext cx="5388864" cy="4526280"/>
          </a:xfrm>
          <a:prstGeom prst="rect">
            <a:avLst/>
          </a:prstGeom>
        </p:spPr>
        <p:txBody>
          <a:bodyPr vert="horz" lIns="91440" tIns="45720" rIns="91440" bIns="45720" rtlCol="0">
            <a:normAutofit/>
          </a:bodyPr>
          <a:lstStyle/>
          <a:p>
            <a:pPr>
              <a:spcBef>
                <a:spcPct val="20000"/>
              </a:spcBef>
            </a:pPr>
            <a:endParaRPr lang="pt-BR" sz="2400" b="1" dirty="0">
              <a:latin typeface="Palatino Linotype" panose="02040502050505030304" pitchFamily="18" charset="0"/>
            </a:endParaRPr>
          </a:p>
        </p:txBody>
      </p:sp>
      <p:sp>
        <p:nvSpPr>
          <p:cNvPr id="6" name="CaixaDeTexto 5">
            <a:extLst>
              <a:ext uri="{FF2B5EF4-FFF2-40B4-BE49-F238E27FC236}">
                <a16:creationId xmlns:a16="http://schemas.microsoft.com/office/drawing/2014/main" id="{E7F60FD2-7722-4C83-9585-68BA7F5A64FE}"/>
              </a:ext>
            </a:extLst>
          </p:cNvPr>
          <p:cNvSpPr txBox="1"/>
          <p:nvPr/>
        </p:nvSpPr>
        <p:spPr>
          <a:xfrm>
            <a:off x="3048000" y="208300"/>
            <a:ext cx="6096000" cy="461665"/>
          </a:xfrm>
          <a:prstGeom prst="rect">
            <a:avLst/>
          </a:prstGeom>
          <a:noFill/>
        </p:spPr>
        <p:txBody>
          <a:bodyPr wrap="square">
            <a:spAutoFit/>
          </a:bodyPr>
          <a:lstStyle/>
          <a:p>
            <a:pPr algn="ctr"/>
            <a:r>
              <a:rPr lang="pt-PT" sz="2400" b="1" dirty="0" err="1"/>
              <a:t>Literature</a:t>
            </a:r>
            <a:r>
              <a:rPr lang="pt-PT" sz="2400" b="1" dirty="0"/>
              <a:t> </a:t>
            </a:r>
            <a:r>
              <a:rPr lang="pt-PT" sz="2400" b="1" dirty="0" err="1"/>
              <a:t>review</a:t>
            </a:r>
            <a:endParaRPr lang="pt-PT" sz="2400" b="1" dirty="0"/>
          </a:p>
        </p:txBody>
      </p:sp>
      <p:sp>
        <p:nvSpPr>
          <p:cNvPr id="8" name="CaixaDeTexto 7">
            <a:extLst>
              <a:ext uri="{FF2B5EF4-FFF2-40B4-BE49-F238E27FC236}">
                <a16:creationId xmlns:a16="http://schemas.microsoft.com/office/drawing/2014/main" id="{804C1650-EFC4-4B3B-A2BD-8273A6CC4465}"/>
              </a:ext>
            </a:extLst>
          </p:cNvPr>
          <p:cNvSpPr txBox="1"/>
          <p:nvPr/>
        </p:nvSpPr>
        <p:spPr>
          <a:xfrm>
            <a:off x="106017" y="731520"/>
            <a:ext cx="11873947" cy="5632311"/>
          </a:xfrm>
          <a:prstGeom prst="rect">
            <a:avLst/>
          </a:prstGeom>
          <a:noFill/>
        </p:spPr>
        <p:txBody>
          <a:bodyPr wrap="square">
            <a:spAutoFit/>
          </a:bodyPr>
          <a:lstStyle/>
          <a:p>
            <a:pPr algn="just"/>
            <a:r>
              <a:rPr lang="en-US" sz="2400" dirty="0"/>
              <a:t> In the </a:t>
            </a:r>
            <a:r>
              <a:rPr lang="en-US" sz="2400" b="1" dirty="0"/>
              <a:t>1970s and 1980s, environmental psychologists and human geographers directed sense of place</a:t>
            </a:r>
            <a:r>
              <a:rPr lang="en-US" sz="2400" dirty="0"/>
              <a:t> as state of mind, derived through the infusion of a place with meaning and emotion by remembering important events that occurred in that place [2].</a:t>
            </a:r>
          </a:p>
          <a:p>
            <a:pPr algn="just"/>
            <a:r>
              <a:rPr lang="en-US" sz="2400" dirty="0"/>
              <a:t>Place attachment studies have been debated by number of research fields including philosophy, psychology, geography, sociology and natural resource management. </a:t>
            </a:r>
            <a:r>
              <a:rPr lang="en-US" sz="2400" b="1" dirty="0"/>
              <a:t>Place attachment refers to bonds that people develop with places.</a:t>
            </a:r>
          </a:p>
          <a:p>
            <a:pPr algn="just"/>
            <a:endParaRPr lang="en-US" sz="2400" b="1" dirty="0"/>
          </a:p>
          <a:p>
            <a:pPr algn="just"/>
            <a:r>
              <a:rPr lang="en-US" sz="2400" dirty="0"/>
              <a:t>From the natural resource management point of view, </a:t>
            </a:r>
            <a:r>
              <a:rPr lang="en-US" sz="2400" b="1" dirty="0"/>
              <a:t>place attachments seeks to understand what type of experiences make people value places</a:t>
            </a:r>
            <a:r>
              <a:rPr lang="en-US" sz="2400" dirty="0"/>
              <a:t>, what is the </a:t>
            </a:r>
            <a:r>
              <a:rPr lang="en-US" sz="2400" b="1" dirty="0"/>
              <a:t>motivation</a:t>
            </a:r>
            <a:r>
              <a:rPr lang="en-US" sz="2400" dirty="0"/>
              <a:t> when they are visiting the place or indeed returning to a </a:t>
            </a:r>
            <a:r>
              <a:rPr lang="en-US" sz="2400" b="1" dirty="0"/>
              <a:t>particular destination</a:t>
            </a:r>
            <a:r>
              <a:rPr lang="en-US" sz="2400" dirty="0"/>
              <a:t>. </a:t>
            </a:r>
          </a:p>
          <a:p>
            <a:pPr algn="just"/>
            <a:r>
              <a:rPr lang="en-US" sz="2400" dirty="0"/>
              <a:t>All the information had been gathered and evaluated three principles: (1) </a:t>
            </a:r>
            <a:r>
              <a:rPr lang="en-US" sz="2400" b="1" dirty="0"/>
              <a:t>distinctiveness, (2) continuity and (3) self-esteem. </a:t>
            </a:r>
          </a:p>
          <a:p>
            <a:pPr algn="just"/>
            <a:endParaRPr lang="pt-PT" sz="2400" dirty="0"/>
          </a:p>
        </p:txBody>
      </p:sp>
    </p:spTree>
    <p:extLst>
      <p:ext uri="{BB962C8B-B14F-4D97-AF65-F5344CB8AC3E}">
        <p14:creationId xmlns:p14="http://schemas.microsoft.com/office/powerpoint/2010/main" val="208743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470646"/>
            <a:ext cx="10972800" cy="881075"/>
          </a:xfrm>
        </p:spPr>
        <p:txBody>
          <a:bodyPr rtlCol="0"/>
          <a:lstStyle/>
          <a:p>
            <a:pPr rtl="0"/>
            <a:br>
              <a:rPr lang="en-US" sz="3600" b="1" dirty="0">
                <a:latin typeface="Century Gothic" panose="020B0502020202020204" pitchFamily="34" charset="0"/>
              </a:rPr>
            </a:br>
            <a:br>
              <a:rPr lang="en-US" sz="3600" b="1" dirty="0">
                <a:latin typeface="Century Gothic" panose="020B0502020202020204" pitchFamily="34" charset="0"/>
              </a:rPr>
            </a:br>
            <a:br>
              <a:rPr lang="en-US" sz="3600" b="1" dirty="0">
                <a:latin typeface="Century Gothic" panose="020B0502020202020204" pitchFamily="34" charset="0"/>
              </a:rPr>
            </a:br>
            <a:br>
              <a:rPr lang="en-US" sz="3600" b="1" dirty="0">
                <a:latin typeface="Century Gothic" panose="020B0502020202020204" pitchFamily="34" charset="0"/>
              </a:rPr>
            </a:br>
            <a:r>
              <a:rPr lang="en-US" sz="3600" b="1" dirty="0">
                <a:latin typeface="Century Gothic" panose="020B0502020202020204" pitchFamily="34" charset="0"/>
              </a:rPr>
              <a:t>Literature Review</a:t>
            </a:r>
            <a:br>
              <a:rPr lang="en-US" sz="2400" b="1" dirty="0">
                <a:latin typeface="Century Gothic" panose="020B0502020202020204" pitchFamily="34" charset="0"/>
              </a:rPr>
            </a:br>
            <a:endParaRPr lang="pt-BR" sz="2400" b="1" dirty="0">
              <a:latin typeface="Century Gothic" panose="020B0502020202020204" pitchFamily="34" charset="0"/>
            </a:endParaRPr>
          </a:p>
        </p:txBody>
      </p:sp>
      <p:sp>
        <p:nvSpPr>
          <p:cNvPr id="3" name="Espaço Reservado para Conteúdo 2"/>
          <p:cNvSpPr>
            <a:spLocks noGrp="1"/>
          </p:cNvSpPr>
          <p:nvPr>
            <p:ph idx="1"/>
          </p:nvPr>
        </p:nvSpPr>
        <p:spPr>
          <a:xfrm>
            <a:off x="225287" y="911183"/>
            <a:ext cx="11357113" cy="5241580"/>
          </a:xfrm>
        </p:spPr>
        <p:txBody>
          <a:bodyPr rtlCol="0">
            <a:noAutofit/>
          </a:bodyPr>
          <a:lstStyle/>
          <a:p>
            <a:pPr algn="just"/>
            <a:r>
              <a:rPr lang="en-US" sz="2000" dirty="0">
                <a:latin typeface="Palatino Linotype" panose="02040502050505030304" pitchFamily="18" charset="0"/>
              </a:rPr>
              <a:t>The result showed that distinctiveness summarizes </a:t>
            </a:r>
            <a:r>
              <a:rPr lang="en-US" sz="2000" b="1" dirty="0">
                <a:latin typeface="Palatino Linotype" panose="02040502050505030304" pitchFamily="18" charset="0"/>
              </a:rPr>
              <a:t>a lifestyle and forms individuals’ specific relationship with home environment</a:t>
            </a:r>
            <a:r>
              <a:rPr lang="en-US" sz="2000" dirty="0">
                <a:latin typeface="Palatino Linotype" panose="02040502050505030304" pitchFamily="18" charset="0"/>
              </a:rPr>
              <a:t> that is very different from other type of relationship. </a:t>
            </a:r>
          </a:p>
          <a:p>
            <a:pPr algn="just"/>
            <a:endParaRPr lang="en-US" sz="2000" dirty="0"/>
          </a:p>
          <a:p>
            <a:pPr algn="just"/>
            <a:r>
              <a:rPr lang="en-US" sz="2000" b="1" dirty="0">
                <a:latin typeface="Palatino Linotype" panose="02040502050505030304" pitchFamily="18" charset="0"/>
              </a:rPr>
              <a:t>The continuity of self-experience is also maintained by faxing aids for memory in the environment</a:t>
            </a:r>
            <a:r>
              <a:rPr lang="en-US" sz="2000" dirty="0">
                <a:latin typeface="Palatino Linotype" panose="02040502050505030304" pitchFamily="18" charset="0"/>
              </a:rPr>
              <a:t>. The place itself or the objects in the place can remind one of one’s past and offers a concrete background against which one is able to compare oneself at different times…</a:t>
            </a:r>
          </a:p>
          <a:p>
            <a:pPr algn="just"/>
            <a:endParaRPr lang="en-US" sz="2000" dirty="0"/>
          </a:p>
          <a:p>
            <a:pPr algn="just"/>
            <a:r>
              <a:rPr lang="en-US" sz="2000" b="1" dirty="0">
                <a:latin typeface="Palatino Linotype" panose="02040502050505030304" pitchFamily="18" charset="0"/>
              </a:rPr>
              <a:t>The significant emotional attachment is when person identifies himself to his favourite place. </a:t>
            </a:r>
            <a:r>
              <a:rPr lang="en-US" sz="2000" dirty="0">
                <a:latin typeface="Palatino Linotype" panose="02040502050505030304" pitchFamily="18" charset="0"/>
              </a:rPr>
              <a:t>The attachment is closely connected with place identity and some authors consider it as the same.</a:t>
            </a:r>
          </a:p>
          <a:p>
            <a:pPr marL="0" indent="0" algn="just">
              <a:buNone/>
            </a:pPr>
            <a:endParaRPr lang="en-US" sz="2000" dirty="0">
              <a:latin typeface="Palatino Linotype" panose="02040502050505030304" pitchFamily="18" charset="0"/>
            </a:endParaRPr>
          </a:p>
          <a:p>
            <a:pPr algn="just"/>
            <a:r>
              <a:rPr lang="en-US" sz="2000" b="1" dirty="0">
                <a:latin typeface="Palatino Linotype" panose="02040502050505030304" pitchFamily="18" charset="0"/>
              </a:rPr>
              <a:t>Place identity and place dependence are the two fundamental concepts but a recognizably different dimensions of place attachment</a:t>
            </a:r>
            <a:r>
              <a:rPr lang="en-US" sz="2000" dirty="0">
                <a:latin typeface="Palatino Linotype" panose="02040502050505030304" pitchFamily="18" charset="0"/>
              </a:rPr>
              <a:t>. This typology is encouraged by the fact that the most common standardized measure used to assess place attachment in recreation and tourism consists of place dependence and place identity scales [28].</a:t>
            </a:r>
            <a:endParaRPr lang="pt-PT" sz="2000" dirty="0">
              <a:latin typeface="Palatino Linotype" panose="02040502050505030304" pitchFamily="18" charset="0"/>
            </a:endParaRPr>
          </a:p>
        </p:txBody>
      </p:sp>
    </p:spTree>
    <p:extLst>
      <p:ext uri="{BB962C8B-B14F-4D97-AF65-F5344CB8AC3E}">
        <p14:creationId xmlns:p14="http://schemas.microsoft.com/office/powerpoint/2010/main" val="179458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0"/>
            <a:ext cx="10972800" cy="1600200"/>
          </a:xfrm>
        </p:spPr>
        <p:txBody>
          <a:bodyPr rtlCol="0" anchor="b">
            <a:normAutofit/>
          </a:bodyPr>
          <a:lstStyle/>
          <a:p>
            <a:pPr rtl="0"/>
            <a:r>
              <a:rPr lang="pt-BR" err="1"/>
              <a:t>Methodology</a:t>
            </a:r>
            <a:br>
              <a:rPr lang="pt-BR"/>
            </a:br>
            <a:endParaRPr lang="pt-BR"/>
          </a:p>
        </p:txBody>
      </p:sp>
      <p:pic>
        <p:nvPicPr>
          <p:cNvPr id="4" name="Imagem 3">
            <a:extLst>
              <a:ext uri="{FF2B5EF4-FFF2-40B4-BE49-F238E27FC236}">
                <a16:creationId xmlns:a16="http://schemas.microsoft.com/office/drawing/2014/main" id="{6CADD224-2DFB-E13E-F46A-A3D6E0DCE383}"/>
              </a:ext>
            </a:extLst>
          </p:cNvPr>
          <p:cNvPicPr>
            <a:picLocks noChangeAspect="1"/>
          </p:cNvPicPr>
          <p:nvPr/>
        </p:nvPicPr>
        <p:blipFill>
          <a:blip r:embed="rId3"/>
          <a:stretch>
            <a:fillRect/>
          </a:stretch>
        </p:blipFill>
        <p:spPr>
          <a:xfrm>
            <a:off x="474428" y="2746824"/>
            <a:ext cx="3063903" cy="2232715"/>
          </a:xfrm>
          <a:prstGeom prst="rect">
            <a:avLst/>
          </a:prstGeom>
          <a:noFill/>
        </p:spPr>
      </p:pic>
      <p:sp>
        <p:nvSpPr>
          <p:cNvPr id="3" name="Espaço Reservado para Conteúdo 2"/>
          <p:cNvSpPr>
            <a:spLocks noGrp="1"/>
          </p:cNvSpPr>
          <p:nvPr>
            <p:ph sz="half" idx="2"/>
          </p:nvPr>
        </p:nvSpPr>
        <p:spPr>
          <a:xfrm>
            <a:off x="3763617" y="1166018"/>
            <a:ext cx="7818783" cy="4525963"/>
          </a:xfrm>
        </p:spPr>
        <p:txBody>
          <a:bodyPr rtlCol="0">
            <a:noAutofit/>
          </a:bodyPr>
          <a:lstStyle/>
          <a:p>
            <a:pPr algn="just" rtl="0">
              <a:lnSpc>
                <a:spcPct val="90000"/>
              </a:lnSpc>
            </a:pPr>
            <a:r>
              <a:rPr lang="en-US" dirty="0"/>
              <a:t>In this section we will summarize the </a:t>
            </a:r>
            <a:r>
              <a:rPr lang="en-US" b="1" dirty="0"/>
              <a:t>characteristics of the survey respondents.</a:t>
            </a:r>
            <a:r>
              <a:rPr lang="en-US" dirty="0"/>
              <a:t> Including socio-economic background, age, gender, educational level and nationality. </a:t>
            </a:r>
          </a:p>
          <a:p>
            <a:pPr algn="just" rtl="0">
              <a:lnSpc>
                <a:spcPct val="90000"/>
              </a:lnSpc>
            </a:pPr>
            <a:endParaRPr lang="en-US" dirty="0"/>
          </a:p>
          <a:p>
            <a:pPr algn="just" rtl="0">
              <a:lnSpc>
                <a:spcPct val="90000"/>
              </a:lnSpc>
            </a:pPr>
            <a:r>
              <a:rPr lang="en-US" dirty="0"/>
              <a:t>Survey was available online from </a:t>
            </a:r>
            <a:r>
              <a:rPr lang="en-US" b="1" dirty="0"/>
              <a:t>5 March to 12 April (2015). In total 265 respondents start survey, however 122 respondents have never been in Kazbegi National Park</a:t>
            </a:r>
            <a:r>
              <a:rPr lang="en-US" dirty="0"/>
              <a:t>, which led them to an impossibility of filling out the rest of questionnaire. </a:t>
            </a:r>
          </a:p>
          <a:p>
            <a:pPr algn="just" rtl="0">
              <a:lnSpc>
                <a:spcPct val="90000"/>
              </a:lnSpc>
            </a:pPr>
            <a:endParaRPr lang="en-US" dirty="0"/>
          </a:p>
          <a:p>
            <a:pPr algn="just" rtl="0">
              <a:lnSpc>
                <a:spcPct val="90000"/>
              </a:lnSpc>
            </a:pPr>
            <a:r>
              <a:rPr lang="en-US" dirty="0"/>
              <a:t>They were directly led to the last page of the survey the “thank you” page. </a:t>
            </a:r>
            <a:r>
              <a:rPr lang="en-US" b="1" dirty="0"/>
              <a:t>143 respondents were able to complete sample</a:t>
            </a:r>
            <a:r>
              <a:rPr lang="en-US" dirty="0"/>
              <a:t>, which is 54% response rate</a:t>
            </a:r>
            <a:endParaRPr lang="pt-BR" dirty="0"/>
          </a:p>
        </p:txBody>
      </p:sp>
    </p:spTree>
    <p:extLst>
      <p:ext uri="{BB962C8B-B14F-4D97-AF65-F5344CB8AC3E}">
        <p14:creationId xmlns:p14="http://schemas.microsoft.com/office/powerpoint/2010/main" val="249300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47CD270-F572-4926-909D-EFA8E0479B46}"/>
              </a:ext>
            </a:extLst>
          </p:cNvPr>
          <p:cNvSpPr>
            <a:spLocks noGrp="1"/>
          </p:cNvSpPr>
          <p:nvPr>
            <p:ph type="title"/>
          </p:nvPr>
        </p:nvSpPr>
        <p:spPr>
          <a:xfrm>
            <a:off x="609600" y="0"/>
            <a:ext cx="10972800" cy="1351722"/>
          </a:xfrm>
        </p:spPr>
        <p:txBody>
          <a:bodyPr/>
          <a:lstStyle/>
          <a:p>
            <a:r>
              <a:rPr lang="en-US" b="1" dirty="0">
                <a:latin typeface="Palatino Linotype" panose="02040502050505030304" pitchFamily="18" charset="0"/>
              </a:rPr>
              <a:t>Results </a:t>
            </a:r>
            <a:br>
              <a:rPr lang="en-US" b="1" dirty="0">
                <a:latin typeface="Palatino Linotype" panose="02040502050505030304" pitchFamily="18" charset="0"/>
              </a:rPr>
            </a:br>
            <a:endParaRPr lang="en-US" dirty="0"/>
          </a:p>
        </p:txBody>
      </p:sp>
      <p:sp>
        <p:nvSpPr>
          <p:cNvPr id="4" name="CaixaDeTexto 3">
            <a:extLst>
              <a:ext uri="{FF2B5EF4-FFF2-40B4-BE49-F238E27FC236}">
                <a16:creationId xmlns:a16="http://schemas.microsoft.com/office/drawing/2014/main" id="{95AA923C-90C0-8E12-CF5F-9119ABEAC8EB}"/>
              </a:ext>
            </a:extLst>
          </p:cNvPr>
          <p:cNvSpPr txBox="1"/>
          <p:nvPr/>
        </p:nvSpPr>
        <p:spPr>
          <a:xfrm>
            <a:off x="238539" y="720588"/>
            <a:ext cx="11343861" cy="6001643"/>
          </a:xfrm>
          <a:prstGeom prst="rect">
            <a:avLst/>
          </a:prstGeom>
          <a:noFill/>
        </p:spPr>
        <p:txBody>
          <a:bodyPr wrap="square">
            <a:spAutoFit/>
          </a:bodyPr>
          <a:lstStyle/>
          <a:p>
            <a:pPr algn="just"/>
            <a:r>
              <a:rPr lang="en-US" sz="2400" b="1" dirty="0"/>
              <a:t>In terms of respondent’s nationality, 96.4% are Georgian and only 3.6 % represents the foreigners from Armenia, Lithuania and Great Britain.</a:t>
            </a:r>
          </a:p>
          <a:p>
            <a:pPr algn="just"/>
            <a:endParaRPr lang="en-US" sz="2400" dirty="0"/>
          </a:p>
          <a:p>
            <a:pPr algn="just"/>
            <a:r>
              <a:rPr lang="en-US" sz="2400" dirty="0"/>
              <a:t>To the question “</a:t>
            </a:r>
            <a:r>
              <a:rPr lang="en-US" sz="2400" b="1" dirty="0"/>
              <a:t>How many times have you been to Kazbegi National Park?” 25% have been 1 times, 17% - 2 times, 36% of respondents answer that they have been 3 times and more and 21% is not sure on how many times have visited the park. </a:t>
            </a:r>
          </a:p>
          <a:p>
            <a:pPr algn="just"/>
            <a:endParaRPr lang="en-US" sz="2400" dirty="0"/>
          </a:p>
          <a:p>
            <a:pPr algn="just"/>
            <a:r>
              <a:rPr lang="en-US" sz="2400" dirty="0"/>
              <a:t>Regarding the companions </a:t>
            </a:r>
            <a:r>
              <a:rPr lang="en-US" sz="2400" b="1" dirty="0"/>
              <a:t>57% of respondents mentioned that they are traveling with friends/ family </a:t>
            </a:r>
            <a:r>
              <a:rPr lang="en-US" sz="2400" dirty="0"/>
              <a:t>members with more then 3 people, </a:t>
            </a:r>
            <a:r>
              <a:rPr lang="en-US" sz="2400" b="1" dirty="0"/>
              <a:t>15% travels with tourist groups</a:t>
            </a:r>
            <a:r>
              <a:rPr lang="en-US" sz="2400" dirty="0"/>
              <a:t>, </a:t>
            </a:r>
            <a:r>
              <a:rPr lang="en-US" sz="2400" b="1" dirty="0"/>
              <a:t>7</a:t>
            </a:r>
            <a:r>
              <a:rPr lang="en-US" sz="2400" dirty="0"/>
              <a:t>% is alone traveler and 4% is traveling with single companion.</a:t>
            </a:r>
          </a:p>
          <a:p>
            <a:pPr algn="just"/>
            <a:endParaRPr lang="en-US" sz="2400" dirty="0"/>
          </a:p>
          <a:p>
            <a:pPr algn="just"/>
            <a:r>
              <a:rPr lang="en-US" sz="2400" dirty="0"/>
              <a:t> In terms of future visitation we present the question </a:t>
            </a:r>
            <a:r>
              <a:rPr lang="en-US" sz="2400" b="1" dirty="0"/>
              <a:t>“ what do you plan to do in future?” out of 83 respondent 55% are willing to visit more frequently, 25% are not sure about the future decision</a:t>
            </a:r>
            <a:r>
              <a:rPr lang="en-US" sz="2400" dirty="0"/>
              <a:t>, 18% are ready to visit with the same amount and only 1% are about to visit less frequently. </a:t>
            </a:r>
          </a:p>
        </p:txBody>
      </p:sp>
    </p:spTree>
    <p:extLst>
      <p:ext uri="{BB962C8B-B14F-4D97-AF65-F5344CB8AC3E}">
        <p14:creationId xmlns:p14="http://schemas.microsoft.com/office/powerpoint/2010/main" val="167699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28870" y="569843"/>
            <a:ext cx="10972800" cy="6109251"/>
          </a:xfrm>
        </p:spPr>
        <p:txBody>
          <a:bodyPr rtlCol="0">
            <a:normAutofit/>
          </a:bodyPr>
          <a:lstStyle/>
          <a:p>
            <a:pPr marL="0" indent="0" algn="just" rtl="0">
              <a:buNone/>
            </a:pPr>
            <a:r>
              <a:rPr lang="en-US" sz="2000" dirty="0">
                <a:latin typeface="Palatino Linotype" panose="02040502050505030304" pitchFamily="18" charset="0"/>
              </a:rPr>
              <a:t>Tourist were questioned, </a:t>
            </a:r>
            <a:r>
              <a:rPr lang="en-US" sz="2000" b="1" dirty="0">
                <a:latin typeface="Palatino Linotype" panose="02040502050505030304" pitchFamily="18" charset="0"/>
              </a:rPr>
              <a:t>“How they describe the current level of tourism development in Kazbegi National Park?” As it was supposed, 49.40%</a:t>
            </a:r>
            <a:r>
              <a:rPr lang="en-US" sz="2000" dirty="0">
                <a:latin typeface="Palatino Linotype" panose="02040502050505030304" pitchFamily="18" charset="0"/>
              </a:rPr>
              <a:t> of tourists wish to have more tourism development sites, and more encouragement to the sector.</a:t>
            </a:r>
          </a:p>
          <a:p>
            <a:pPr marL="0" indent="0" algn="just" rtl="0">
              <a:buNone/>
            </a:pPr>
            <a:endParaRPr lang="en-US" sz="2000" dirty="0">
              <a:latin typeface="Palatino Linotype" panose="02040502050505030304" pitchFamily="18" charset="0"/>
            </a:endParaRPr>
          </a:p>
          <a:p>
            <a:pPr marL="0" indent="0" algn="just" rtl="0">
              <a:buNone/>
            </a:pPr>
            <a:r>
              <a:rPr lang="en-US" sz="2000" b="1" dirty="0">
                <a:latin typeface="Palatino Linotype" panose="02040502050505030304" pitchFamily="18" charset="0"/>
              </a:rPr>
              <a:t>The major hypotheses tasted in this paper concerned the significance of Sense of Place variables in terms of Kazbegi National Park</a:t>
            </a:r>
            <a:r>
              <a:rPr lang="en-US" sz="2000" dirty="0">
                <a:latin typeface="Palatino Linotype" panose="02040502050505030304" pitchFamily="18" charset="0"/>
              </a:rPr>
              <a:t>, and correlations with internal variables. Therefore, discussion of the results is followed up to the hypothesis and important findings.</a:t>
            </a:r>
          </a:p>
          <a:p>
            <a:pPr marL="0" indent="0" algn="just" rtl="0">
              <a:buNone/>
            </a:pPr>
            <a:endParaRPr lang="en-US" sz="2000" dirty="0"/>
          </a:p>
          <a:p>
            <a:pPr marL="0" indent="0" algn="just" rtl="0">
              <a:buNone/>
            </a:pPr>
            <a:r>
              <a:rPr lang="en-US" sz="2000" b="1" dirty="0">
                <a:latin typeface="Palatino Linotype" panose="02040502050505030304" pitchFamily="18" charset="0"/>
              </a:rPr>
              <a:t>Based on the results these three factors have significance level in the given case</a:t>
            </a:r>
            <a:r>
              <a:rPr lang="en-US" sz="2000" dirty="0">
                <a:latin typeface="Palatino Linotype" panose="02040502050505030304" pitchFamily="18" charset="0"/>
              </a:rPr>
              <a:t>. However, we cannot assume and generalize the finding, it may differ from place to place.</a:t>
            </a:r>
          </a:p>
          <a:p>
            <a:pPr marL="0" indent="0" algn="just" rtl="0">
              <a:buNone/>
            </a:pPr>
            <a:endParaRPr lang="en-US" sz="2000" dirty="0"/>
          </a:p>
          <a:p>
            <a:pPr marL="0" indent="0" algn="just" rtl="0">
              <a:buNone/>
            </a:pPr>
            <a:r>
              <a:rPr lang="en-US" sz="2000" b="1" dirty="0">
                <a:latin typeface="Palatino Linotype" panose="02040502050505030304" pitchFamily="18" charset="0"/>
              </a:rPr>
              <a:t>The result was not different then we expected, as acknowledged in literature ‘Sense of place’ is an umbrella concept and variables inside can have different understanding, therefore, different assumptions</a:t>
            </a:r>
            <a:r>
              <a:rPr lang="en-US" sz="2000" dirty="0">
                <a:latin typeface="Palatino Linotype" panose="02040502050505030304" pitchFamily="18" charset="0"/>
              </a:rPr>
              <a:t>. However, it doesn’t except neither reject that variables might be correlated. Hence, Place attachment; Place identity and Place dependence are positively correlated in this study</a:t>
            </a:r>
          </a:p>
        </p:txBody>
      </p:sp>
    </p:spTree>
    <p:extLst>
      <p:ext uri="{BB962C8B-B14F-4D97-AF65-F5344CB8AC3E}">
        <p14:creationId xmlns:p14="http://schemas.microsoft.com/office/powerpoint/2010/main" val="3629560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09600" y="797244"/>
            <a:ext cx="10972800" cy="5725177"/>
          </a:xfrm>
        </p:spPr>
        <p:txBody>
          <a:bodyPr rtlCol="0">
            <a:normAutofit/>
          </a:bodyPr>
          <a:lstStyle/>
          <a:p>
            <a:pPr algn="just" rtl="0"/>
            <a:r>
              <a:rPr lang="en-US" sz="2200" dirty="0">
                <a:latin typeface="Palatino Linotype" panose="02040502050505030304" pitchFamily="18" charset="0"/>
              </a:rPr>
              <a:t>According to [9], </a:t>
            </a:r>
            <a:r>
              <a:rPr lang="en-US" sz="2200" b="1" dirty="0">
                <a:latin typeface="Palatino Linotype" panose="02040502050505030304" pitchFamily="18" charset="0"/>
              </a:rPr>
              <a:t>tourism is an important way for humans to perceive and understand the environment, as a relationship between itself and the place</a:t>
            </a:r>
            <a:r>
              <a:rPr lang="en-US" sz="2200" dirty="0">
                <a:latin typeface="Palatino Linotype" panose="02040502050505030304" pitchFamily="18" charset="0"/>
              </a:rPr>
              <a:t>. In this sense, place attachment has attracted considerable attention within tourism, with critical </a:t>
            </a:r>
            <a:r>
              <a:rPr lang="en-US" sz="2200" b="1" dirty="0">
                <a:latin typeface="Palatino Linotype" panose="02040502050505030304" pitchFamily="18" charset="0"/>
              </a:rPr>
              <a:t>importance to destination competitiveness and sustainability</a:t>
            </a:r>
            <a:r>
              <a:rPr lang="en-US" sz="2200" dirty="0">
                <a:latin typeface="Palatino Linotype" panose="02040502050505030304" pitchFamily="18" charset="0"/>
              </a:rPr>
              <a:t>.</a:t>
            </a:r>
          </a:p>
          <a:p>
            <a:pPr algn="just" rtl="0"/>
            <a:endParaRPr lang="en-US" sz="2200" dirty="0">
              <a:latin typeface="Palatino Linotype" panose="02040502050505030304" pitchFamily="18" charset="0"/>
            </a:endParaRPr>
          </a:p>
          <a:p>
            <a:pPr algn="just" rtl="0"/>
            <a:r>
              <a:rPr lang="en-US" sz="2200" dirty="0">
                <a:latin typeface="Palatino Linotype" panose="02040502050505030304" pitchFamily="18" charset="0"/>
              </a:rPr>
              <a:t> In response to limited research projects </a:t>
            </a:r>
            <a:r>
              <a:rPr lang="en-US" sz="2200" b="1" dirty="0">
                <a:latin typeface="Palatino Linotype" panose="02040502050505030304" pitchFamily="18" charset="0"/>
              </a:rPr>
              <a:t>in literature and in practice connecting to sense of place in Kazbegi National Park</a:t>
            </a:r>
            <a:r>
              <a:rPr lang="en-US" sz="2200" dirty="0">
                <a:latin typeface="Palatino Linotype" panose="02040502050505030304" pitchFamily="18" charset="0"/>
              </a:rPr>
              <a:t>, we have defined two major thesis aims. First of all, authors intend to take the advantage and fill the gap in the literature to examine Sense of Place towards to Kazbegi National Park.</a:t>
            </a:r>
          </a:p>
          <a:p>
            <a:pPr algn="just" rtl="0"/>
            <a:endParaRPr lang="en-US" sz="2200" dirty="0"/>
          </a:p>
          <a:p>
            <a:pPr algn="just" rtl="0"/>
            <a:r>
              <a:rPr lang="en-US" sz="2200" dirty="0">
                <a:latin typeface="Palatino Linotype" panose="02040502050505030304" pitchFamily="18" charset="0"/>
              </a:rPr>
              <a:t>Therefore, the given thesis is the pioneer in the field, </a:t>
            </a:r>
            <a:r>
              <a:rPr lang="en-US" sz="2200" b="1" dirty="0">
                <a:latin typeface="Palatino Linotype" panose="02040502050505030304" pitchFamily="18" charset="0"/>
              </a:rPr>
              <a:t>which creates a good basement for future studies</a:t>
            </a:r>
            <a:r>
              <a:rPr lang="en-US" sz="2200" dirty="0">
                <a:latin typeface="Palatino Linotype" panose="02040502050505030304" pitchFamily="18" charset="0"/>
              </a:rPr>
              <a:t>. </a:t>
            </a:r>
            <a:r>
              <a:rPr lang="en-US" sz="2200" b="1" dirty="0">
                <a:latin typeface="Palatino Linotype" panose="02040502050505030304" pitchFamily="18" charset="0"/>
              </a:rPr>
              <a:t>As limitations</a:t>
            </a:r>
            <a:r>
              <a:rPr lang="en-US" sz="2200" dirty="0">
                <a:latin typeface="Palatino Linotype" panose="02040502050505030304" pitchFamily="18" charset="0"/>
              </a:rPr>
              <a:t>, we refer to the possibility of including any other type of measuring instrument, such as, for example: </a:t>
            </a:r>
            <a:r>
              <a:rPr lang="en-US" sz="2200" b="1" dirty="0">
                <a:latin typeface="Palatino Linotype" panose="02040502050505030304" pitchFamily="18" charset="0"/>
              </a:rPr>
              <a:t>combinations of verbal and pictorial techniques.</a:t>
            </a:r>
            <a:endParaRPr lang="pt-BR" sz="2200" b="1" dirty="0">
              <a:latin typeface="Palatino Linotype" panose="02040502050505030304" pitchFamily="18" charset="0"/>
            </a:endParaRPr>
          </a:p>
        </p:txBody>
      </p:sp>
      <p:sp>
        <p:nvSpPr>
          <p:cNvPr id="2" name="CaixaDeTexto 1">
            <a:extLst>
              <a:ext uri="{FF2B5EF4-FFF2-40B4-BE49-F238E27FC236}">
                <a16:creationId xmlns:a16="http://schemas.microsoft.com/office/drawing/2014/main" id="{7B91ADA2-FE99-45F9-B681-70BB7CA36ADD}"/>
              </a:ext>
            </a:extLst>
          </p:cNvPr>
          <p:cNvSpPr txBox="1"/>
          <p:nvPr/>
        </p:nvSpPr>
        <p:spPr>
          <a:xfrm>
            <a:off x="4011511" y="335579"/>
            <a:ext cx="4452731" cy="461665"/>
          </a:xfrm>
          <a:prstGeom prst="rect">
            <a:avLst/>
          </a:prstGeom>
          <a:noFill/>
        </p:spPr>
        <p:txBody>
          <a:bodyPr wrap="square" rtlCol="0">
            <a:spAutoFit/>
          </a:bodyPr>
          <a:lstStyle/>
          <a:p>
            <a:pPr algn="ctr"/>
            <a:r>
              <a:rPr lang="pt-PT" sz="2400" b="1" dirty="0" err="1"/>
              <a:t>Conclusions</a:t>
            </a:r>
            <a:endParaRPr lang="pt-PT" sz="2400" b="1" dirty="0"/>
          </a:p>
        </p:txBody>
      </p:sp>
    </p:spTree>
    <p:extLst>
      <p:ext uri="{BB962C8B-B14F-4D97-AF65-F5344CB8AC3E}">
        <p14:creationId xmlns:p14="http://schemas.microsoft.com/office/powerpoint/2010/main" val="121675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resentação de tela de fundo da empres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spDef>
      <a:spPr>
        <a:solidFill>
          <a:schemeClr val="tx2"/>
        </a:solidFill>
        <a:ln>
          <a:solidFill>
            <a:schemeClr val="tx2"/>
          </a:solid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26713104_TF03460510" id="{6C3F9CBC-B721-48BA-93B4-B826ECF9B8F4}" vid="{62B04D4B-7A33-45B8-A3CB-56C294DFA1A2}"/>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TotalTime>
  <Words>1441</Words>
  <Application>Microsoft Office PowerPoint</Application>
  <PresentationFormat>Ecrã Panorâmico</PresentationFormat>
  <Paragraphs>79</Paragraphs>
  <Slides>11</Slides>
  <Notes>7</Notes>
  <HiddenSlides>0</HiddenSlides>
  <MMClips>0</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11</vt:i4>
      </vt:variant>
    </vt:vector>
  </HeadingPairs>
  <TitlesOfParts>
    <vt:vector size="16" baseType="lpstr">
      <vt:lpstr>Arial</vt:lpstr>
      <vt:lpstr>Century Gothic</vt:lpstr>
      <vt:lpstr>Courier New</vt:lpstr>
      <vt:lpstr>Palatino Linotype</vt:lpstr>
      <vt:lpstr>Apresentação de tela de fundo da empresa</vt:lpstr>
      <vt:lpstr>Attachment theory and sense of place for visitors to Kazbegi National Park </vt:lpstr>
      <vt:lpstr>  </vt:lpstr>
      <vt:lpstr>Introdution</vt:lpstr>
      <vt:lpstr>Apresentação do PowerPoint</vt:lpstr>
      <vt:lpstr>    Literature Review </vt:lpstr>
      <vt:lpstr>Methodology </vt:lpstr>
      <vt:lpstr>Results  </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on the formation of tourist destinations: a perception of non-resident tourists in the National Park of Peneda-Gerês  Estudo sobre a formação de destinos turísticos: uma percepção de turistas não residentes no Parque Nacional da Peneda Gerês</dc:title>
  <dc:creator>Manuel Pereira</dc:creator>
  <cp:lastModifiedBy>Filipa FM. Marinho</cp:lastModifiedBy>
  <cp:revision>34</cp:revision>
  <dcterms:created xsi:type="dcterms:W3CDTF">2020-10-01T10:03:07Z</dcterms:created>
  <dcterms:modified xsi:type="dcterms:W3CDTF">2023-11-13T17:24:34Z</dcterms:modified>
</cp:coreProperties>
</file>