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453" r:id="rId3"/>
    <p:sldId id="326" r:id="rId4"/>
    <p:sldId id="460" r:id="rId5"/>
    <p:sldId id="455" r:id="rId6"/>
    <p:sldId id="454" r:id="rId7"/>
    <p:sldId id="327" r:id="rId8"/>
    <p:sldId id="458" r:id="rId9"/>
    <p:sldId id="457" r:id="rId10"/>
    <p:sldId id="459" r:id="rId11"/>
    <p:sldId id="456" r:id="rId12"/>
    <p:sldId id="412" r:id="rId13"/>
  </p:sldIdLst>
  <p:sldSz cx="9144000" cy="6858000" type="screen4x3"/>
  <p:notesSz cx="6797675" cy="9928225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HELVETICA" panose="020B0604020202020204" pitchFamily="34" charset="0"/>
      <p:regular r:id="rId19"/>
      <p:bold r:id="rId20"/>
      <p:italic r:id="rId21"/>
      <p:boldItalic r:id="rId22"/>
    </p:embeddedFont>
    <p:embeddedFont>
      <p:font typeface="Helvetica Neue" panose="020B0604020202020204" charset="0"/>
      <p:regular r:id="rId23"/>
      <p:bold r:id="rId24"/>
      <p:italic r:id="rId25"/>
      <p:boldItalic r:id="rId26"/>
    </p:embeddedFont>
    <p:embeddedFont>
      <p:font typeface="Times" panose="02020603050405020304" pitchFamily="18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2" roundtripDataSignature="AMtx7miEoGzjN0Vo7u/HpCZzPy8C2IAa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BA4D59E-960F-4711-A88C-74532955DA6B}">
  <a:tblStyle styleId="{4BA4D59E-960F-4711-A88C-74532955DA6B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29" autoAdjust="0"/>
    <p:restoredTop sz="94720"/>
  </p:normalViewPr>
  <p:slideViewPr>
    <p:cSldViewPr snapToGrid="0">
      <p:cViewPr varScale="1">
        <p:scale>
          <a:sx n="81" d="100"/>
          <a:sy n="81" d="100"/>
        </p:scale>
        <p:origin x="169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16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6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6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16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8" Type="http://schemas.openxmlformats.org/officeDocument/2006/relationships/slide" Target="slides/slide7.xml"/><Relationship Id="rId16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0091"/>
            <a:ext cx="2945659" cy="498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BO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953801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92400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04538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4589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0792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73727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80039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4453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B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2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2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B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B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4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4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4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4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4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B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6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6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6" name="Google Shape;56;p26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7" name="Google Shape;57;p2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B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7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7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27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4" name="Google Shape;64;p2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B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8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8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2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B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9"/>
          <p:cNvSpPr txBox="1">
            <a:spLocks noGrp="1"/>
          </p:cNvSpPr>
          <p:nvPr>
            <p:ph type="title"/>
          </p:nvPr>
        </p:nvSpPr>
        <p:spPr>
          <a:xfrm rot="5400000">
            <a:off x="4623594" y="2285207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9"/>
          <p:cNvSpPr txBox="1">
            <a:spLocks noGrp="1"/>
          </p:cNvSpPr>
          <p:nvPr>
            <p:ph type="body" idx="1"/>
          </p:nvPr>
        </p:nvSpPr>
        <p:spPr>
          <a:xfrm rot="5400000">
            <a:off x="623094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BO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B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cayolla@upt.pt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" descr="POWER POINT innova path-1rgb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05508" y="0"/>
            <a:ext cx="924950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664369" y="868866"/>
            <a:ext cx="3138854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s-BO" sz="2400" b="1" i="0" u="none" strike="noStrike" cap="none" dirty="0">
                <a:solidFill>
                  <a:srgbClr val="18B3E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II Conferencia Nacional en Bolivia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s-BO" sz="1600" b="1" dirty="0">
                <a:solidFill>
                  <a:srgbClr val="18B3E7"/>
                </a:solidFill>
                <a:latin typeface="Helvetica Neue"/>
                <a:sym typeface="Helvetica Neue"/>
              </a:rPr>
              <a:t>6 y 7 junio 2023</a:t>
            </a:r>
            <a:endParaRPr sz="1600" dirty="0"/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l="9063" t="26091" r="9062" b="28691"/>
          <a:stretch/>
        </p:blipFill>
        <p:spPr>
          <a:xfrm>
            <a:off x="5987083" y="5956230"/>
            <a:ext cx="1028306" cy="2056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12" descr="POWER POINT innova path-2rgb.jpg"/>
          <p:cNvPicPr preferRelativeResize="0"/>
          <p:nvPr/>
        </p:nvPicPr>
        <p:blipFill rotWithShape="1">
          <a:blip r:embed="rId3">
            <a:alphaModFix/>
          </a:blip>
          <a:srcRect l="1532"/>
          <a:stretch/>
        </p:blipFill>
        <p:spPr>
          <a:xfrm>
            <a:off x="-1" y="-1515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9994528-FC2C-794E-8B3F-1151B2F08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272" y="2053147"/>
            <a:ext cx="8292604" cy="275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026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12" descr="POWER POINT innova path-2rgb.jpg"/>
          <p:cNvPicPr preferRelativeResize="0"/>
          <p:nvPr/>
        </p:nvPicPr>
        <p:blipFill rotWithShape="1">
          <a:blip r:embed="rId3">
            <a:alphaModFix/>
          </a:blip>
          <a:srcRect l="1532"/>
          <a:stretch/>
        </p:blipFill>
        <p:spPr>
          <a:xfrm>
            <a:off x="-1" y="-1515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4486C5-7D67-9D40-B919-E97ABA90D0EC}"/>
              </a:ext>
            </a:extLst>
          </p:cNvPr>
          <p:cNvSpPr txBox="1"/>
          <p:nvPr/>
        </p:nvSpPr>
        <p:spPr>
          <a:xfrm>
            <a:off x="768094" y="245568"/>
            <a:ext cx="43936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effectLst/>
              </a:rPr>
              <a:t>Stakeholders</a:t>
            </a:r>
            <a:endParaRPr lang="en-GB" sz="2000" i="1" dirty="0"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E8C66-B370-774B-86CF-04A8DE58F652}"/>
              </a:ext>
            </a:extLst>
          </p:cNvPr>
          <p:cNvSpPr txBox="1"/>
          <p:nvPr/>
        </p:nvSpPr>
        <p:spPr>
          <a:xfrm>
            <a:off x="768092" y="892761"/>
            <a:ext cx="8375906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>
              <a:latin typeface="Times" pitchFamily="2" charset="0"/>
            </a:endParaRPr>
          </a:p>
          <a:p>
            <a:r>
              <a:rPr lang="en-GB" b="1" noProof="1">
                <a:effectLst/>
                <a:latin typeface="Times" pitchFamily="2" charset="0"/>
              </a:rPr>
              <a:t>Rui Biscaia</a:t>
            </a:r>
            <a:r>
              <a:rPr lang="en-GB" noProof="1">
                <a:latin typeface="Times" pitchFamily="2" charset="0"/>
              </a:rPr>
              <a:t>, </a:t>
            </a:r>
            <a:r>
              <a:rPr lang="en-GB" noProof="1">
                <a:effectLst/>
                <a:latin typeface="Times" pitchFamily="2" charset="0"/>
              </a:rPr>
              <a:t>Department for Health, Faculty of Humanities and Social Sciences, University of Bath, UK</a:t>
            </a:r>
          </a:p>
          <a:p>
            <a:endParaRPr lang="en-GB" noProof="1">
              <a:latin typeface="Times" pitchFamily="2" charset="0"/>
            </a:endParaRPr>
          </a:p>
          <a:p>
            <a:r>
              <a:rPr lang="en-GB" b="1" noProof="1">
                <a:latin typeface="Times" pitchFamily="2" charset="0"/>
              </a:rPr>
              <a:t>Marco Escadas</a:t>
            </a:r>
            <a:r>
              <a:rPr lang="en-GB" noProof="1">
                <a:latin typeface="Times" pitchFamily="2" charset="0"/>
              </a:rPr>
              <a:t>, School of Economics and Management, University of Minho, Braga, Portugal</a:t>
            </a:r>
          </a:p>
          <a:p>
            <a:endParaRPr lang="en-GB" b="1" noProof="1">
              <a:latin typeface="Times" pitchFamily="2" charset="0"/>
            </a:endParaRPr>
          </a:p>
          <a:p>
            <a:r>
              <a:rPr lang="en-GB" b="1" noProof="1">
                <a:latin typeface="Times" pitchFamily="2" charset="0"/>
              </a:rPr>
              <a:t>Hang-Yee Chan</a:t>
            </a:r>
            <a:r>
              <a:rPr lang="en-GB" noProof="1">
                <a:latin typeface="Times" pitchFamily="2" charset="0"/>
              </a:rPr>
              <a:t>, Kings College, Department of Marketing, UK</a:t>
            </a:r>
          </a:p>
          <a:p>
            <a:endParaRPr lang="en-GB" b="1" noProof="1">
              <a:effectLst/>
              <a:latin typeface="Times" pitchFamily="2" charset="0"/>
            </a:endParaRPr>
          </a:p>
          <a:p>
            <a:r>
              <a:rPr lang="en-GB" b="1" noProof="1">
                <a:effectLst/>
                <a:latin typeface="Times" pitchFamily="2" charset="0"/>
              </a:rPr>
              <a:t>Aaron Ahuvia</a:t>
            </a:r>
            <a:r>
              <a:rPr lang="en-GB" noProof="1">
                <a:latin typeface="Times" pitchFamily="2" charset="0"/>
              </a:rPr>
              <a:t>, </a:t>
            </a:r>
            <a:r>
              <a:rPr lang="en-GB" noProof="1">
                <a:effectLst/>
                <a:latin typeface="Times" pitchFamily="2" charset="0"/>
              </a:rPr>
              <a:t>Department of </a:t>
            </a:r>
            <a:r>
              <a:rPr lang="en-GB" noProof="1">
                <a:latin typeface="Times" pitchFamily="2" charset="0"/>
              </a:rPr>
              <a:t>M</a:t>
            </a:r>
            <a:r>
              <a:rPr lang="en-GB" noProof="1">
                <a:effectLst/>
                <a:latin typeface="Times" pitchFamily="2" charset="0"/>
              </a:rPr>
              <a:t>anagement Studies, University of Michigan-Dearborn, USA</a:t>
            </a:r>
          </a:p>
          <a:p>
            <a:endParaRPr lang="en-GB" noProof="1">
              <a:effectLst/>
              <a:latin typeface="Times" pitchFamily="2" charset="0"/>
            </a:endParaRPr>
          </a:p>
          <a:p>
            <a:r>
              <a:rPr lang="en-GB" b="1" noProof="1">
                <a:effectLst/>
                <a:latin typeface="Times" pitchFamily="2" charset="0"/>
              </a:rPr>
              <a:t>Timothy Kellison</a:t>
            </a:r>
            <a:r>
              <a:rPr lang="en-GB" noProof="1">
                <a:effectLst/>
                <a:latin typeface="Times" pitchFamily="2" charset="0"/>
              </a:rPr>
              <a:t>,</a:t>
            </a:r>
            <a:r>
              <a:rPr lang="en-GB" b="1" noProof="1">
                <a:latin typeface="Times" pitchFamily="2" charset="0"/>
              </a:rPr>
              <a:t> </a:t>
            </a:r>
            <a:r>
              <a:rPr lang="en-GB" noProof="1">
                <a:effectLst/>
                <a:latin typeface="Times" pitchFamily="2" charset="0"/>
              </a:rPr>
              <a:t>Georgia State University, Atlanta, Georgia, USA</a:t>
            </a:r>
          </a:p>
          <a:p>
            <a:endParaRPr lang="en-GB" noProof="1">
              <a:latin typeface="Times" pitchFamily="2" charset="0"/>
            </a:endParaRPr>
          </a:p>
          <a:p>
            <a:r>
              <a:rPr lang="en-GB" b="1" noProof="1">
                <a:effectLst/>
                <a:latin typeface="Times" pitchFamily="2" charset="0"/>
              </a:rPr>
              <a:t>Brian P. McCullough</a:t>
            </a:r>
            <a:r>
              <a:rPr lang="en-GB" noProof="1">
                <a:effectLst/>
                <a:latin typeface="Times" pitchFamily="2" charset="0"/>
              </a:rPr>
              <a:t>, Texas AM, USA</a:t>
            </a:r>
          </a:p>
          <a:p>
            <a:endParaRPr lang="en-US" b="1" noProof="1">
              <a:latin typeface="Times" pitchFamily="2" charset="0"/>
            </a:endParaRPr>
          </a:p>
          <a:p>
            <a:r>
              <a:rPr lang="en-US" b="1" noProof="1">
                <a:latin typeface="Times" pitchFamily="2" charset="0"/>
              </a:rPr>
              <a:t>Marc Fetscherin</a:t>
            </a:r>
            <a:r>
              <a:rPr lang="en-PT" noProof="1">
                <a:latin typeface="Times" pitchFamily="2" charset="0"/>
              </a:rPr>
              <a:t>, </a:t>
            </a:r>
            <a:r>
              <a:rPr lang="en-GB" noProof="1">
                <a:latin typeface="Times" pitchFamily="2" charset="0"/>
              </a:rPr>
              <a:t>Rollins College, Department of Business, Winter Park, USA</a:t>
            </a:r>
            <a:endParaRPr lang="en-PT" noProof="1">
              <a:latin typeface="Times" pitchFamily="2" charset="0"/>
            </a:endParaRPr>
          </a:p>
          <a:p>
            <a:endParaRPr lang="en-GB" noProof="1">
              <a:latin typeface="Times" pitchFamily="2" charset="0"/>
            </a:endParaRPr>
          </a:p>
          <a:p>
            <a:r>
              <a:rPr lang="en-GB" b="1" noProof="1">
                <a:effectLst/>
                <a:latin typeface="Times" pitchFamily="2" charset="0"/>
              </a:rPr>
              <a:t>Roy Baumeister</a:t>
            </a:r>
            <a:r>
              <a:rPr lang="en-GB" noProof="1">
                <a:effectLst/>
                <a:latin typeface="Times" pitchFamily="2" charset="0"/>
              </a:rPr>
              <a:t>, </a:t>
            </a:r>
            <a:r>
              <a:rPr lang="en-GB" noProof="1">
                <a:latin typeface="Times" pitchFamily="2" charset="0"/>
              </a:rPr>
              <a:t>School of Psychology, The University of Queensland, Australia</a:t>
            </a:r>
            <a:endParaRPr lang="en-GB" noProof="1">
              <a:effectLst/>
              <a:latin typeface="Times" pitchFamily="2" charset="0"/>
            </a:endParaRPr>
          </a:p>
          <a:p>
            <a:endParaRPr lang="en-GB" noProof="1">
              <a:latin typeface="Times" pitchFamily="2" charset="0"/>
            </a:endParaRPr>
          </a:p>
          <a:p>
            <a:r>
              <a:rPr lang="en-GB" b="1" noProof="1">
                <a:effectLst/>
                <a:latin typeface="Times" pitchFamily="2" charset="0"/>
              </a:rPr>
              <a:t>Catarina Duarte</a:t>
            </a:r>
            <a:r>
              <a:rPr lang="en-GB" noProof="1">
                <a:effectLst/>
                <a:latin typeface="Times" pitchFamily="2" charset="0"/>
              </a:rPr>
              <a:t>, </a:t>
            </a:r>
            <a:r>
              <a:rPr lang="pt-PT" noProof="1">
                <a:latin typeface="Times" pitchFamily="2" charset="0"/>
              </a:rPr>
              <a:t>Institute of Nuclear Sciences Applied to Health,</a:t>
            </a:r>
            <a:r>
              <a:rPr lang="en-PT" noProof="1">
                <a:latin typeface="Times" pitchFamily="2" charset="0"/>
              </a:rPr>
              <a:t> Universidade de Coimbra,</a:t>
            </a:r>
            <a:r>
              <a:rPr lang="pt-PT" noProof="1">
                <a:latin typeface="Times" pitchFamily="2" charset="0"/>
              </a:rPr>
              <a:t> Portugal</a:t>
            </a:r>
            <a:endParaRPr lang="en-PT" noProof="1">
              <a:latin typeface="Times" pitchFamily="2" charset="0"/>
            </a:endParaRPr>
          </a:p>
          <a:p>
            <a:endParaRPr lang="en-GB" noProof="1">
              <a:latin typeface="Times" pitchFamily="2" charset="0"/>
            </a:endParaRPr>
          </a:p>
          <a:p>
            <a:r>
              <a:rPr lang="en-GB" b="1" noProof="1">
                <a:effectLst/>
                <a:latin typeface="Times" pitchFamily="2" charset="0"/>
              </a:rPr>
              <a:t>Miguel Castelo-Branco</a:t>
            </a:r>
            <a:r>
              <a:rPr lang="en-GB" noProof="1">
                <a:effectLst/>
                <a:latin typeface="Times" pitchFamily="2" charset="0"/>
              </a:rPr>
              <a:t>, </a:t>
            </a:r>
            <a:r>
              <a:rPr lang="pt-PT" noProof="1">
                <a:latin typeface="Times" pitchFamily="2" charset="0"/>
              </a:rPr>
              <a:t>Institute of Nuclear Sciences Applied to Health,</a:t>
            </a:r>
            <a:r>
              <a:rPr lang="en-PT" noProof="1">
                <a:latin typeface="Times" pitchFamily="2" charset="0"/>
              </a:rPr>
              <a:t> Universidade de Coimbra,</a:t>
            </a:r>
            <a:r>
              <a:rPr lang="pt-PT" noProof="1">
                <a:latin typeface="Times" pitchFamily="2" charset="0"/>
              </a:rPr>
              <a:t> Portugal</a:t>
            </a:r>
            <a:endParaRPr lang="en-PT" noProof="1">
              <a:latin typeface="Times" pitchFamily="2" charset="0"/>
            </a:endParaRPr>
          </a:p>
          <a:p>
            <a:endParaRPr lang="en-GB" noProof="1">
              <a:effectLst/>
              <a:latin typeface="Times" pitchFamily="2" charset="0"/>
            </a:endParaRPr>
          </a:p>
          <a:p>
            <a:r>
              <a:rPr lang="en-GB" b="1" noProof="1">
                <a:effectLst/>
                <a:latin typeface="Times" pitchFamily="2" charset="0"/>
              </a:rPr>
              <a:t>Joana A. Quintela</a:t>
            </a:r>
            <a:r>
              <a:rPr lang="en-GB" b="1" noProof="1">
                <a:latin typeface="Times" pitchFamily="2" charset="0"/>
              </a:rPr>
              <a:t>, </a:t>
            </a:r>
            <a:r>
              <a:rPr lang="en-GB" noProof="1">
                <a:effectLst/>
                <a:latin typeface="Times" pitchFamily="2" charset="0"/>
              </a:rPr>
              <a:t>Department of Economia e Gestão (REMIT), Universidade Portucalense, Porto, Portugal</a:t>
            </a:r>
          </a:p>
          <a:p>
            <a:endParaRPr lang="en-GB" b="1" noProof="1">
              <a:latin typeface="Times" pitchFamily="2" charset="0"/>
            </a:endParaRPr>
          </a:p>
          <a:p>
            <a:r>
              <a:rPr lang="en-GB" b="1" noProof="1">
                <a:latin typeface="Times" pitchFamily="2" charset="0"/>
              </a:rPr>
              <a:t>Teresa Santos</a:t>
            </a:r>
            <a:r>
              <a:rPr lang="en-GB" noProof="1">
                <a:latin typeface="Times" pitchFamily="2" charset="0"/>
              </a:rPr>
              <a:t>, Quality and Environmental Department, Futebol Clube do Porto, Porto, Portugal</a:t>
            </a:r>
          </a:p>
        </p:txBody>
      </p:sp>
    </p:spTree>
    <p:extLst>
      <p:ext uri="{BB962C8B-B14F-4D97-AF65-F5344CB8AC3E}">
        <p14:creationId xmlns:p14="http://schemas.microsoft.com/office/powerpoint/2010/main" val="2309469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magen 3" descr="POWER POINT innova path-4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oogle Shape;511;p17"/>
          <p:cNvPicPr preferRelativeResize="0"/>
          <p:nvPr/>
        </p:nvPicPr>
        <p:blipFill rotWithShape="1">
          <a:blip r:embed="rId3">
            <a:alphaModFix/>
          </a:blip>
          <a:srcRect l="9063" t="26091" r="9062" b="28691"/>
          <a:stretch/>
        </p:blipFill>
        <p:spPr>
          <a:xfrm>
            <a:off x="5453683" y="5885119"/>
            <a:ext cx="1028306" cy="205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1496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Imagen 3" descr="POWER POINT innova path-3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409575" y="3257550"/>
            <a:ext cx="7510463" cy="67786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endParaRPr lang="es-ES_tradnl" sz="1900" b="1" dirty="0">
              <a:latin typeface="Helvetica" panose="020B0604020202020204" pitchFamily="34" charset="0"/>
              <a:ea typeface="Tahoma" pitchFamily="34" charset="0"/>
              <a:cs typeface="Helvetica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ü"/>
              <a:defRPr/>
            </a:pPr>
            <a:endParaRPr lang="es-MX" sz="1900" b="1" dirty="0">
              <a:latin typeface="Helvetica" panose="020B0604020202020204" pitchFamily="34" charset="0"/>
              <a:ea typeface="Tahoma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2ECEC6-CAB7-9547-B8B9-069DE0B6EA87}"/>
              </a:ext>
            </a:extLst>
          </p:cNvPr>
          <p:cNvSpPr txBox="1"/>
          <p:nvPr/>
        </p:nvSpPr>
        <p:spPr>
          <a:xfrm>
            <a:off x="146304" y="2201683"/>
            <a:ext cx="899769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kern="1200" dirty="0">
                <a:solidFill>
                  <a:srgbClr val="18B3E7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Climate Change Research Networks: </a:t>
            </a:r>
          </a:p>
          <a:p>
            <a:r>
              <a:rPr lang="en-GB" sz="3200" b="1" kern="1200" dirty="0">
                <a:solidFill>
                  <a:srgbClr val="18B3E7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Sustainability and Sport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DF7428-8E9C-6B4F-8694-400A2F857251}"/>
              </a:ext>
            </a:extLst>
          </p:cNvPr>
          <p:cNvSpPr txBox="1"/>
          <p:nvPr/>
        </p:nvSpPr>
        <p:spPr>
          <a:xfrm>
            <a:off x="5888736" y="4162405"/>
            <a:ext cx="2913888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kern="1200" dirty="0">
                <a:solidFill>
                  <a:srgbClr val="18B3E7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Ricardo </a:t>
            </a:r>
            <a:r>
              <a:rPr lang="en-GB" b="1" kern="1200" dirty="0" err="1">
                <a:solidFill>
                  <a:srgbClr val="18B3E7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Cayolla</a:t>
            </a:r>
            <a:r>
              <a:rPr lang="en-GB" b="1" kern="1200" dirty="0">
                <a:solidFill>
                  <a:srgbClr val="18B3E7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, Ph.D.</a:t>
            </a:r>
          </a:p>
          <a:p>
            <a:r>
              <a:rPr lang="en-GB" b="1" kern="1200" dirty="0" err="1">
                <a:solidFill>
                  <a:srgbClr val="18B3E7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Universidade</a:t>
            </a:r>
            <a:r>
              <a:rPr lang="en-GB" b="1" kern="1200" dirty="0">
                <a:solidFill>
                  <a:srgbClr val="18B3E7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GB" b="1" kern="1200" dirty="0" err="1">
                <a:solidFill>
                  <a:srgbClr val="18B3E7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Portucalense</a:t>
            </a:r>
            <a:endParaRPr lang="en-GB" b="1" kern="1200" dirty="0">
              <a:solidFill>
                <a:srgbClr val="18B3E7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endParaRPr lang="en-GB" dirty="0">
              <a:hlinkClick r:id="rId3"/>
            </a:endParaRPr>
          </a:p>
          <a:p>
            <a:r>
              <a:rPr lang="en-GB" dirty="0">
                <a:hlinkClick r:id="rId3"/>
              </a:rPr>
              <a:t>rcayolla@upt.pt</a:t>
            </a:r>
            <a:endParaRPr lang="en-GB" dirty="0"/>
          </a:p>
          <a:p>
            <a:endParaRPr lang="en-GB" dirty="0">
              <a:effectLst/>
            </a:endParaRPr>
          </a:p>
          <a:p>
            <a:endParaRPr lang="en-GB" dirty="0"/>
          </a:p>
          <a:p>
            <a:r>
              <a:rPr lang="en-GB" b="1" kern="1200" dirty="0">
                <a:solidFill>
                  <a:srgbClr val="18B3E7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6th of June 2023</a:t>
            </a:r>
          </a:p>
        </p:txBody>
      </p:sp>
    </p:spTree>
    <p:extLst>
      <p:ext uri="{BB962C8B-B14F-4D97-AF65-F5344CB8AC3E}">
        <p14:creationId xmlns:p14="http://schemas.microsoft.com/office/powerpoint/2010/main" val="3170724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12" descr="POWER POINT innova path-2rgb.jpg"/>
          <p:cNvPicPr preferRelativeResize="0"/>
          <p:nvPr/>
        </p:nvPicPr>
        <p:blipFill rotWithShape="1">
          <a:blip r:embed="rId3">
            <a:alphaModFix/>
          </a:blip>
          <a:srcRect l="1532"/>
          <a:stretch/>
        </p:blipFill>
        <p:spPr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B7F3BA-89CE-6B42-BF15-3AD996A082C9}"/>
              </a:ext>
            </a:extLst>
          </p:cNvPr>
          <p:cNvSpPr txBox="1"/>
          <p:nvPr/>
        </p:nvSpPr>
        <p:spPr>
          <a:xfrm>
            <a:off x="938784" y="3286625"/>
            <a:ext cx="535228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dirty="0">
                <a:effectLst/>
              </a:rPr>
              <a:t>Research done</a:t>
            </a:r>
          </a:p>
          <a:p>
            <a:pPr marL="342900" indent="-342900">
              <a:buFont typeface="+mj-lt"/>
              <a:buAutoNum type="arabicPeriod"/>
            </a:pPr>
            <a:endParaRPr lang="en-GB" b="1" dirty="0"/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effectLst/>
              </a:rPr>
              <a:t>Case study</a:t>
            </a:r>
          </a:p>
          <a:p>
            <a:pPr marL="342900" indent="-342900">
              <a:buFont typeface="+mj-lt"/>
              <a:buAutoNum type="arabicPeriod"/>
            </a:pPr>
            <a:endParaRPr lang="en-GB" b="1" dirty="0"/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effectLst/>
              </a:rPr>
              <a:t>Stakeholders involved</a:t>
            </a:r>
          </a:p>
          <a:p>
            <a:endParaRPr lang="en-GB" i="1" dirty="0">
              <a:effectLst/>
            </a:endParaRPr>
          </a:p>
        </p:txBody>
      </p:sp>
      <p:sp>
        <p:nvSpPr>
          <p:cNvPr id="6" name="Título 2">
            <a:extLst>
              <a:ext uri="{FF2B5EF4-FFF2-40B4-BE49-F238E27FC236}">
                <a16:creationId xmlns:a16="http://schemas.microsoft.com/office/drawing/2014/main" id="{B553998A-D130-9740-8D84-A7FE2C2BE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784" y="1810830"/>
            <a:ext cx="4255008" cy="1143000"/>
          </a:xfrm>
        </p:spPr>
        <p:txBody>
          <a:bodyPr/>
          <a:lstStyle/>
          <a:p>
            <a:r>
              <a:rPr lang="es-ES" dirty="0">
                <a:latin typeface="+mn-lt"/>
              </a:rPr>
              <a:t>Index</a:t>
            </a:r>
          </a:p>
        </p:txBody>
      </p:sp>
    </p:spTree>
    <p:extLst>
      <p:ext uri="{BB962C8B-B14F-4D97-AF65-F5344CB8AC3E}">
        <p14:creationId xmlns:p14="http://schemas.microsoft.com/office/powerpoint/2010/main" val="865947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12" descr="POWER POINT innova path-2rgb.jpg"/>
          <p:cNvPicPr preferRelativeResize="0"/>
          <p:nvPr/>
        </p:nvPicPr>
        <p:blipFill rotWithShape="1">
          <a:blip r:embed="rId3">
            <a:alphaModFix/>
          </a:blip>
          <a:srcRect l="1532"/>
          <a:stretch/>
        </p:blipFill>
        <p:spPr>
          <a:xfrm>
            <a:off x="0" y="61546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B7F3BA-89CE-6B42-BF15-3AD996A082C9}"/>
              </a:ext>
            </a:extLst>
          </p:cNvPr>
          <p:cNvSpPr txBox="1"/>
          <p:nvPr/>
        </p:nvSpPr>
        <p:spPr>
          <a:xfrm>
            <a:off x="719328" y="1908929"/>
            <a:ext cx="53522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</a:rPr>
              <a:t>What is the role of memory in consumer–brand relationship? </a:t>
            </a:r>
          </a:p>
          <a:p>
            <a:r>
              <a:rPr lang="en-GB" b="1" dirty="0">
                <a:effectLst/>
              </a:rPr>
              <a:t>Insight from sport industry</a:t>
            </a:r>
          </a:p>
          <a:p>
            <a:r>
              <a:rPr lang="en-GB" i="1" dirty="0">
                <a:effectLst/>
              </a:rPr>
              <a:t>Journal of Creative Communications, 2021</a:t>
            </a:r>
          </a:p>
          <a:p>
            <a:endParaRPr lang="en-GB" dirty="0">
              <a:effectLst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0F2D54-F168-C54A-B383-B57BAB9BDC0B}"/>
              </a:ext>
            </a:extLst>
          </p:cNvPr>
          <p:cNvSpPr txBox="1"/>
          <p:nvPr/>
        </p:nvSpPr>
        <p:spPr>
          <a:xfrm>
            <a:off x="719328" y="3078480"/>
            <a:ext cx="535228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</a:rPr>
              <a:t>Sustainable Initiatives in Sports Organizations</a:t>
            </a:r>
            <a:r>
              <a:rPr lang="en-GB" b="1" dirty="0"/>
              <a:t>:</a:t>
            </a:r>
            <a:endParaRPr lang="en-GB" b="1" dirty="0">
              <a:effectLst/>
            </a:endParaRPr>
          </a:p>
          <a:p>
            <a:r>
              <a:rPr lang="en-GB" b="1" dirty="0">
                <a:effectLst/>
              </a:rPr>
              <a:t>Analysis of a Group of Stakeholders in Pandemic Times</a:t>
            </a:r>
          </a:p>
          <a:p>
            <a:r>
              <a:rPr lang="en-GB" i="1" dirty="0"/>
              <a:t>Sustainability, 2021</a:t>
            </a:r>
            <a:endParaRPr lang="en-GB" i="1" dirty="0">
              <a:effectLst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B4576B-F80E-A74F-A5D2-15B675E9D659}"/>
              </a:ext>
            </a:extLst>
          </p:cNvPr>
          <p:cNvSpPr txBox="1"/>
          <p:nvPr/>
        </p:nvSpPr>
        <p:spPr>
          <a:xfrm>
            <a:off x="7229857" y="2933735"/>
            <a:ext cx="14142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>
                <a:effectLst/>
              </a:rPr>
              <a:t>2021</a:t>
            </a:r>
            <a:endParaRPr lang="en-GB" sz="4000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74813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12" descr="POWER POINT innova path-2rgb.jpg"/>
          <p:cNvPicPr preferRelativeResize="0"/>
          <p:nvPr/>
        </p:nvPicPr>
        <p:blipFill rotWithShape="1">
          <a:blip r:embed="rId3">
            <a:alphaModFix/>
          </a:blip>
          <a:srcRect l="1532"/>
          <a:stretch/>
        </p:blipFill>
        <p:spPr>
          <a:xfrm>
            <a:off x="0" y="61546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17CACD0-38F6-F848-B2F2-E5CC13F4B332}"/>
              </a:ext>
            </a:extLst>
          </p:cNvPr>
          <p:cNvSpPr txBox="1"/>
          <p:nvPr/>
        </p:nvSpPr>
        <p:spPr>
          <a:xfrm>
            <a:off x="719328" y="2755903"/>
            <a:ext cx="619353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</a:rPr>
              <a:t>“If You Don’t Know Me by Now”— </a:t>
            </a:r>
          </a:p>
          <a:p>
            <a:r>
              <a:rPr lang="en-GB" b="1" dirty="0">
                <a:effectLst/>
              </a:rPr>
              <a:t>The Importance of Sustainability Initiative Awareness </a:t>
            </a:r>
          </a:p>
          <a:p>
            <a:r>
              <a:rPr lang="en-GB" b="1" dirty="0">
                <a:effectLst/>
              </a:rPr>
              <a:t>for Stakeholders of Professional Sports Organizations</a:t>
            </a:r>
          </a:p>
          <a:p>
            <a:r>
              <a:rPr lang="en-GB" i="1" dirty="0"/>
              <a:t>Sustainability, 2022</a:t>
            </a:r>
            <a:endParaRPr lang="en-GB" i="1" dirty="0">
              <a:effectLst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4A3348-24DE-124B-8471-0C2713737048}"/>
              </a:ext>
            </a:extLst>
          </p:cNvPr>
          <p:cNvSpPr txBox="1"/>
          <p:nvPr/>
        </p:nvSpPr>
        <p:spPr>
          <a:xfrm>
            <a:off x="719328" y="1942144"/>
            <a:ext cx="602284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</a:rPr>
              <a:t>Communicating the Value of Fan Identity in the Sport Industry: Commentary on Consumer Neuroscience Possible Research Ideas</a:t>
            </a:r>
          </a:p>
          <a:p>
            <a:r>
              <a:rPr lang="en-GB" i="1" dirty="0">
                <a:effectLst/>
              </a:rPr>
              <a:t>International Journal of Sport Communication, 2022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709DF8-2829-B448-8E03-591084DB834A}"/>
              </a:ext>
            </a:extLst>
          </p:cNvPr>
          <p:cNvSpPr txBox="1"/>
          <p:nvPr/>
        </p:nvSpPr>
        <p:spPr>
          <a:xfrm>
            <a:off x="719328" y="3785105"/>
            <a:ext cx="602284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</a:rPr>
              <a:t>The rooted fan: Exploring suggested improvements </a:t>
            </a:r>
          </a:p>
          <a:p>
            <a:r>
              <a:rPr lang="en-GB" b="1" dirty="0">
                <a:effectLst/>
              </a:rPr>
              <a:t>to a professional sport team's sustainability initiatives</a:t>
            </a:r>
          </a:p>
          <a:p>
            <a:r>
              <a:rPr lang="en-GB" i="1" dirty="0">
                <a:effectLst/>
              </a:rPr>
              <a:t>37th Annual North America Society Sport Management Conference</a:t>
            </a:r>
            <a:r>
              <a:rPr lang="en-GB" i="1" dirty="0"/>
              <a:t>, 2022</a:t>
            </a:r>
            <a:endParaRPr lang="en-GB" i="1" dirty="0">
              <a:effectLst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070867-33A4-534C-973E-9A2E7710503B}"/>
              </a:ext>
            </a:extLst>
          </p:cNvPr>
          <p:cNvSpPr txBox="1"/>
          <p:nvPr/>
        </p:nvSpPr>
        <p:spPr>
          <a:xfrm>
            <a:off x="7176515" y="2968377"/>
            <a:ext cx="15331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>
                <a:effectLst/>
              </a:rPr>
              <a:t>2022</a:t>
            </a:r>
            <a:endParaRPr lang="en-GB" sz="4000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7158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12" descr="POWER POINT innova path-2rgb.jpg"/>
          <p:cNvPicPr preferRelativeResize="0"/>
          <p:nvPr/>
        </p:nvPicPr>
        <p:blipFill rotWithShape="1">
          <a:blip r:embed="rId3">
            <a:alphaModFix/>
          </a:blip>
          <a:srcRect l="1532"/>
          <a:stretch/>
        </p:blipFill>
        <p:spPr>
          <a:xfrm>
            <a:off x="0" y="61546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BDEBF3-E0E5-DF43-A8E7-68EE79DF46E3}"/>
              </a:ext>
            </a:extLst>
          </p:cNvPr>
          <p:cNvSpPr txBox="1"/>
          <p:nvPr/>
        </p:nvSpPr>
        <p:spPr>
          <a:xfrm>
            <a:off x="743708" y="326850"/>
            <a:ext cx="609599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</a:rPr>
              <a:t>Environmental Sustainability and Sports Management: </a:t>
            </a:r>
          </a:p>
          <a:p>
            <a:r>
              <a:rPr lang="en-GB" b="1" dirty="0">
                <a:effectLst/>
              </a:rPr>
              <a:t>A Review of Marketing Contributions and Discussion </a:t>
            </a:r>
          </a:p>
          <a:p>
            <a:r>
              <a:rPr lang="en-GB" b="1" dirty="0">
                <a:effectLst/>
              </a:rPr>
              <a:t>of Future Research Opportunities</a:t>
            </a:r>
          </a:p>
          <a:p>
            <a:r>
              <a:rPr lang="en-GB" i="1" dirty="0">
                <a:effectLst/>
              </a:rPr>
              <a:t>Smart Innovation, Systems and Technologies,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F1D5EE-7094-FD44-ACB8-EDEA0EFD59F0}"/>
              </a:ext>
            </a:extLst>
          </p:cNvPr>
          <p:cNvSpPr txBox="1"/>
          <p:nvPr/>
        </p:nvSpPr>
        <p:spPr>
          <a:xfrm>
            <a:off x="743709" y="1486387"/>
            <a:ext cx="6096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</a:rPr>
              <a:t>Analysis of Travel Behaviour of Professional Sports Organisation Members to the Stadium: Future implications for Sustainability</a:t>
            </a:r>
          </a:p>
          <a:p>
            <a:r>
              <a:rPr lang="en-GB" i="1" dirty="0"/>
              <a:t>Sustainability, 2023</a:t>
            </a:r>
            <a:endParaRPr lang="en-GB" i="1" dirty="0">
              <a:effectLst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800FAA-4A38-3444-9CA5-BF1CDCD459EE}"/>
              </a:ext>
            </a:extLst>
          </p:cNvPr>
          <p:cNvSpPr txBox="1"/>
          <p:nvPr/>
        </p:nvSpPr>
        <p:spPr>
          <a:xfrm>
            <a:off x="743709" y="3590018"/>
            <a:ext cx="6096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Neural correlates of sport fans. The role of fan identification and team brand strength</a:t>
            </a:r>
          </a:p>
          <a:p>
            <a:r>
              <a:rPr lang="pt-PT" i="1" dirty="0"/>
              <a:t>Sport Marketing Association 2023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E7FA11-C16A-B54C-B44D-D4502EC63C9B}"/>
              </a:ext>
            </a:extLst>
          </p:cNvPr>
          <p:cNvSpPr txBox="1"/>
          <p:nvPr/>
        </p:nvSpPr>
        <p:spPr>
          <a:xfrm>
            <a:off x="743708" y="4534112"/>
            <a:ext cx="609600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1"/>
              <a:t>Does sustainable attitudes predict sustainable behaviors: Examining the attitude-behavior gap in sport fans and university students</a:t>
            </a:r>
            <a:endParaRPr lang="en-GB" i="1" noProof="1"/>
          </a:p>
          <a:p>
            <a:r>
              <a:rPr lang="en-GB" i="1" noProof="1">
                <a:effectLst/>
              </a:rPr>
              <a:t>38th Annual North America Society Sport Management Conference</a:t>
            </a:r>
            <a:r>
              <a:rPr lang="en-GB" i="1" noProof="1"/>
              <a:t>, 2023</a:t>
            </a:r>
            <a:endParaRPr lang="en-GB" i="1" noProof="1">
              <a:effectLst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2A836B-8282-1B4F-ABFD-81E6CC9DBFB0}"/>
              </a:ext>
            </a:extLst>
          </p:cNvPr>
          <p:cNvSpPr txBox="1"/>
          <p:nvPr/>
        </p:nvSpPr>
        <p:spPr>
          <a:xfrm>
            <a:off x="743708" y="5478206"/>
            <a:ext cx="609599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Fans’ Perceptions of Pro-Environmental Sustainability Initiatives in Sport and Triple Bottom Line Benefits</a:t>
            </a:r>
          </a:p>
          <a:p>
            <a:r>
              <a:rPr lang="en-GB" i="1" dirty="0"/>
              <a:t>International Journal of Sports Marketing and Sponsorship, 2023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FD1331-E22C-184D-8326-4E33262CCE6E}"/>
              </a:ext>
            </a:extLst>
          </p:cNvPr>
          <p:cNvSpPr txBox="1"/>
          <p:nvPr/>
        </p:nvSpPr>
        <p:spPr>
          <a:xfrm>
            <a:off x="7274048" y="2907534"/>
            <a:ext cx="143561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>
                <a:effectLst/>
              </a:rPr>
              <a:t>2023</a:t>
            </a:r>
            <a:endParaRPr lang="en-GB" sz="4000" i="1" dirty="0">
              <a:effectLst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6C62DF-5838-7248-8BA2-68774F4A8337}"/>
              </a:ext>
            </a:extLst>
          </p:cNvPr>
          <p:cNvSpPr txBox="1"/>
          <p:nvPr/>
        </p:nvSpPr>
        <p:spPr>
          <a:xfrm>
            <a:off x="743710" y="2430481"/>
            <a:ext cx="609599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Brand Love vs. Fan Identity (ESIS). Pro-Environmental Benefits of Being Deeply in Love with the Club: How Brand Love Foster Fans’ Sustainable Behaviours</a:t>
            </a:r>
          </a:p>
          <a:p>
            <a:r>
              <a:rPr lang="pt-PT" i="1" dirty="0"/>
              <a:t>European Association for Sport Management, 2023</a:t>
            </a:r>
          </a:p>
        </p:txBody>
      </p:sp>
    </p:spTree>
    <p:extLst>
      <p:ext uri="{BB962C8B-B14F-4D97-AF65-F5344CB8AC3E}">
        <p14:creationId xmlns:p14="http://schemas.microsoft.com/office/powerpoint/2010/main" val="1829005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12" descr="POWER POINT innova path-2rgb.jpg"/>
          <p:cNvPicPr preferRelativeResize="0"/>
          <p:nvPr/>
        </p:nvPicPr>
        <p:blipFill rotWithShape="1">
          <a:blip r:embed="rId3">
            <a:alphaModFix/>
          </a:blip>
          <a:srcRect l="1532"/>
          <a:stretch/>
        </p:blipFill>
        <p:spPr>
          <a:xfrm>
            <a:off x="-1" y="-1515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4F29C01-7524-1C44-9DC1-EB43543A3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5962" y="950985"/>
            <a:ext cx="67691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37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12" descr="POWER POINT innova path-2rgb.jpg"/>
          <p:cNvPicPr preferRelativeResize="0"/>
          <p:nvPr/>
        </p:nvPicPr>
        <p:blipFill rotWithShape="1">
          <a:blip r:embed="rId3">
            <a:alphaModFix/>
          </a:blip>
          <a:srcRect l="1532"/>
          <a:stretch/>
        </p:blipFill>
        <p:spPr>
          <a:xfrm>
            <a:off x="-1" y="-1515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4C978E-0573-E247-A2B0-BF4F83BB4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" y="1903720"/>
            <a:ext cx="8656318" cy="427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31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12" descr="POWER POINT innova path-2rgb.jpg"/>
          <p:cNvPicPr preferRelativeResize="0"/>
          <p:nvPr/>
        </p:nvPicPr>
        <p:blipFill rotWithShape="1">
          <a:blip r:embed="rId3">
            <a:alphaModFix/>
          </a:blip>
          <a:srcRect l="1532"/>
          <a:stretch/>
        </p:blipFill>
        <p:spPr>
          <a:xfrm>
            <a:off x="-1" y="-1515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1F1B0B1-9EFF-6E42-8DCF-7F247B3B18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498" y="1991719"/>
            <a:ext cx="8123347" cy="348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7016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3301</TotalTime>
  <Words>483</Words>
  <Application>Microsoft Office PowerPoint</Application>
  <PresentationFormat>Apresentação no Ecrã (4:3)</PresentationFormat>
  <Paragraphs>74</Paragraphs>
  <Slides>12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9" baseType="lpstr">
      <vt:lpstr>Wingdings</vt:lpstr>
      <vt:lpstr>Times</vt:lpstr>
      <vt:lpstr>Arial</vt:lpstr>
      <vt:lpstr>HELVETICA</vt:lpstr>
      <vt:lpstr>Helvetica Neue</vt:lpstr>
      <vt:lpstr>Calibri</vt:lpstr>
      <vt:lpstr>Tema de Office</vt:lpstr>
      <vt:lpstr>Apresentação do PowerPoint</vt:lpstr>
      <vt:lpstr>Apresentação do PowerPoint</vt:lpstr>
      <vt:lpstr>Index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usrPI12</dc:creator>
  <cp:lastModifiedBy>Filipa Maria Sousa Marinho da Silva</cp:lastModifiedBy>
  <cp:revision>337</cp:revision>
  <dcterms:created xsi:type="dcterms:W3CDTF">2019-08-05T15:10:47Z</dcterms:created>
  <dcterms:modified xsi:type="dcterms:W3CDTF">2026-04-23T13:47:46Z</dcterms:modified>
</cp:coreProperties>
</file>