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91" r:id="rId3"/>
    <p:sldId id="281" r:id="rId4"/>
    <p:sldId id="280" r:id="rId5"/>
    <p:sldId id="273" r:id="rId6"/>
    <p:sldId id="265" r:id="rId7"/>
    <p:sldId id="271" r:id="rId8"/>
    <p:sldId id="263" r:id="rId9"/>
    <p:sldId id="267" r:id="rId10"/>
    <p:sldId id="268" r:id="rId11"/>
    <p:sldId id="269" r:id="rId12"/>
    <p:sldId id="270" r:id="rId13"/>
    <p:sldId id="272" r:id="rId14"/>
    <p:sldId id="286" r:id="rId15"/>
    <p:sldId id="287" r:id="rId16"/>
    <p:sldId id="288" r:id="rId17"/>
    <p:sldId id="257" r:id="rId18"/>
    <p:sldId id="289" r:id="rId19"/>
    <p:sldId id="290" r:id="rId20"/>
    <p:sldId id="275" r:id="rId21"/>
    <p:sldId id="264" r:id="rId22"/>
    <p:sldId id="274" r:id="rId23"/>
    <p:sldId id="266" r:id="rId24"/>
    <p:sldId id="262" r:id="rId25"/>
    <p:sldId id="258" r:id="rId26"/>
  </p:sldIdLst>
  <p:sldSz cx="9144000" cy="5143500" type="screen16x9"/>
  <p:notesSz cx="6858000" cy="9144000"/>
  <p:embeddedFontLst>
    <p:embeddedFont>
      <p:font typeface="Helvetica Neue Light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" y="486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https://european-union.europa.eu/easy-read_pt </a:t>
            </a:r>
          </a:p>
        </p:txBody>
      </p:sp>
    </p:spTree>
    <p:extLst>
      <p:ext uri="{BB962C8B-B14F-4D97-AF65-F5344CB8AC3E}">
        <p14:creationId xmlns:p14="http://schemas.microsoft.com/office/powerpoint/2010/main" val="2881343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86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5078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eded2b2fa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eded2b2fa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E26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uria.europa.eu/jcms/jcms/Jo2_700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curia.europa.eu/juris/documents.jsf?num=C-181/23" TargetMode="External"/><Relationship Id="rId13" Type="http://schemas.openxmlformats.org/officeDocument/2006/relationships/hyperlink" Target="https://curia.europa.eu/jcms/upload/docs/application/pdf/2025-03/cp250030pt.pdf" TargetMode="External"/><Relationship Id="rId18" Type="http://schemas.openxmlformats.org/officeDocument/2006/relationships/hyperlink" Target="https://curia.europa.eu/juris/documents.jsf?num=C-152/23" TargetMode="External"/><Relationship Id="rId3" Type="http://schemas.openxmlformats.org/officeDocument/2006/relationships/hyperlink" Target="https://curia.europa.eu/jcms/upload/docs/application/pdf/2025-06/cp250063fr.pdf" TargetMode="External"/><Relationship Id="rId21" Type="http://schemas.openxmlformats.org/officeDocument/2006/relationships/hyperlink" Target="https://curia.europa.eu/jcms/upload/docs/application/pdf/2025-02/cp250025pt.pdf" TargetMode="External"/><Relationship Id="rId7" Type="http://schemas.openxmlformats.org/officeDocument/2006/relationships/hyperlink" Target="https://curia.europa.eu/jcms/upload/docs/application/pdf/2025-04/cp250052pt.pdf" TargetMode="External"/><Relationship Id="rId12" Type="http://schemas.openxmlformats.org/officeDocument/2006/relationships/hyperlink" Target="https://curia.europa.eu/juris/documents.jsf?num=C-448/23" TargetMode="External"/><Relationship Id="rId17" Type="http://schemas.openxmlformats.org/officeDocument/2006/relationships/hyperlink" Target="https://curia.europa.eu/juris/documents.jsf?num=C-150/23" TargetMode="External"/><Relationship Id="rId2" Type="http://schemas.openxmlformats.org/officeDocument/2006/relationships/hyperlink" Target="https://curia.europa.eu/jcms/upload/docs/application/pdf/2025-06/cp250064pt.pdf" TargetMode="External"/><Relationship Id="rId16" Type="http://schemas.openxmlformats.org/officeDocument/2006/relationships/hyperlink" Target="https://curia.europa.eu/juris/documents.jsf?num=C-149/23" TargetMode="External"/><Relationship Id="rId20" Type="http://schemas.openxmlformats.org/officeDocument/2006/relationships/hyperlink" Target="https://curia.europa.eu/juris/documents.jsf?num=C-155/2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uria.europa.eu/juris/documents.jsf?num=C-318/23" TargetMode="External"/><Relationship Id="rId11" Type="http://schemas.openxmlformats.org/officeDocument/2006/relationships/hyperlink" Target="https://curia.europa.eu/jcms/upload/docs/application/pdf/2025-03/cp250031pt.pdf" TargetMode="External"/><Relationship Id="rId5" Type="http://schemas.openxmlformats.org/officeDocument/2006/relationships/hyperlink" Target="https://curia.europa.eu/jcms/upload/docs/application/pdf/2025-05/cp250059pt.pdf" TargetMode="External"/><Relationship Id="rId15" Type="http://schemas.openxmlformats.org/officeDocument/2006/relationships/hyperlink" Target="https://curia.europa.eu/jcms/upload/docs/application/pdf/2025-03/cp250029pt.pdf" TargetMode="External"/><Relationship Id="rId10" Type="http://schemas.openxmlformats.org/officeDocument/2006/relationships/hyperlink" Target="https://curia.europa.eu/juris/documents.jsf?num=C-92/23" TargetMode="External"/><Relationship Id="rId19" Type="http://schemas.openxmlformats.org/officeDocument/2006/relationships/hyperlink" Target="https://curia.europa.eu/juris/documents.jsf?num=C-154/23" TargetMode="External"/><Relationship Id="rId4" Type="http://schemas.openxmlformats.org/officeDocument/2006/relationships/hyperlink" Target="https://curia.europa.eu/juris/documents.jsf?num=C-359/24" TargetMode="External"/><Relationship Id="rId9" Type="http://schemas.openxmlformats.org/officeDocument/2006/relationships/hyperlink" Target="https://curia.europa.eu/jcms/upload/docs/application/pdf/2025-04/cp250042pt.pdf" TargetMode="External"/><Relationship Id="rId14" Type="http://schemas.openxmlformats.org/officeDocument/2006/relationships/hyperlink" Target="https://curia.europa.eu/juris/documents.jsf?num=C-315/23" TargetMode="External"/><Relationship Id="rId22" Type="http://schemas.openxmlformats.org/officeDocument/2006/relationships/hyperlink" Target="https://curia.europa.eu/juris/documents.jsf?num=C-271/2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c.europa.eu/commission/presscorner/detail/pt/inf_25_503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svgsilh.com/pt/image/1489214.html" TargetMode="Externa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lobalcrossings.com.br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adcoesao.pt/wp-content/uploads/portugal_na_uniao.pd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rlisboa.org/wp/video/video-o-recurso-de-anulacao-no-contencioso-de-legalidade-da-uniao-europeia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dra@upt.pt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orcid.org/0000-0003-4720-1400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uria.europa.eu/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M00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E25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TXT/?uri=CELEX%3A12016E25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482353" y="615886"/>
            <a:ext cx="4276165" cy="12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O IMPACTO EM PORTUGAL DAS DECISÕES DO TJUE </a:t>
            </a:r>
            <a:r>
              <a:rPr lang="pt-PT" sz="2800" b="1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POR INCUMPRIMENTO</a:t>
            </a:r>
            <a:endParaRPr lang="es-ES" sz="1800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4734000" y="3716625"/>
            <a:ext cx="39060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Dora Resende Alves</a:t>
            </a:r>
            <a:endParaRPr sz="1800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4734000" y="4480600"/>
            <a:ext cx="3906000" cy="1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2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13 de Junho de 2025</a:t>
            </a:r>
            <a:endParaRPr sz="1200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7F220D3D-F22A-A9ED-C7F2-8DED11C8BD9B}"/>
              </a:ext>
            </a:extLst>
          </p:cNvPr>
          <p:cNvSpPr txBox="1"/>
          <p:nvPr/>
        </p:nvSpPr>
        <p:spPr>
          <a:xfrm>
            <a:off x="340659" y="536425"/>
            <a:ext cx="8507506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</a:t>
            </a:r>
          </a:p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endParaRPr lang="pt-PT" sz="2000" b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1.   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Tribunal de Justiça da União Europeia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declarar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verificado que um Estado-Membro não cumpriu qualquer das obrigações que lhe incumbem por força dos Tratados,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esse Estado deve tomar as medidas necessárias à execução do acórdão do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just">
              <a:spcBef>
                <a:spcPts val="600"/>
              </a:spcBef>
              <a:buNone/>
            </a:pPr>
            <a:r>
              <a:rPr lang="pt-PT" dirty="0">
                <a:solidFill>
                  <a:srgbClr val="333333"/>
                </a:solidFill>
                <a:latin typeface="Times New Roman" panose="02020603050405020304" pitchFamily="18" charset="0"/>
              </a:rPr>
              <a:t>(…)</a:t>
            </a:r>
            <a:endParaRPr lang="pt-PT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241AA52-7CB3-BABB-0F58-240387598CD1}"/>
              </a:ext>
            </a:extLst>
          </p:cNvPr>
          <p:cNvSpPr txBox="1"/>
          <p:nvPr/>
        </p:nvSpPr>
        <p:spPr>
          <a:xfrm>
            <a:off x="2922494" y="4686124"/>
            <a:ext cx="66249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https://eur-lex.europa.eu/legal-content/PT/TXT/?uri=CELEX%3A12016E260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2009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AC603A1-A95D-7889-F761-F65FB720BBC2}"/>
              </a:ext>
            </a:extLst>
          </p:cNvPr>
          <p:cNvSpPr txBox="1"/>
          <p:nvPr/>
        </p:nvSpPr>
        <p:spPr>
          <a:xfrm>
            <a:off x="35858" y="294378"/>
            <a:ext cx="9108142" cy="46900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</a:t>
            </a:r>
          </a:p>
          <a:p>
            <a:pPr algn="just">
              <a:spcBef>
                <a:spcPts val="600"/>
              </a:spcBef>
              <a:buNone/>
            </a:pP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(…)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2.   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a Comissão considerar que o Estado-Membro em causa não tomou as medidas necessárias à execução do acórdão do Tribunal,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pode submeter o caso a esse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após ter dado 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esse Estado a possibilidade de apresentar as suas observações.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 indica o montante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quantia fixa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pt-PT" sz="1800" b="0" i="0" dirty="0">
                <a:solidFill>
                  <a:srgbClr val="333333"/>
                </a:solidFill>
                <a:effectLst/>
                <a:highlight>
                  <a:srgbClr val="C0C0C0"/>
                </a:highlight>
                <a:latin typeface="Times New Roman" panose="02020603050405020304" pitchFamily="18" charset="0"/>
              </a:rPr>
              <a:t>ou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sanção pecuniária compulsória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 pagar pelo Estado-Membro, que considerar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adequado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às circunstâncias.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declarar verificado que o Estado-Membro em causa não deu cumprimento ao seu acórdão,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pode condená-lo ao pagamento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de uma quantia fixa ou progressiva correspondente a uma sanção pecuniária.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Este procedimento não prejudica o disposto no artigo 259.</a:t>
            </a:r>
            <a:r>
              <a:rPr lang="pt-PT" sz="1800" b="0" i="0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pt-PT" sz="1800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601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A89FEE72-FD37-3ABF-ED21-65A54C3F9E32}"/>
              </a:ext>
            </a:extLst>
          </p:cNvPr>
          <p:cNvSpPr txBox="1"/>
          <p:nvPr/>
        </p:nvSpPr>
        <p:spPr>
          <a:xfrm>
            <a:off x="0" y="276449"/>
            <a:ext cx="9063318" cy="4613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</a:t>
            </a:r>
          </a:p>
          <a:p>
            <a:pPr algn="just">
              <a:spcBef>
                <a:spcPts val="600"/>
              </a:spcBef>
              <a:buNone/>
            </a:pP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(…)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3. 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  Quando propuser uma ação no Tribunal ao abrigo do artigo 258.</a:t>
            </a:r>
            <a:r>
              <a:rPr lang="pt-PT" sz="1800" b="0" i="0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por considerar que o Estado-Membro em causa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não cumpriu a obrigação de comunicar as medidas de transposição de uma diretiva adotada de acordo com um processo legislativo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 Comissão pode, se o considerar adequado,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indicar o montante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da quantia fixa ou da sanção pecuniária compulsória, a pagar por esse Estado, que considere adaptado às circunstâncias.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Tribunal declarar o incumprimento, pode condenar o Estado-Membro em causa ao pagamento de uma quantia fixa ou de uma sanção pecuniária compulsória, no limite do montante indicado pela Comissão. A obrigação de pagamento produz efeitos na data estabelecida pelo Tribunal no seu acórdão.</a:t>
            </a:r>
          </a:p>
        </p:txBody>
      </p:sp>
    </p:spTree>
    <p:extLst>
      <p:ext uri="{BB962C8B-B14F-4D97-AF65-F5344CB8AC3E}">
        <p14:creationId xmlns:p14="http://schemas.microsoft.com/office/powerpoint/2010/main" val="1107524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84024736-BAC1-398F-6333-56B4152C77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02" t="23704" r="5381" b="34467"/>
          <a:stretch>
            <a:fillRect/>
          </a:stretch>
        </p:blipFill>
        <p:spPr>
          <a:xfrm>
            <a:off x="-112507" y="1"/>
            <a:ext cx="9256507" cy="493955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AC76D40-21B3-EE31-0544-76F1B16221A2}"/>
              </a:ext>
            </a:extLst>
          </p:cNvPr>
          <p:cNvSpPr txBox="1"/>
          <p:nvPr/>
        </p:nvSpPr>
        <p:spPr>
          <a:xfrm>
            <a:off x="6828865" y="4839452"/>
            <a:ext cx="46302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800" b="0" i="0" u="none" strike="noStrike" baseline="0" dirty="0">
                <a:solidFill>
                  <a:srgbClr val="000000"/>
                </a:solidFill>
              </a:rPr>
              <a:t>Sónia Resende | Direito | Ano letivo 2021/22 </a:t>
            </a:r>
            <a:endParaRPr lang="pt-PT" sz="800" dirty="0"/>
          </a:p>
        </p:txBody>
      </p:sp>
    </p:spTree>
    <p:extLst>
      <p:ext uri="{BB962C8B-B14F-4D97-AF65-F5344CB8AC3E}">
        <p14:creationId xmlns:p14="http://schemas.microsoft.com/office/powerpoint/2010/main" val="2805310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pt-P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4D4177B-EA37-AA6F-CC91-B6B53858FFDF}"/>
              </a:ext>
            </a:extLst>
          </p:cNvPr>
          <p:cNvSpPr txBox="1"/>
          <p:nvPr/>
        </p:nvSpPr>
        <p:spPr>
          <a:xfrm>
            <a:off x="663388" y="4067050"/>
            <a:ext cx="7620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2000" dirty="0"/>
              <a:t>TRIBUNAL DE JUSTIÇA DA UNIÃO EUROPEIA. Relatório </a:t>
            </a:r>
            <a:r>
              <a:rPr lang="pt-PT" sz="2000" b="1" i="1" dirty="0" err="1"/>
              <a:t>Relatório</a:t>
            </a:r>
            <a:r>
              <a:rPr lang="pt-PT" sz="2000" b="1" i="1" dirty="0"/>
              <a:t> anual</a:t>
            </a:r>
            <a:r>
              <a:rPr lang="pt-PT" sz="2000" dirty="0"/>
              <a:t>. </a:t>
            </a:r>
          </a:p>
          <a:p>
            <a:pPr algn="r"/>
            <a:endParaRPr lang="pt-PT" sz="1000" dirty="0">
              <a:hlinkClick r:id="rId3"/>
            </a:endParaRPr>
          </a:p>
          <a:p>
            <a:pPr algn="r"/>
            <a:r>
              <a:rPr lang="pt-PT" sz="1000" dirty="0">
                <a:hlinkClick r:id="rId3"/>
              </a:rPr>
              <a:t>https://curia.europa.eu/jcms/jcms/Jo2_7000/</a:t>
            </a:r>
            <a:r>
              <a:rPr lang="pt-PT" sz="1000" dirty="0"/>
              <a:t>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A78EC3F-4DB8-1FC4-1F73-C130F534DADA}"/>
              </a:ext>
            </a:extLst>
          </p:cNvPr>
          <p:cNvSpPr txBox="1"/>
          <p:nvPr/>
        </p:nvSpPr>
        <p:spPr>
          <a:xfrm>
            <a:off x="5056614" y="1858380"/>
            <a:ext cx="457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2800" b="1" i="0" dirty="0">
                <a:effectLst/>
                <a:latin typeface="arial" panose="020B0604020202020204" pitchFamily="34" charset="0"/>
              </a:rPr>
              <a:t>Relatórios anuais de atividades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49EFA76-0DC2-F419-A31C-285A73EA1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6" y="1672256"/>
            <a:ext cx="4809756" cy="228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254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43766AC-773B-2F88-5445-4CC057D13ADF}"/>
              </a:ext>
            </a:extLst>
          </p:cNvPr>
          <p:cNvSpPr txBox="1"/>
          <p:nvPr/>
        </p:nvSpPr>
        <p:spPr>
          <a:xfrm>
            <a:off x="26895" y="63371"/>
            <a:ext cx="9117105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PT" sz="1000" b="1" kern="100" dirty="0">
                <a:effectLst/>
                <a:highlight>
                  <a:srgbClr val="FFFF00"/>
                </a:highligh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Incumprimentos</a:t>
            </a: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2025</a:t>
            </a: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processo C-769/22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Comissão/Hungria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(Valores da União Europeia)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https://curia.europa.eu/jcms/upload/docs/application/pdf/2025-06/cp250064pt.pdf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l’affaire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C-359/24 | </a:t>
            </a:r>
            <a:r>
              <a:rPr lang="pt-PT" sz="10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Commission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</a:t>
            </a:r>
            <a:r>
              <a:rPr lang="pt-PT" sz="10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Grèce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Actualisation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des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plans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gestion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district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hydrographique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des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risques d’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inondation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https://curia.europa.eu/jcms/upload/docs/application/pdf/2025-06/cp250063fr.pdf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https://curia.europa.eu/juris/documents.jsf?num=C-359/24</a:t>
            </a: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processo C-318/23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Comissão/Eslovénia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(Aterro de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Bukovžlak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/>
              </a:rPr>
              <a:t>https://curia.europa.eu/jcms/upload/docs/application/pdf/2025-05/cp250059pt.pdf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/>
              </a:rPr>
              <a:t>https://curia.europa.eu/juris/documents.jsf?num=C-318/23</a:t>
            </a: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processo C-181/23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Comissão/Malta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(Cidadania por investimento)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/>
              </a:rPr>
              <a:t>https://curia.europa.eu/jcms/upload/docs/application/pdf/2025-04/cp250052pt.pdf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/>
              </a:rPr>
              <a:t>https://curia.europa.eu/juris/documents.jsf?num=C-181/23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 29/04/2025</a:t>
            </a: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processo C-92/23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Comissão/Hungria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(Direito de prestar serviços de comunicação social numa radiofrequência)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/>
              </a:rPr>
              <a:t>https://curia.europa.eu/jcms/upload/docs/application/pdf/2025-04/cp250042pt.pdf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/>
              </a:rPr>
              <a:t>https://curia.europa.eu/juris/documents.jsf?num=C-92/23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processo C-448/23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Comissão/Polónia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(Fiscalização </a:t>
            </a:r>
            <a:r>
              <a:rPr lang="pt-PT" sz="10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ultra vires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 jurisprudência do Tribunal de Justiça – Primado do direito da União)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/>
              </a:rPr>
              <a:t>https://curia.europa.eu/jcms/upload/docs/application/pdf/2025-03/cp250031pt.pdf</a:t>
            </a:r>
            <a:r>
              <a:rPr lang="pt-PT" sz="1000" u="sng" kern="100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/>
              </a:rPr>
              <a:t>https://curia.europa.eu/juris/documents.jsf?num=C-448/23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processo C-315/23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Comissão/Croácia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(Aterro de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Biljane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Donje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II)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/>
              </a:rPr>
              <a:t>https://curia.europa.eu/jcms/upload/docs/application/pdf/2025-03/cp250030pt.pdf</a:t>
            </a:r>
            <a:r>
              <a:rPr lang="pt-PT" sz="1000" u="sng" kern="100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/>
              </a:rPr>
              <a:t>https://curia.europa.eu/juris/documents.jsf?num=C-315/23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endParaRPr lang="pt-PT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Acórdãos do Tribunal de Justiça nos processos C-149/23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Comissão/Alemanha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C-150/23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Comissão/Luxemburgo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C-152/23 | Comissão/República Checa, C-154/23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Comissão/Estónia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C-155/23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Comissão/Hungria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(Diretiva Denunciantes)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/>
              </a:rPr>
              <a:t>https://curia.europa.eu/jcms/upload/docs/application/pdf/2025-03/cp250029pt.pdf</a:t>
            </a:r>
            <a:r>
              <a:rPr lang="pt-PT" sz="1000" u="sng" kern="100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/>
              </a:rPr>
              <a:t>https://curia.europa.eu/juris/documents.jsf?num=C-149/23</a:t>
            </a:r>
            <a:r>
              <a:rPr lang="pt-PT" sz="1000" u="sng" kern="100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/>
              </a:rPr>
              <a:t>https://curia.europa.eu/juris/documents.jsf?num=C-150/23</a:t>
            </a:r>
            <a:r>
              <a:rPr lang="pt-PT" sz="1000" u="sng" kern="100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/>
              </a:rPr>
              <a:t>https://curia.europa.eu/juris/documents.jsf?num=C-152/23</a:t>
            </a:r>
            <a:r>
              <a:rPr lang="pt-PT" sz="1000" u="sng" kern="100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/>
              </a:rPr>
              <a:t>https://curia.europa.eu/juris/documents.jsf?num=C-154/23</a:t>
            </a:r>
            <a:r>
              <a:rPr lang="pt-PT" sz="1000" u="sng" kern="100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0"/>
              </a:rPr>
              <a:t>https://curia.europa.eu/juris/documents.jsf?num=C-155/23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 </a:t>
            </a:r>
          </a:p>
          <a:p>
            <a:pPr algn="just">
              <a:buNone/>
            </a:pP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processo C-271/23 | </a:t>
            </a:r>
            <a:r>
              <a:rPr lang="pt-PT" sz="1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Comissão/Hungria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(Reclassificação da canábis)</a:t>
            </a:r>
          </a:p>
          <a:p>
            <a:pPr>
              <a:buNone/>
            </a:pP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1"/>
              </a:rPr>
              <a:t>https://curia.europa.eu/jcms/upload/docs/application/pdf/2025-02/cp250025pt.pdf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+ </a:t>
            </a:r>
            <a:r>
              <a:rPr lang="pt-PT" sz="10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2"/>
              </a:rPr>
              <a:t>https://curia.europa.eu/juris/documents.jsf?num=C-271/23</a:t>
            </a:r>
            <a:r>
              <a:rPr lang="pt-PT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4539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E6FE2DAD-90CB-4BD3-5F18-27CBFCCFFB9D}"/>
              </a:ext>
            </a:extLst>
          </p:cNvPr>
          <p:cNvSpPr txBox="1"/>
          <p:nvPr/>
        </p:nvSpPr>
        <p:spPr>
          <a:xfrm>
            <a:off x="197224" y="1620687"/>
            <a:ext cx="8588187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P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Pacote de procedimentos de infração de março: principais decisões </a:t>
            </a:r>
          </a:p>
          <a:p>
            <a:pPr>
              <a:buNone/>
            </a:pPr>
            <a:r>
              <a:rPr lang="pt-P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 de mar. de 2025 </a:t>
            </a:r>
          </a:p>
          <a:p>
            <a:pPr>
              <a:buNone/>
            </a:pPr>
            <a:endParaRPr lang="pt-PT" sz="1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PT" sz="1600" dirty="0"/>
              <a:t>A Comissão Europeia adota regularmente decisões relativas a procedimentos de infração contra os Estados-Membros que não cumprem as obrigações que lhes incumbem por força do direito da UE. Essas decisões abrangem vários setores e domínios políticos da UE e visam assegurar a correta aplicação do direito da UE em benefício dos cidadãos e das empresas.</a:t>
            </a:r>
          </a:p>
          <a:p>
            <a:pPr>
              <a:lnSpc>
                <a:spcPct val="150000"/>
              </a:lnSpc>
            </a:pPr>
            <a:r>
              <a:rPr lang="pt-PT" sz="1600" dirty="0"/>
              <a:t>As principais decisões tomadas pela Comissão são apresentadas, por domínio político.</a:t>
            </a:r>
          </a:p>
          <a:p>
            <a:pPr>
              <a:buNone/>
            </a:pPr>
            <a:endParaRPr lang="pt-PT" sz="1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pt-PT" sz="14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https://ec.europa.eu/commission/presscorner/detail/pt/inf_25_503</a:t>
            </a:r>
            <a:r>
              <a:rPr lang="pt-P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679A24B5-CDF8-7E49-EC80-750ADD0EE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4024" y="310403"/>
            <a:ext cx="4506402" cy="111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21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/>
          <p:nvPr/>
        </p:nvSpPr>
        <p:spPr>
          <a:xfrm>
            <a:off x="0" y="4604400"/>
            <a:ext cx="9144000" cy="54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  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7727400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IMP.GE.086.3 | 2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2340000" y="4818600"/>
            <a:ext cx="54957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Título do Trabalho ou Nome do Autor e Data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 t="1361" b="1361"/>
          <a:stretch/>
        </p:blipFill>
        <p:spPr>
          <a:xfrm>
            <a:off x="540000" y="4664525"/>
            <a:ext cx="1139948" cy="41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 descr="SVG &gt; bandeira Portugal mapa - Imagem e ícone grátis do SVG. | SVG Silh">
            <a:extLst>
              <a:ext uri="{FF2B5EF4-FFF2-40B4-BE49-F238E27FC236}">
                <a16:creationId xmlns:a16="http://schemas.microsoft.com/office/drawing/2014/main" id="{104F0858-F159-688C-A232-B22443701F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768600" y="392886"/>
            <a:ext cx="3835400" cy="38354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EA466615-C50C-0F12-B097-3283C9B96CDE}"/>
              </a:ext>
            </a:extLst>
          </p:cNvPr>
          <p:cNvSpPr txBox="1"/>
          <p:nvPr/>
        </p:nvSpPr>
        <p:spPr>
          <a:xfrm>
            <a:off x="515850" y="1011523"/>
            <a:ext cx="457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32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ação por incumprimento e Portugal</a:t>
            </a:r>
            <a:endParaRPr lang="pt-PT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CA6236E4-02E2-5644-DBDC-996DB923E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341" t="28664" r="21155" b="34073"/>
          <a:stretch/>
        </p:blipFill>
        <p:spPr bwMode="auto">
          <a:xfrm>
            <a:off x="609600" y="221424"/>
            <a:ext cx="7434617" cy="40665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02CD745-389B-B590-1CE5-7A963CA6A2F9}"/>
              </a:ext>
            </a:extLst>
          </p:cNvPr>
          <p:cNvSpPr txBox="1"/>
          <p:nvPr/>
        </p:nvSpPr>
        <p:spPr>
          <a:xfrm>
            <a:off x="304800" y="4620280"/>
            <a:ext cx="81489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TRIBUNAL DE JUSTIÇA DA UNIÃO EUROPEIA. </a:t>
            </a:r>
            <a:r>
              <a:rPr lang="pt-PT" sz="1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Relatório anual 2024 Estatísticas judiciárias do Tribunal de Justiça</a:t>
            </a:r>
            <a:r>
              <a:rPr lang="pt-PT" sz="1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União Europeia, 2025, p. 11.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23935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captura de ecrã, número, software&#10;&#10;Os conteúdos gerados por IA poderão estar incorretos.">
            <a:extLst>
              <a:ext uri="{FF2B5EF4-FFF2-40B4-BE49-F238E27FC236}">
                <a16:creationId xmlns:a16="http://schemas.microsoft.com/office/drawing/2014/main" id="{F04AEBAC-D36E-9C05-4738-88284B0B40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43" t="18962" r="19744" b="7394"/>
          <a:stretch/>
        </p:blipFill>
        <p:spPr bwMode="auto">
          <a:xfrm>
            <a:off x="62753" y="-209550"/>
            <a:ext cx="9260541" cy="5562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70301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C4F2DC4-B75C-633D-8AE0-7BADABC9A818}"/>
              </a:ext>
            </a:extLst>
          </p:cNvPr>
          <p:cNvSpPr txBox="1"/>
          <p:nvPr/>
        </p:nvSpPr>
        <p:spPr>
          <a:xfrm>
            <a:off x="4661648" y="489452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PT" sz="1000" dirty="0">
                <a:hlinkClick r:id="rId2"/>
              </a:rPr>
              <a:t>https://www.globalcrossings.com.br</a:t>
            </a:r>
            <a:r>
              <a:rPr lang="pt-PT" dirty="0">
                <a:hlinkClick r:id="rId2"/>
              </a:rPr>
              <a:t>/</a:t>
            </a:r>
            <a:r>
              <a:rPr lang="pt-PT" dirty="0"/>
              <a:t>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160C701-AFCB-1F03-B585-68A655FB4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86" y="248972"/>
            <a:ext cx="6974428" cy="464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35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EFBC5C8-B19B-0C6B-2C48-26C79D99A8E2}"/>
              </a:ext>
            </a:extLst>
          </p:cNvPr>
          <p:cNvSpPr txBox="1"/>
          <p:nvPr/>
        </p:nvSpPr>
        <p:spPr>
          <a:xfrm>
            <a:off x="475129" y="3932564"/>
            <a:ext cx="74003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GOVERNO DE PORTUGAL</a:t>
            </a:r>
            <a:r>
              <a:rPr lang="pt-PT" sz="14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4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Relatório</a:t>
            </a:r>
            <a:r>
              <a:rPr lang="en-US" sz="14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 Governo </a:t>
            </a:r>
            <a:r>
              <a:rPr lang="en-US" sz="14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sobre</a:t>
            </a:r>
            <a:r>
              <a:rPr lang="en-US" sz="14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"Portugal na </a:t>
            </a:r>
            <a:r>
              <a:rPr lang="en-US" sz="14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União</a:t>
            </a:r>
            <a:r>
              <a:rPr lang="en-US" sz="14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Europeia</a:t>
            </a:r>
            <a:r>
              <a:rPr lang="en-US" sz="14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2023"</a:t>
            </a:r>
            <a:r>
              <a:rPr lang="pt-PT" sz="14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pt-PT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2024. Disponível em:  Em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https://www.adcoesao.pt/wp-content/uploads/portugal_na_uniao.pdf</a:t>
            </a:r>
            <a:r>
              <a:rPr lang="pt-PT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pt-PT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7F1F32D-FEAC-2DB3-779C-AA9ACFE590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2" t="15686" r="12368" b="67582"/>
          <a:stretch>
            <a:fillRect/>
          </a:stretch>
        </p:blipFill>
        <p:spPr bwMode="auto">
          <a:xfrm>
            <a:off x="2130796" y="608480"/>
            <a:ext cx="6421533" cy="196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861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2454A02-8CAB-E0C1-4AAC-0801E81E2108}"/>
              </a:ext>
            </a:extLst>
          </p:cNvPr>
          <p:cNvSpPr txBox="1"/>
          <p:nvPr/>
        </p:nvSpPr>
        <p:spPr>
          <a:xfrm>
            <a:off x="237565" y="372122"/>
            <a:ext cx="8668870" cy="4253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/>
              <a:t>Nos termos da </a:t>
            </a:r>
            <a:r>
              <a:rPr lang="pt-PT" b="1" dirty="0"/>
              <a:t>alínea i) do n.º 1 do artigo 197.º da Constituição da República Portuguesa</a:t>
            </a:r>
            <a:r>
              <a:rPr lang="pt-PT" dirty="0"/>
              <a:t>, cabe ao Governo “Apresentar, em tempo útil, à Assembleia da República, para efeitos do disposto na alínea n) do artigo 161.º e na alínea f) do artigo 163.º, informação referente ao processo de construção da União Europeia”. </a:t>
            </a:r>
          </a:p>
          <a:p>
            <a:pPr algn="just">
              <a:lnSpc>
                <a:spcPct val="150000"/>
              </a:lnSpc>
            </a:pPr>
            <a:endParaRPr lang="pt-PT" dirty="0"/>
          </a:p>
          <a:p>
            <a:pPr algn="just">
              <a:lnSpc>
                <a:spcPct val="150000"/>
              </a:lnSpc>
            </a:pPr>
            <a:r>
              <a:rPr lang="pt-PT" dirty="0"/>
              <a:t>De acordo com o disposto no n.º 4 do artigo 5.º da Lei nº 43/2006, de 25 de agosto, com as alterações introduzidas pelas Lei n.º 21/2012, de 17 de maio, pela Lei n.º 18/2018, de 2 de maio, pela Lei n.º 64/2020 de 2 de novembro e pela Lei n.º 44/2023, de 14 de agosto “</a:t>
            </a:r>
            <a:r>
              <a:rPr lang="pt-PT" b="1" dirty="0"/>
              <a:t>O Governo apresenta à Assembleia da República, no 1.º trimestre de cada ano, um relatório sucinto que permita o acompanhamento da participação de Portugal no processo de construção da União Europeia</a:t>
            </a:r>
            <a:r>
              <a:rPr lang="pt-PT" dirty="0"/>
              <a:t>, devendo aquele relatório informar, nomeadamente, sobre as deliberações com maior impacto para Portugal tomadas no ano anterior pelas instituições europeias e as medidas postas em prática pelo Governo em resultado dessas deliberações, com particular incidência na transposição de diretivas.“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0FBE6C6-71E1-6DBD-C186-649233C0BC1E}"/>
              </a:ext>
            </a:extLst>
          </p:cNvPr>
          <p:cNvSpPr txBox="1"/>
          <p:nvPr/>
        </p:nvSpPr>
        <p:spPr>
          <a:xfrm>
            <a:off x="237565" y="4771378"/>
            <a:ext cx="87361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800" dirty="0"/>
              <a:t>https://app.parlamento.pt/webutils/docs/doc.pdf?path=6148523063484d364c793968636d356c6443397a6158526c63793959566b6c4d5a5763765130394e4c7a5244515555765247396a6457316c626e52766330567564476c6b5957526c6330563464475679626d467a4c324a6b4e4464694f546b314c5468694f574d744e444530596931684d5759774c544a6d5a6d4d795a6a41354f54686c4d6935775a47593d&amp;fich=bd47b995-8b9c-414b-a1f0-2ffc2f0998e2.pdf&amp;Inline=true  </a:t>
            </a:r>
          </a:p>
        </p:txBody>
      </p:sp>
    </p:spTree>
    <p:extLst>
      <p:ext uri="{BB962C8B-B14F-4D97-AF65-F5344CB8AC3E}">
        <p14:creationId xmlns:p14="http://schemas.microsoft.com/office/powerpoint/2010/main" val="4123139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nquadramento processual do incumprimento do Direito da União Europeia  pelos Estados-membros - YouTube">
            <a:extLst>
              <a:ext uri="{FF2B5EF4-FFF2-40B4-BE49-F238E27FC236}">
                <a16:creationId xmlns:a16="http://schemas.microsoft.com/office/drawing/2014/main" id="{DB77EF14-549C-530F-9008-53A466BBA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59" y="444873"/>
            <a:ext cx="5211856" cy="291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05284D41-6537-0815-AE88-AA113DE44ACA}"/>
              </a:ext>
            </a:extLst>
          </p:cNvPr>
          <p:cNvSpPr txBox="1"/>
          <p:nvPr/>
        </p:nvSpPr>
        <p:spPr>
          <a:xfrm>
            <a:off x="860612" y="3675462"/>
            <a:ext cx="7171765" cy="10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NEVES, Inês. </a:t>
            </a:r>
            <a:r>
              <a:rPr lang="pt-BR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 recurso de anulação no contencioso de legalidade da União Europeia</a:t>
            </a:r>
            <a:r>
              <a:rPr lang="es-E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s-ES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Ordem</a:t>
            </a:r>
            <a:r>
              <a:rPr lang="es-E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dos Advogados portuguesa, 2024.  </a:t>
            </a: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Disponível em:</a:t>
            </a:r>
            <a:r>
              <a:rPr lang="pt-P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sz="14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https://crlisboa.org/wp/video/video-o-recurso-de-anulacao-no-contencioso-de-legalidade-da-uniao-europeia/</a:t>
            </a:r>
            <a:r>
              <a:rPr lang="es-E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s-ES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Acesso</a:t>
            </a:r>
            <a:r>
              <a:rPr lang="es-E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em 02 Mai 2024. 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793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81A01AD-A885-9BC1-E756-7B0E7AC0A87B}"/>
              </a:ext>
            </a:extLst>
          </p:cNvPr>
          <p:cNvSpPr txBox="1"/>
          <p:nvPr/>
        </p:nvSpPr>
        <p:spPr>
          <a:xfrm>
            <a:off x="277906" y="1104733"/>
            <a:ext cx="8588188" cy="34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Referências breves</a:t>
            </a:r>
          </a:p>
          <a:p>
            <a:pPr algn="just">
              <a:lnSpc>
                <a:spcPct val="150000"/>
              </a:lnSpc>
              <a:buNone/>
            </a:pPr>
            <a:endParaRPr lang="pt-BR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ALVES, Dora Resende.</a:t>
            </a:r>
            <a:r>
              <a:rPr lang="pt-BR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Apontamentos (incompletos) de Contencioso da União Europeia</a:t>
            </a: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. Centro de Cópias da Universidade Portucalense, policopiado. Versão de 2017, renovada em Maio de 2025. 284 páginas.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BALTAZAR, Isabel e PACHECO, Fátima (Coord.). </a:t>
            </a:r>
            <a:r>
              <a:rPr lang="pt-BR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Dicionário de Valores Europeus</a:t>
            </a: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. Petrony, 2025.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P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DUARTE, Rita Sineiro Andrade Aroso. </a:t>
            </a:r>
            <a:r>
              <a:rPr lang="pt-PT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crise do Estado de Direito na União Europeia e o papel do TJUE</a:t>
            </a: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Coimbra: Almedina, 2022.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599671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12" y="1085786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9789" y="3011165"/>
            <a:ext cx="272382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dra@upt.pt</a:t>
            </a:r>
            <a:r>
              <a:rPr lang="pt-PT" altLang="pt-PT" sz="10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ORCID –</a:t>
            </a:r>
            <a:r>
              <a:rPr kumimoji="0" lang="pt-PT" altLang="pt-PT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http://orcid.org/0000-0003-4720-1400</a:t>
            </a:r>
            <a:r>
              <a:rPr lang="pt-PT" altLang="pt-PT" sz="1000" u="sng" dirty="0">
                <a:solidFill>
                  <a:srgbClr val="0000FF"/>
                </a:solidFill>
                <a:highlight>
                  <a:srgbClr val="FFFFFF"/>
                </a:highlight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726229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  <p:pic>
        <p:nvPicPr>
          <p:cNvPr id="5" name="Imagem 4" descr="Uma imagem com Tipo de letra, escrita à mão, file, branco&#10;&#10;Os conteúdos gerados por IA poderão estar incorretos.">
            <a:extLst>
              <a:ext uri="{FF2B5EF4-FFF2-40B4-BE49-F238E27FC236}">
                <a16:creationId xmlns:a16="http://schemas.microsoft.com/office/drawing/2014/main" id="{27E8E60B-26BE-4A4F-519B-B38430009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8578" y="2090673"/>
            <a:ext cx="2991267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pa com todos os países da União Europeia">
            <a:extLst>
              <a:ext uri="{FF2B5EF4-FFF2-40B4-BE49-F238E27FC236}">
                <a16:creationId xmlns:a16="http://schemas.microsoft.com/office/drawing/2014/main" id="{78B7F82C-0313-4A18-1CF3-32859917C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75" y="0"/>
            <a:ext cx="507206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79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C311F178-8EA3-DF3D-3ABE-469BED593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Um mercado interno</a:t>
            </a:r>
          </a:p>
        </p:txBody>
      </p:sp>
      <p:pic>
        <p:nvPicPr>
          <p:cNvPr id="4098" name="Picture 2" descr="Mapa da UE com uma rede de linhas amarelas que ligam vários pontos.">
            <a:extLst>
              <a:ext uri="{FF2B5EF4-FFF2-40B4-BE49-F238E27FC236}">
                <a16:creationId xmlns:a16="http://schemas.microsoft.com/office/drawing/2014/main" id="{8D0AB0BB-2BEE-E728-46BA-D627D7173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965" y="1362806"/>
            <a:ext cx="5702402" cy="369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576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missão Europeia instaura processos contra Portugal no Tribunal de Justiça  da União Europeia por incumprimento da pontualidade no pagamento a empresas">
            <a:extLst>
              <a:ext uri="{FF2B5EF4-FFF2-40B4-BE49-F238E27FC236}">
                <a16:creationId xmlns:a16="http://schemas.microsoft.com/office/drawing/2014/main" id="{B9C5B7DB-5608-B3D9-94B9-E9A24D47B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8" y="2370324"/>
            <a:ext cx="5037604" cy="251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1E77A55-3560-9AED-9F85-CA90AE237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629" y="2656635"/>
            <a:ext cx="2143125" cy="2143125"/>
          </a:xfrm>
          <a:prstGeom prst="rect">
            <a:avLst/>
          </a:prstGeom>
        </p:spPr>
      </p:pic>
      <p:pic>
        <p:nvPicPr>
          <p:cNvPr id="2052" name="Picture 4" descr="logo-pt">
            <a:extLst>
              <a:ext uri="{FF2B5EF4-FFF2-40B4-BE49-F238E27FC236}">
                <a16:creationId xmlns:a16="http://schemas.microsoft.com/office/drawing/2014/main" id="{FD40F7F7-0734-539C-181F-609B91750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63" y="227199"/>
            <a:ext cx="7449009" cy="137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073A747D-1702-3050-5272-9B0E800E3749}"/>
              </a:ext>
            </a:extLst>
          </p:cNvPr>
          <p:cNvSpPr txBox="1"/>
          <p:nvPr/>
        </p:nvSpPr>
        <p:spPr>
          <a:xfrm>
            <a:off x="5844988" y="182078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dirty="0">
                <a:hlinkClick r:id="rId5"/>
              </a:rPr>
              <a:t>https://curia.europa.eu/</a:t>
            </a:r>
            <a:r>
              <a:rPr lang="pt-PT" sz="20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95683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5F513735-CF10-735B-8DE3-2A722D3D2D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955" t="28061" r="6218" b="24009"/>
          <a:stretch>
            <a:fillRect/>
          </a:stretch>
        </p:blipFill>
        <p:spPr>
          <a:xfrm>
            <a:off x="-73870" y="936450"/>
            <a:ext cx="9291740" cy="4207050"/>
          </a:xfrm>
          <a:prstGeom prst="rect">
            <a:avLst/>
          </a:prstGeom>
        </p:spPr>
      </p:pic>
      <p:pic>
        <p:nvPicPr>
          <p:cNvPr id="1026" name="Picture 2" descr="Diário da República">
            <a:extLst>
              <a:ext uri="{FF2B5EF4-FFF2-40B4-BE49-F238E27FC236}">
                <a16:creationId xmlns:a16="http://schemas.microsoft.com/office/drawing/2014/main" id="{EF0358CB-235B-87C5-4B81-6183D775B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419" y="88444"/>
            <a:ext cx="4234658" cy="92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076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3807967-0CD7-68E4-5184-9475EFE17987}"/>
              </a:ext>
            </a:extLst>
          </p:cNvPr>
          <p:cNvSpPr txBox="1"/>
          <p:nvPr/>
        </p:nvSpPr>
        <p:spPr>
          <a:xfrm>
            <a:off x="502023" y="194642"/>
            <a:ext cx="8337176" cy="4274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4.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   </a:t>
            </a:r>
            <a:r>
              <a:rPr lang="pt-PT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do TUE</a:t>
            </a:r>
          </a:p>
          <a:p>
            <a:pPr algn="just">
              <a:spcBef>
                <a:spcPts val="600"/>
              </a:spcBef>
              <a:buNone/>
            </a:pP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(…)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3.   Em virtude do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princípio da cooperação leal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 União e os Estados-Membros respeitam-se e assistem-se mutuamente no cumprimento das missões decorrentes dos Tratados.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Os Estados-Membros tomam todas as medidas gerais ou específicas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adequadas para garantir a execução das obrigações decorrentes dos Tratados ou resultantes dos atos das instituições da União.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Os Estados-Membros facilitam à União o cumprimento da sua missão e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abstêm-se de qualquer medida suscetível de pôr em perigo a realização dos objetivos da União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FE3AD98-9067-FA20-26CE-EA6DFD25C2E9}"/>
              </a:ext>
            </a:extLst>
          </p:cNvPr>
          <p:cNvSpPr txBox="1"/>
          <p:nvPr/>
        </p:nvSpPr>
        <p:spPr>
          <a:xfrm>
            <a:off x="2949389" y="4835723"/>
            <a:ext cx="68490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https://eur-lex.europa.eu/legal-content/PT/TXT/?uri=CELEX%3A12016M004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3896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A947916-B904-16AF-7E84-EC2D7E213637}"/>
              </a:ext>
            </a:extLst>
          </p:cNvPr>
          <p:cNvSpPr txBox="1"/>
          <p:nvPr/>
        </p:nvSpPr>
        <p:spPr>
          <a:xfrm>
            <a:off x="233082" y="621937"/>
            <a:ext cx="8677835" cy="3345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258.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TFUE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considerar que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um Estado-Membro não cumpriu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qualquer das obrigações que lhe incumbem por força dos Tratados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formulará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um parecer fundamentado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sobre o assunto,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após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ter dado a esse Estado oportunidade de apresentar as suas observações.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Estado 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em causa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não proceder em conformidade 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com este parecer no prazo fixado pela Comissão, esta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pode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pt-PT" sz="20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recorrer ao Tribunal </a:t>
            </a:r>
            <a:r>
              <a:rPr lang="pt-PT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de Justiça da União Europeia.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A64050C-57F2-8F06-0065-B4FCEC947C36}"/>
              </a:ext>
            </a:extLst>
          </p:cNvPr>
          <p:cNvSpPr txBox="1"/>
          <p:nvPr/>
        </p:nvSpPr>
        <p:spPr>
          <a:xfrm>
            <a:off x="2940423" y="4651048"/>
            <a:ext cx="65173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https://eur-lex.europa.eu/legal-content/PT/TXT/?uri=CELEX%3A12016E258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9803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23A5935-3F03-8700-90BA-C2165ADED0B9}"/>
              </a:ext>
            </a:extLst>
          </p:cNvPr>
          <p:cNvSpPr txBox="1"/>
          <p:nvPr/>
        </p:nvSpPr>
        <p:spPr>
          <a:xfrm>
            <a:off x="98612" y="-8167"/>
            <a:ext cx="8946776" cy="4890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  <a:buNone/>
            </a:pP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259.</a:t>
            </a:r>
            <a:r>
              <a:rPr lang="pt-PT" sz="2000" b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sz="2000" b="1" baseline="300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d</a:t>
            </a:r>
            <a:r>
              <a:rPr lang="pt-PT" sz="20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 TFUE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Qualquer Estado-Membro pode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recorrer ao Tribunal de Justiça da União Europeia, se considerar que outro Estado-Membro não cumpriu qualquer das obrigações que lhe incumbem por força dos Tratados.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Antes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de qualquer Estado-Membro introduzir recurso contra outro Estado-Membro, com fundamento em pretenso incumprimento das obrigações que a este incumbem por força dos Tratados,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deve submeter o assunto à apreciação da Comissão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 formulará um parecer fundamentado, depois de os Estados interessados terem tido oportunidade de apresentar, em processo contraditório, as suas observações escritas e orais.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a Comissão não tiver formulado parecer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no prazo de três meses 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contar da data do pedido, a falta de parecer </a:t>
            </a: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não impede o recurso ao Tribunal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7CC2202-610F-6313-6972-964225500AD1}"/>
              </a:ext>
            </a:extLst>
          </p:cNvPr>
          <p:cNvSpPr txBox="1"/>
          <p:nvPr/>
        </p:nvSpPr>
        <p:spPr>
          <a:xfrm>
            <a:off x="3039036" y="4881890"/>
            <a:ext cx="69386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2"/>
              </a:rPr>
              <a:t>https://eur-lex.europa.eu/legal-content/PT/TXT/?uri=CELEX%3A12016E259</a:t>
            </a: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667467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1957</Words>
  <Application>Microsoft Office PowerPoint</Application>
  <PresentationFormat>Apresentação no Ecrã (16:9)</PresentationFormat>
  <Paragraphs>125</Paragraphs>
  <Slides>25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25</vt:i4>
      </vt:variant>
    </vt:vector>
  </HeadingPairs>
  <TitlesOfParts>
    <vt:vector size="32" baseType="lpstr">
      <vt:lpstr>Times New Roman</vt:lpstr>
      <vt:lpstr>Aptos</vt:lpstr>
      <vt:lpstr>Arial</vt:lpstr>
      <vt:lpstr>Calibri</vt:lpstr>
      <vt:lpstr>Arial</vt:lpstr>
      <vt:lpstr>Helvetica Neue Light</vt:lpstr>
      <vt:lpstr>Simple Light</vt:lpstr>
      <vt:lpstr>Apresentação do PowerPoint</vt:lpstr>
      <vt:lpstr>Apresentação do PowerPoint</vt:lpstr>
      <vt:lpstr>Apresentação do PowerPoint</vt:lpstr>
      <vt:lpstr>Um mercado interno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mdmir</dc:creator>
  <cp:lastModifiedBy>Dora Resende Alves</cp:lastModifiedBy>
  <cp:revision>29</cp:revision>
  <dcterms:modified xsi:type="dcterms:W3CDTF">2025-06-13T16:04:34Z</dcterms:modified>
</cp:coreProperties>
</file>