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  <p:sldMasterId id="2147483651" r:id="rId5"/>
    <p:sldMasterId id="2147483658" r:id="rId6"/>
  </p:sldMasterIdLst>
  <p:notesMasterIdLst>
    <p:notesMasterId r:id="rId24"/>
  </p:notesMasterIdLst>
  <p:handoutMasterIdLst>
    <p:handoutMasterId r:id="rId25"/>
  </p:handoutMasterIdLst>
  <p:sldIdLst>
    <p:sldId id="269" r:id="rId7"/>
    <p:sldId id="277" r:id="rId8"/>
    <p:sldId id="286" r:id="rId9"/>
    <p:sldId id="307" r:id="rId10"/>
    <p:sldId id="301" r:id="rId11"/>
    <p:sldId id="306" r:id="rId12"/>
    <p:sldId id="302" r:id="rId13"/>
    <p:sldId id="303" r:id="rId14"/>
    <p:sldId id="305" r:id="rId15"/>
    <p:sldId id="310" r:id="rId16"/>
    <p:sldId id="304" r:id="rId17"/>
    <p:sldId id="311" r:id="rId18"/>
    <p:sldId id="308" r:id="rId19"/>
    <p:sldId id="309" r:id="rId20"/>
    <p:sldId id="300" r:id="rId21"/>
    <p:sldId id="274" r:id="rId22"/>
    <p:sldId id="275" r:id="rId23"/>
  </p:sldIdLst>
  <p:sldSz cx="9901238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0BDE0"/>
    <a:srgbClr val="00B0F0"/>
    <a:srgbClr val="B196C6"/>
    <a:srgbClr val="F89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1" autoAdjust="0"/>
    <p:restoredTop sz="94722" autoAdjust="0"/>
  </p:normalViewPr>
  <p:slideViewPr>
    <p:cSldViewPr>
      <p:cViewPr varScale="1">
        <p:scale>
          <a:sx n="94" d="100"/>
          <a:sy n="94" d="100"/>
        </p:scale>
        <p:origin x="96" y="18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699A-3E35-4674-A9F4-88CCDAC8AE27}" type="datetimeFigureOut">
              <a:rPr lang="pt-PT" smtClean="0"/>
              <a:pPr/>
              <a:t>26/10/2023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CFE17-B7B6-44E3-9B3D-E47C563B22A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7379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67AD5-CD22-434B-B2E7-8437E1814669}" type="datetimeFigureOut">
              <a:rPr lang="en-US" smtClean="0"/>
              <a:pPr/>
              <a:t>10/26/2023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A5246-2F3B-7F46-BA1C-F01A7A523B9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06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9A5246-2F3B-7F46-BA1C-F01A7A523B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498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59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710258" y="2130425"/>
            <a:ext cx="7448029" cy="722511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Conteúdo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710258" y="3212976"/>
            <a:ext cx="6705079" cy="2425824"/>
          </a:xfrm>
          <a:prstGeom prst="rect">
            <a:avLst/>
          </a:prstGeom>
        </p:spPr>
        <p:txBody>
          <a:bodyPr/>
          <a:lstStyle>
            <a:lvl1pPr marL="342900" indent="-342900" algn="l">
              <a:buAutoNum type="arabicPeriod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71550" indent="-514350" algn="l">
              <a:buFont typeface="+mj-lt"/>
              <a:buAutoNum type="arabicPeriod"/>
              <a:defRPr sz="1400">
                <a:solidFill>
                  <a:schemeClr val="tx1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pPr lvl="1"/>
            <a:r>
              <a:rPr lang="pt-PT" dirty="0"/>
              <a:t>Subtítulo	</a:t>
            </a:r>
          </a:p>
          <a:p>
            <a:pPr lvl="1"/>
            <a:r>
              <a:rPr lang="pt-PT" dirty="0"/>
              <a:t>Subtítulo</a:t>
            </a:r>
          </a:p>
          <a:p>
            <a:pPr lvl="0"/>
            <a:r>
              <a:rPr lang="pt-PT" dirty="0"/>
              <a:t>Título</a:t>
            </a:r>
          </a:p>
          <a:p>
            <a:pPr lvl="0"/>
            <a:r>
              <a:rPr lang="pt-PT" dirty="0"/>
              <a:t>Título</a:t>
            </a:r>
          </a:p>
          <a:p>
            <a:pPr lvl="1"/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06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1. Título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2476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sollicitudin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ex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eu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mollis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pharetra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blandit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purus non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lacus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Vivamus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enim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vitae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854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926283" y="3933056"/>
            <a:ext cx="2872159" cy="190219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r>
              <a:rPr lang="pt-PT" dirty="0"/>
              <a:t>Adicionar imagem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2. Título</a:t>
            </a:r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17567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8218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3. Título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2" hasCustomPrompt="1"/>
          </p:nvPr>
        </p:nvSpPr>
        <p:spPr>
          <a:xfrm>
            <a:off x="1782267" y="4149080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5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7" y="2012229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3.1 Subtítulo</a:t>
            </a:r>
          </a:p>
        </p:txBody>
      </p:sp>
      <p:sp>
        <p:nvSpPr>
          <p:cNvPr id="16" name="Marcador de Posição de Conteúdo 2"/>
          <p:cNvSpPr>
            <a:spLocks noGrp="1"/>
          </p:cNvSpPr>
          <p:nvPr>
            <p:ph idx="13" hasCustomPrompt="1"/>
          </p:nvPr>
        </p:nvSpPr>
        <p:spPr>
          <a:xfrm>
            <a:off x="1782267" y="3717032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3.2 Subtítulo</a:t>
            </a:r>
          </a:p>
        </p:txBody>
      </p:sp>
      <p:sp>
        <p:nvSpPr>
          <p:cNvPr id="8" name="Marcador de Posição do Número do Diapositivo 3"/>
          <p:cNvSpPr>
            <a:spLocks noGrp="1"/>
          </p:cNvSpPr>
          <p:nvPr>
            <p:ph type="sldNum" sz="quarter" idx="1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140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4. Título (Texto + Tabela)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1"/>
          </p:nvPr>
        </p:nvSpPr>
        <p:spPr>
          <a:xfrm>
            <a:off x="1782267" y="3789040"/>
            <a:ext cx="5040561" cy="11807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PT" sz="1800" b="0" i="0" u="none" strike="noStrike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PT" sz="1800" b="0" i="0" u="none" strike="noStrike" dirty="0">
              <a:effectLst/>
              <a:latin typeface="Arial"/>
            </a:endParaRPr>
          </a:p>
          <a:p>
            <a:pPr lvl="0"/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9918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1772816"/>
            <a:ext cx="5040561" cy="3600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pt-PT" sz="1400" b="0" i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lvl="0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dirty="0"/>
          </a:p>
        </p:txBody>
      </p:sp>
      <p:sp>
        <p:nvSpPr>
          <p:cNvPr id="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4004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93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5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3"/>
          <p:cNvSpPr>
            <a:spLocks noGrp="1"/>
          </p:cNvSpPr>
          <p:nvPr>
            <p:ph type="sldNum" sz="quarter" idx="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4912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6" r:id="rId3"/>
    <p:sldLayoutId id="2147483654" r:id="rId4"/>
    <p:sldLayoutId id="2147483655" r:id="rId5"/>
    <p:sldLayoutId id="2147483657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382963" y="6356350"/>
            <a:ext cx="3135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7096125" y="332656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63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mailto:mario.barata@ipleiria.pt" TargetMode="External"/><Relationship Id="rId7" Type="http://schemas.openxmlformats.org/officeDocument/2006/relationships/image" Target="../media/image11.png"/><Relationship Id="rId2" Type="http://schemas.openxmlformats.org/officeDocument/2006/relationships/hyperlink" Target="mailto:dra@upt.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hyperlink" Target="mailto:tlopes@upt.pt" TargetMode="External"/><Relationship Id="rId4" Type="http://schemas.openxmlformats.org/officeDocument/2006/relationships/hyperlink" Target="mailto:dra@upt.pt" TargetMode="Externa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cap.pt/linguaedireito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s://www.upt.pt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0" r="24239"/>
          <a:stretch/>
        </p:blipFill>
        <p:spPr>
          <a:xfrm>
            <a:off x="1268413" y="0"/>
            <a:ext cx="3267075" cy="5835650"/>
          </a:xfrm>
          <a:prstGeom prst="rect">
            <a:avLst/>
          </a:prstGeom>
        </p:spPr>
      </p:pic>
      <p:pic>
        <p:nvPicPr>
          <p:cNvPr id="29" name="Picture 15" descr="Logo U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5835650"/>
            <a:ext cx="3214688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8" name="Text Box 3"/>
          <p:cNvSpPr txBox="1"/>
          <p:nvPr/>
        </p:nvSpPr>
        <p:spPr>
          <a:xfrm>
            <a:off x="1206203" y="3664475"/>
            <a:ext cx="3024336" cy="72008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Dora Resende Alves</a:t>
            </a:r>
          </a:p>
          <a:p>
            <a:endParaRPr lang="pt-PT" sz="24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Tiago André Lopes</a:t>
            </a:r>
            <a:endParaRPr lang="pt-PT" sz="24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                              27 / 10 / 2023</a:t>
            </a:r>
          </a:p>
          <a:p>
            <a:pPr eaLnBrk="1" hangingPunct="1">
              <a:lnSpc>
                <a:spcPct val="115000"/>
              </a:lnSpc>
              <a:spcAft>
                <a:spcPts val="1200"/>
              </a:spcAft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 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2358331" y="1436310"/>
            <a:ext cx="7289204" cy="184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>
              <a:lnSpc>
                <a:spcPct val="200000"/>
              </a:lnSpc>
            </a:pPr>
            <a:r>
              <a:rPr lang="pt-PT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 </a:t>
            </a:r>
            <a:r>
              <a:rPr lang="pt-PT" sz="2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Lex</a:t>
            </a:r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PT" sz="2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Sed</a:t>
            </a:r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Lex</a:t>
            </a:r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t-PT" sz="2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Quid</a:t>
            </a:r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Iuris</a:t>
            </a:r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pt-PT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endParaRPr lang="pt-PT" sz="20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pt-PT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História do Direito como veículo para a compreensão do uso de expressões latinas no Direito contemporâneo</a:t>
            </a:r>
            <a:endParaRPr lang="pt-PT" altLang="x-none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872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7A98F2C7-BB90-DC17-C87C-1F6F5D5E2587}"/>
              </a:ext>
            </a:extLst>
          </p:cNvPr>
          <p:cNvSpPr txBox="1"/>
          <p:nvPr/>
        </p:nvSpPr>
        <p:spPr>
          <a:xfrm>
            <a:off x="414115" y="1340768"/>
            <a:ext cx="9361040" cy="5033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dirty="0">
                <a:solidFill>
                  <a:srgbClr val="AEAAA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Fundamentação </a:t>
            </a:r>
          </a:p>
          <a:p>
            <a:pPr>
              <a:lnSpc>
                <a:spcPct val="150000"/>
              </a:lnSpc>
            </a:pP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uso de expressões latinas como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pacta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sund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servanda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ou 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 non grata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condiciona o modo como os instrumentos jurídicos são lecionados, porque devem ser devidamente enquadrados na época histórica em que surgem e no modo como evoluem, por via de reforma – transformação – transição, até à contemporaneidade.</a:t>
            </a:r>
          </a:p>
          <a:p>
            <a:pPr algn="just">
              <a:lnSpc>
                <a:spcPct val="150000"/>
              </a:lnSpc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Indiretamente, quase se pode dizer que o Direito Romano Clássico (</a:t>
            </a:r>
            <a:r>
              <a:rPr lang="pt-PT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Ius</a:t>
            </a:r>
            <a:r>
              <a:rPr lang="pt-PT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Naturale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o </a:t>
            </a:r>
            <a:r>
              <a:rPr lang="pt-PT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Ius</a:t>
            </a:r>
            <a:r>
              <a:rPr lang="pt-PT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Civile</a:t>
            </a:r>
            <a:r>
              <a:rPr lang="pt-PT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o </a:t>
            </a:r>
            <a:r>
              <a:rPr lang="pt-PT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Ius</a:t>
            </a:r>
            <a:r>
              <a:rPr lang="pt-PT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Gentium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continua a legitimar o sistema jurídico que vigora em Portugal. As expressões latinas são uma saliência legitimadora e confirmadora de que Portugal pertence à família do direito Romano-Germânico, mas isso só faz sentido epistemológico após o devido enquadramento histórico.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732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7A98F2C7-BB90-DC17-C87C-1F6F5D5E2587}"/>
              </a:ext>
            </a:extLst>
          </p:cNvPr>
          <p:cNvSpPr txBox="1"/>
          <p:nvPr/>
        </p:nvSpPr>
        <p:spPr>
          <a:xfrm>
            <a:off x="342107" y="1327559"/>
            <a:ext cx="9361040" cy="4202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dirty="0">
                <a:solidFill>
                  <a:srgbClr val="AEAAA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Metodologia</a:t>
            </a:r>
          </a:p>
          <a:p>
            <a:pPr>
              <a:lnSpc>
                <a:spcPct val="150000"/>
              </a:lnSpc>
            </a:pP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Utilizando o ponto de partida do ensino da História do Direito pelos autores, o objetivo desta análise é salientar a contribuição da língua para determinadas referências culturais e jurídicas que, no sistema de direito romano-germânico, em que Portugal se inclui, estão indissociavelmente ligadas ao uso do latim</a:t>
            </a:r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 propósito dos autores discutir se a mais valia do Latim na História do Direito se reduz apenas à dimensão de enquadramento, ou se é mais ampla tanto a montante (na legitimação longitudinal do sistema jurídico português), como a jusante (no entendimento de que o direito português contemporâneo se enquadro num espaço-tempo contínuo com vários séculos de tradição.</a:t>
            </a:r>
          </a:p>
        </p:txBody>
      </p:sp>
    </p:spTree>
    <p:extLst>
      <p:ext uri="{BB962C8B-B14F-4D97-AF65-F5344CB8AC3E}">
        <p14:creationId xmlns:p14="http://schemas.microsoft.com/office/powerpoint/2010/main" val="2656931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7A98F2C7-BB90-DC17-C87C-1F6F5D5E2587}"/>
              </a:ext>
            </a:extLst>
          </p:cNvPr>
          <p:cNvSpPr txBox="1"/>
          <p:nvPr/>
        </p:nvSpPr>
        <p:spPr>
          <a:xfrm>
            <a:off x="342107" y="1327559"/>
            <a:ext cx="9361040" cy="41975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dirty="0">
                <a:solidFill>
                  <a:srgbClr val="AEAAA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Metodologia</a:t>
            </a:r>
          </a:p>
          <a:p>
            <a:pPr>
              <a:lnSpc>
                <a:spcPct val="150000"/>
              </a:lnSpc>
            </a:pP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 momento em que o Espaço de Ensino Superior Europeu discute as competências transversais, as “soft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e a implementação efetiva dos mecanismos de 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aprendizagem ao longo da vida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 presente reflexão pode abrir portas a um novo entendimento do valor holístico da aprendizagem do Latim não apenas ao nível do ensino secundário mas, também, ao nível do ensino superior.</a:t>
            </a:r>
          </a:p>
          <a:p>
            <a:pPr algn="just"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Será o conhecimento do Latim necessário à compreensão mais abrangente e profunda do modo como os arquitetos do direito entendiam os processos jurídicos e a ideia de Justiça? Será o entendimento do Latim um trunfo laboral, no mundo da globalização, da </a:t>
            </a:r>
            <a:r>
              <a:rPr lang="pt-P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inter-conetividade</a:t>
            </a:r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da estandardização do conhecimento? </a:t>
            </a:r>
          </a:p>
        </p:txBody>
      </p:sp>
    </p:spTree>
    <p:extLst>
      <p:ext uri="{BB962C8B-B14F-4D97-AF65-F5344CB8AC3E}">
        <p14:creationId xmlns:p14="http://schemas.microsoft.com/office/powerpoint/2010/main" val="1038658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ATIM | NOS PROCESSOS JUDICIAIS">
            <a:extLst>
              <a:ext uri="{FF2B5EF4-FFF2-40B4-BE49-F238E27FC236}">
                <a16:creationId xmlns:a16="http://schemas.microsoft.com/office/drawing/2014/main" id="{C2C620F5-6E37-CBA7-4EA2-1A2B783360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20"/>
          <a:stretch/>
        </p:blipFill>
        <p:spPr bwMode="auto">
          <a:xfrm>
            <a:off x="4014515" y="1556792"/>
            <a:ext cx="5181600" cy="482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703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ingularis Porcus | Latim">
            <a:extLst>
              <a:ext uri="{FF2B5EF4-FFF2-40B4-BE49-F238E27FC236}">
                <a16:creationId xmlns:a16="http://schemas.microsoft.com/office/drawing/2014/main" id="{24DB084D-901B-020F-7252-1F371EF2B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899" y="723900"/>
            <a:ext cx="6811119" cy="573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184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060B05E8-944C-C4C6-A247-CE1D6C0E9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15</a:t>
            </a:fld>
            <a:endParaRPr lang="pt-PT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B515FE9-D884-75B9-12DE-39FF65BADDAB}"/>
              </a:ext>
            </a:extLst>
          </p:cNvPr>
          <p:cNvSpPr txBox="1"/>
          <p:nvPr/>
        </p:nvSpPr>
        <p:spPr>
          <a:xfrm>
            <a:off x="126084" y="260648"/>
            <a:ext cx="9775154" cy="6678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REFERÊNCIAS escolhidas 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Almeida Costa, M. J. (2021). </a:t>
            </a:r>
            <a:r>
              <a:rPr lang="pt-BR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História do Direito Português</a:t>
            </a: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Almedina, Coimbra.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Cunha, P. F. (2016) “Direito ao nome &amp; Direito à língua”. 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Estudos de Homenagem a Fernando de Araújo Barros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". Coordenação Maria do Rosário Anjos e Pedro de Araújo Barros. Porto: Edições ISMAI- Centro de Publicações do Instituto Universitário da Maia, 359-382. </a:t>
            </a:r>
          </a:p>
          <a:p>
            <a:pPr algn="just"/>
            <a:endParaRPr lang="pt-P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Cruz, G. B. (1973). Relação do latim com o Direito.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Actas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 Colóquio sobre o ensino do latim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Pp. 227-291. Universidade de Coimbra.</a:t>
            </a:r>
          </a:p>
          <a:p>
            <a:pPr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Neves, M. (2023). 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Atlas Histórico da Escrita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Guerra &amp; Paz.</a:t>
            </a:r>
          </a:p>
          <a:p>
            <a:pPr marL="540385" indent="-540385" algn="just">
              <a:lnSpc>
                <a:spcPct val="150000"/>
              </a:lnSpc>
            </a:pPr>
            <a:r>
              <a:rPr lang="pt-P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Neves, M. A. C. (2012). </a:t>
            </a:r>
            <a:r>
              <a:rPr lang="pt-BR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Semiótica, linguística e hermenêutica do texto jurídico</a:t>
            </a: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2.ª ed. Instituto Piaget.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indent="-540385" algn="just">
              <a:lnSpc>
                <a:spcPct val="150000"/>
              </a:lnSpc>
            </a:pP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Oliveira, F. (2013). </a:t>
            </a:r>
            <a:r>
              <a:rPr lang="es-E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Glossário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s-E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Latim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Juristas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Escolar Editora.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Queirós, V. &amp; Miranda, S. (2017). </a:t>
            </a:r>
            <a:r>
              <a:rPr lang="pt-BR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Breviário de Latim - Português</a:t>
            </a: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3.ª ed. Lisboa: Quid Juris Editora.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Rodrigues, F. P. (2010). </a:t>
            </a:r>
            <a:r>
              <a:rPr lang="pt-BR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Locuções e Máximas Latinas na literatura jurídica</a:t>
            </a: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Coimbra: Coimbra Editora.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Santos, J. L. (1979). </a:t>
            </a:r>
            <a:r>
              <a:rPr lang="pt-BR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expressão romana na literatura jurídica portuguesa – vocabulário latino-jurídico</a:t>
            </a: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Coimbra: Coimbra Editora.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699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0"/>
          </p:nvPr>
        </p:nvSpPr>
        <p:spPr>
          <a:xfrm>
            <a:off x="630139" y="692696"/>
            <a:ext cx="8928992" cy="4680520"/>
          </a:xfrm>
        </p:spPr>
        <p:txBody>
          <a:bodyPr/>
          <a:lstStyle/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Gratos pela atenção,</a:t>
            </a: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  <a:p>
            <a:r>
              <a:rPr lang="pt-PT" sz="1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</a:t>
            </a:r>
            <a:r>
              <a:rPr lang="pt-PT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</a:t>
            </a:r>
            <a:r>
              <a:rPr lang="pt-PT" sz="1100" dirty="0">
                <a:hlinkClick r:id="rId2"/>
              </a:rPr>
              <a:t>dra@</a:t>
            </a:r>
            <a:r>
              <a:rPr lang="pt-PT" sz="1100" dirty="0">
                <a:effectLst/>
                <a:ea typeface="Calibri" panose="020F0502020204030204" pitchFamily="34" charset="0"/>
                <a:hlinkClick r:id="rId2"/>
              </a:rPr>
              <a:t>upt.p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t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</a:p>
          <a:p>
            <a:endParaRPr lang="pt-PT" sz="1100" b="1" dirty="0">
              <a:ea typeface="Times New Roman" panose="02020603050405020304" pitchFamily="18" charset="0"/>
            </a:endParaRPr>
          </a:p>
          <a:p>
            <a:endParaRPr lang="pt-PT" sz="11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1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pt-PT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Departamento de Direito, Universidade Portucalense Infante D. Henrique, Porto, Portugal; </a:t>
            </a:r>
            <a:r>
              <a:rPr lang="pt-PT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dra@upt.pt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t-PT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Tiago André Lopes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Departamento de Direito, Universidade Portucalense Infante D. Henrique, Porto, Portugal; 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t-PT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tlopes@upt.pt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  <a:endParaRPr lang="pt-PT" sz="1600" dirty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16</a:t>
            </a:fld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6" name="Imagem 5" descr="Uma imagem com Tipo de letra, escrita à mão, file, branco&#10;&#10;Descrição gerada automaticamente">
            <a:extLst>
              <a:ext uri="{FF2B5EF4-FFF2-40B4-BE49-F238E27FC236}">
                <a16:creationId xmlns:a16="http://schemas.microsoft.com/office/drawing/2014/main" id="{C9A86BA3-5B20-ADF7-0EA6-93658AD19C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824" y="2312956"/>
            <a:ext cx="3864613" cy="1440000"/>
          </a:xfrm>
          <a:prstGeom prst="rect">
            <a:avLst/>
          </a:prstGeom>
        </p:spPr>
      </p:pic>
      <p:pic>
        <p:nvPicPr>
          <p:cNvPr id="8" name="Imagem 7" descr="Uma imagem com texto, escrita à mão, quadro branco, caligrafia&#10;&#10;Descrição gerada automaticamente">
            <a:extLst>
              <a:ext uri="{FF2B5EF4-FFF2-40B4-BE49-F238E27FC236}">
                <a16:creationId xmlns:a16="http://schemas.microsoft.com/office/drawing/2014/main" id="{80B7A9F1-78F1-86BA-D6CB-DB8CCE5D480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147" y="2492896"/>
            <a:ext cx="3055274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90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17</a:t>
            </a:fld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39500" r="34930" b="42650"/>
          <a:stretch/>
        </p:blipFill>
        <p:spPr>
          <a:xfrm>
            <a:off x="3618833" y="2492897"/>
            <a:ext cx="2843954" cy="2520280"/>
          </a:xfrm>
          <a:prstGeom prst="rect">
            <a:avLst/>
          </a:prstGeom>
        </p:spPr>
      </p:pic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5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2B223C64-A2B6-D6BA-2615-BD4867FE69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855" r="50102" b="6647"/>
          <a:stretch/>
        </p:blipFill>
        <p:spPr bwMode="auto">
          <a:xfrm>
            <a:off x="1350219" y="555915"/>
            <a:ext cx="4611389" cy="47676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D445A36D-B207-B8FD-CB0F-F930D9BC7B60}"/>
              </a:ext>
            </a:extLst>
          </p:cNvPr>
          <p:cNvSpPr txBox="1"/>
          <p:nvPr/>
        </p:nvSpPr>
        <p:spPr>
          <a:xfrm>
            <a:off x="5670699" y="5877272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https://www.iscap.pt/linguaedireito/</a:t>
            </a:r>
            <a:r>
              <a:rPr lang="pt-PT" sz="1800" dirty="0">
                <a:solidFill>
                  <a:srgbClr val="A5A5A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3424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ia da Universidade Portucalense - Universidade Portucalense - Infante D.  Henrique">
            <a:extLst>
              <a:ext uri="{FF2B5EF4-FFF2-40B4-BE49-F238E27FC236}">
                <a16:creationId xmlns:a16="http://schemas.microsoft.com/office/drawing/2014/main" id="{C97E1BDB-AA37-9C68-5EB5-7F49D243C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83" y="2852936"/>
            <a:ext cx="411193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Universidade Portucalense UPT - Boa semana, Portucalense! 🎓💻📖  #universidadeportucalense | Facebook">
            <a:extLst>
              <a:ext uri="{FF2B5EF4-FFF2-40B4-BE49-F238E27FC236}">
                <a16:creationId xmlns:a16="http://schemas.microsoft.com/office/drawing/2014/main" id="{4B78F76F-AFD3-A509-6D75-2716E4D4A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595" y="2876272"/>
            <a:ext cx="411193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DF3FF0CE-CA45-7101-EA3C-BFEF468CDE1A}"/>
              </a:ext>
            </a:extLst>
          </p:cNvPr>
          <p:cNvSpPr txBox="1"/>
          <p:nvPr/>
        </p:nvSpPr>
        <p:spPr>
          <a:xfrm>
            <a:off x="7038851" y="6021288"/>
            <a:ext cx="2209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4"/>
              </a:rPr>
              <a:t>https://www.upt.pt</a:t>
            </a:r>
            <a:r>
              <a:rPr lang="pt-PT" dirty="0"/>
              <a:t>  </a:t>
            </a:r>
          </a:p>
        </p:txBody>
      </p:sp>
      <p:sp>
        <p:nvSpPr>
          <p:cNvPr id="3" name="AutoShape 6" descr="Universidade Portucalense – Infante D. Henrique">
            <a:extLst>
              <a:ext uri="{FF2B5EF4-FFF2-40B4-BE49-F238E27FC236}">
                <a16:creationId xmlns:a16="http://schemas.microsoft.com/office/drawing/2014/main" id="{0780B02B-BB89-D9A8-E507-8D1025C73E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7425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4" name="AutoShape 8" descr="Universidade Portucalense – Infante D. Henrique">
            <a:extLst>
              <a:ext uri="{FF2B5EF4-FFF2-40B4-BE49-F238E27FC236}">
                <a16:creationId xmlns:a16="http://schemas.microsoft.com/office/drawing/2014/main" id="{875A9FA5-1F98-2DF1-812B-F865385AB5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49825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2050" name="Imagem 34">
            <a:extLst>
              <a:ext uri="{FF2B5EF4-FFF2-40B4-BE49-F238E27FC236}">
                <a16:creationId xmlns:a16="http://schemas.microsoft.com/office/drawing/2014/main" id="{68707761-271E-A9AB-6470-9315E9EE8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39" y="188640"/>
            <a:ext cx="20193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94D0B6CD-44E1-4D85-5263-FD9DE2451D0C}"/>
              </a:ext>
            </a:extLst>
          </p:cNvPr>
          <p:cNvSpPr txBox="1"/>
          <p:nvPr/>
        </p:nvSpPr>
        <p:spPr>
          <a:xfrm>
            <a:off x="3663441" y="974160"/>
            <a:ext cx="675081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UNIVERSIDADE PORTUCALENSE </a:t>
            </a:r>
          </a:p>
          <a:p>
            <a:r>
              <a:rPr lang="pt-PT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INFANTE D. HENRIQUE  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9B311B3C-EDEC-4F22-B97E-296A01F409A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02225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3838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5DAE77C-D27A-53E6-B7E0-9758F1EFE0CC}"/>
              </a:ext>
            </a:extLst>
          </p:cNvPr>
          <p:cNvSpPr txBox="1"/>
          <p:nvPr/>
        </p:nvSpPr>
        <p:spPr>
          <a:xfrm>
            <a:off x="1206203" y="332656"/>
            <a:ext cx="7992888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50000"/>
              </a:lnSpc>
            </a:pPr>
            <a:r>
              <a:rPr lang="pt-PT" sz="2800" dirty="0">
                <a:latin typeface="Baguet Script" panose="020F0502020204030204" pitchFamily="2" charset="0"/>
              </a:rPr>
              <a:t>“O passado sussurra-nos ao ouvido, quer o ouçamos quer não, e faz de nós aquilo que somos.”</a:t>
            </a:r>
          </a:p>
          <a:p>
            <a:pPr algn="just">
              <a:lnSpc>
                <a:spcPct val="250000"/>
              </a:lnSpc>
            </a:pPr>
            <a:endParaRPr lang="pt-PT" sz="2800" dirty="0">
              <a:latin typeface="Baguet Script" panose="020F0502020204030204" pitchFamily="2" charset="0"/>
            </a:endParaRPr>
          </a:p>
          <a:p>
            <a:endParaRPr lang="pt-PT" dirty="0"/>
          </a:p>
          <a:p>
            <a:pPr algn="r"/>
            <a:r>
              <a:rPr lang="pt-PT" i="1" dirty="0"/>
              <a:t>James </a:t>
            </a:r>
            <a:r>
              <a:rPr lang="pt-PT" i="1" dirty="0" err="1"/>
              <a:t>Hawes</a:t>
            </a:r>
            <a:endParaRPr lang="pt-PT" i="1" dirty="0"/>
          </a:p>
        </p:txBody>
      </p:sp>
      <p:pic>
        <p:nvPicPr>
          <p:cNvPr id="1028" name="Picture 4" descr="A importância do ensino do latim para a aprendizagem da língua portuguesa">
            <a:extLst>
              <a:ext uri="{FF2B5EF4-FFF2-40B4-BE49-F238E27FC236}">
                <a16:creationId xmlns:a16="http://schemas.microsoft.com/office/drawing/2014/main" id="{2D7908CC-CE60-1959-E38A-33A073092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7" y="3284984"/>
            <a:ext cx="4536504" cy="339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74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7A98F2C7-BB90-DC17-C87C-1F6F5D5E2587}"/>
              </a:ext>
            </a:extLst>
          </p:cNvPr>
          <p:cNvSpPr txBox="1"/>
          <p:nvPr/>
        </p:nvSpPr>
        <p:spPr>
          <a:xfrm>
            <a:off x="774155" y="1743058"/>
            <a:ext cx="8568952" cy="2540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RESUMO  </a:t>
            </a:r>
          </a:p>
          <a:p>
            <a:pPr algn="just">
              <a:lnSpc>
                <a:spcPct val="150000"/>
              </a:lnSpc>
            </a:pP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uso de expressões latinas pelos juristas contemporâneos pode parecer anacrónico para os estudantes de Licenciatura em Direito. A História do Direito surge, desse modo, como a 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lucerna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iuris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que ajuda a significar a relevância do uso contínuo de expressões latinas, pelos operadores judiciais hodiernos.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513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EF1EFA4-D6FB-3C13-BA4E-9BA132659C1D}"/>
              </a:ext>
            </a:extLst>
          </p:cNvPr>
          <p:cNvSpPr txBox="1"/>
          <p:nvPr/>
        </p:nvSpPr>
        <p:spPr>
          <a:xfrm>
            <a:off x="810159" y="1340768"/>
            <a:ext cx="8280920" cy="4418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Introdução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História do Direito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Da importância da História do Direito para o uso do latim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 </a:t>
            </a:r>
            <a:r>
              <a:rPr lang="en-IE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uso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 </a:t>
            </a:r>
            <a:r>
              <a:rPr lang="en-IE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latim</a:t>
            </a: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en-IE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atualidade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 </a:t>
            </a:r>
            <a:r>
              <a:rPr lang="en-IE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tema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 a </a:t>
            </a:r>
            <a:r>
              <a:rPr lang="en-IE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importância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 </a:t>
            </a:r>
            <a:r>
              <a:rPr lang="en-IE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latim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E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hoje</a:t>
            </a: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Notas conclusivas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837918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7A98F2C7-BB90-DC17-C87C-1F6F5D5E2587}"/>
              </a:ext>
            </a:extLst>
          </p:cNvPr>
          <p:cNvSpPr txBox="1"/>
          <p:nvPr/>
        </p:nvSpPr>
        <p:spPr>
          <a:xfrm>
            <a:off x="342107" y="1743058"/>
            <a:ext cx="9361040" cy="3787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dirty="0">
                <a:solidFill>
                  <a:srgbClr val="AEAAA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Objetivos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unidade curricular de História do Direito possui o mérito de reunir duas componentes essenciais à cultura e “cidadania jurídica” do jurista: a “História” e o “Direito”. Compreender o Direito, a sua origem, a sua razão de ser, as explicações que a doutrina vai tecendo em torno da origem das várias matérias permite, desde logo, conhecer o próprio poder, sobretudo o político. E também o uso da língua, que mantém raízes no latim que resulta da presença romana. Deste modo, pretendemos entender o modo como a História do Direito justifica e contextualiza a manutenção de expressões latinas, no direito contemporâneo.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960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7A98F2C7-BB90-DC17-C87C-1F6F5D5E2587}"/>
              </a:ext>
            </a:extLst>
          </p:cNvPr>
          <p:cNvSpPr txBox="1"/>
          <p:nvPr/>
        </p:nvSpPr>
        <p:spPr>
          <a:xfrm>
            <a:off x="414115" y="1340768"/>
            <a:ext cx="9361040" cy="4618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dirty="0">
                <a:solidFill>
                  <a:srgbClr val="AEAAA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Enquadramento </a:t>
            </a:r>
          </a:p>
          <a:p>
            <a:pPr>
              <a:lnSpc>
                <a:spcPct val="150000"/>
              </a:lnSpc>
            </a:pP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 na maioria das ofertas nacionais para o 1.º ciclo de estudos em Direito, a disciplina de História do Direito apresenta-se como uma forma de ligar o uso de expressões latinas no Direito ao mundo jurídico e jurisdicional em que vivemos. Este é um dos pontos de importância na formação do jurista. 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 Latim, usado na Era Clássica e Medieval, está ainda ligado a uma dimensão espiritual, na cultural de inspiração cristã. Esta língua traduz no campo do simbólico as ideias associadas a projetos políticos-sociais que vão da </a:t>
            </a:r>
            <a:r>
              <a:rPr lang="pt-PT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Respublica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Christiana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ao Sacro-Império Romano-Germânico e até, em parte, ao ideário da União Europeia entendida como um novo modelo de reunificação do território e dos povos que Roma uniu na era Clássica. 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548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7A98F2C7-BB90-DC17-C87C-1F6F5D5E2587}"/>
              </a:ext>
            </a:extLst>
          </p:cNvPr>
          <p:cNvSpPr txBox="1"/>
          <p:nvPr/>
        </p:nvSpPr>
        <p:spPr>
          <a:xfrm>
            <a:off x="414115" y="1340768"/>
            <a:ext cx="9361040" cy="3371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dirty="0">
                <a:solidFill>
                  <a:srgbClr val="AEAAA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Fundamentação </a:t>
            </a:r>
          </a:p>
          <a:p>
            <a:pPr>
              <a:lnSpc>
                <a:spcPct val="150000"/>
              </a:lnSpc>
            </a:pP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 pleno século XXI, as expressões latinas –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 initio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s-E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contrario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dubio pro reo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fine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lex </a:t>
            </a:r>
            <a:r>
              <a:rPr lang="es-E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mercatoria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 i="1" dirty="0">
                <a:solidFill>
                  <a:srgbClr val="25252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mortis causa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fazem parte do dia a dia nos tribunais e do estudo dos futuros juristas. A manutenção das expressões latinas permite, de modo propositado e consciente, posicionar os juristas num fluxo temporal contínuo que liga o presente político ao passado histórico. O Latim é assim a teia de aranha que liga e relaciona os saberes jurídicos dispersos no tempo e dos quais o jurista se poderá socorrer. </a:t>
            </a:r>
            <a:endParaRPr lang="pt-P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691348"/>
      </p:ext>
    </p:extLst>
  </p:cSld>
  <p:clrMapOvr>
    <a:masterClrMapping/>
  </p:clrMapOvr>
</p:sld>
</file>

<file path=ppt/theme/theme1.xml><?xml version="1.0" encoding="utf-8"?>
<a:theme xmlns:a="http://schemas.openxmlformats.org/drawingml/2006/main" name="2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C097F54F7EE4AA17DBC43F5D44AF3" ma:contentTypeVersion="9" ma:contentTypeDescription="Create a new document." ma:contentTypeScope="" ma:versionID="a0f8a1f041e51c32969c487c6eb712e6">
  <xsd:schema xmlns:xsd="http://www.w3.org/2001/XMLSchema" xmlns:xs="http://www.w3.org/2001/XMLSchema" xmlns:p="http://schemas.microsoft.com/office/2006/metadata/properties" xmlns:ns3="ef5d8c63-b5a2-416e-8eb9-3face68ae01a" targetNamespace="http://schemas.microsoft.com/office/2006/metadata/properties" ma:root="true" ma:fieldsID="e3ae7b7298be3d83d70f402d7a748883" ns3:_="">
    <xsd:import namespace="ef5d8c63-b5a2-416e-8eb9-3face68ae01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d8c63-b5a2-416e-8eb9-3face68ae0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11C46C-68FF-49A0-AC0B-B44E18527E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d8c63-b5a2-416e-8eb9-3face68ae0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14D855D-4F1C-494E-B8DA-06FB9828566D}">
  <ds:schemaRefs>
    <ds:schemaRef ds:uri="http://purl.org/dc/elements/1.1/"/>
    <ds:schemaRef ds:uri="http://schemas.microsoft.com/office/2006/metadata/properties"/>
    <ds:schemaRef ds:uri="ef5d8c63-b5a2-416e-8eb9-3face68ae01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6D37B2-E4AD-4204-AA8A-3573E10470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1214</Words>
  <Application>Microsoft Office PowerPoint</Application>
  <PresentationFormat>Personalizados</PresentationFormat>
  <Paragraphs>94</Paragraphs>
  <Slides>17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17</vt:i4>
      </vt:variant>
    </vt:vector>
  </HeadingPairs>
  <TitlesOfParts>
    <vt:vector size="24" baseType="lpstr">
      <vt:lpstr>Arial</vt:lpstr>
      <vt:lpstr>Baguet Script</vt:lpstr>
      <vt:lpstr>Calibri</vt:lpstr>
      <vt:lpstr>Times New Roman</vt:lpstr>
      <vt:lpstr>2_Modelo de apresentação personalizado</vt:lpstr>
      <vt:lpstr>Modelo de apresentação personalizado</vt:lpstr>
      <vt:lpstr>1_Modelo de apresentação personalizado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Oliveira</dc:creator>
  <cp:lastModifiedBy>Dora Resende Alves</cp:lastModifiedBy>
  <cp:revision>132</cp:revision>
  <dcterms:created xsi:type="dcterms:W3CDTF">2014-09-19T15:40:27Z</dcterms:created>
  <dcterms:modified xsi:type="dcterms:W3CDTF">2023-10-26T22:41:18Z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0x010100090C097F54F7EE4AA17DBC43F5D44AF3</vt:lpwstr>
  </property>
</Properties>
</file>