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  <p:sldMasterId id="2147483651" r:id="rId2"/>
    <p:sldMasterId id="2147483658" r:id="rId3"/>
  </p:sldMasterIdLst>
  <p:notesMasterIdLst>
    <p:notesMasterId r:id="rId37"/>
  </p:notesMasterIdLst>
  <p:handoutMasterIdLst>
    <p:handoutMasterId r:id="rId38"/>
  </p:handoutMasterIdLst>
  <p:sldIdLst>
    <p:sldId id="269" r:id="rId4"/>
    <p:sldId id="270" r:id="rId5"/>
    <p:sldId id="283" r:id="rId6"/>
    <p:sldId id="284" r:id="rId7"/>
    <p:sldId id="272" r:id="rId8"/>
    <p:sldId id="285" r:id="rId9"/>
    <p:sldId id="273" r:id="rId10"/>
    <p:sldId id="274" r:id="rId11"/>
    <p:sldId id="287" r:id="rId12"/>
    <p:sldId id="286" r:id="rId13"/>
    <p:sldId id="288" r:id="rId14"/>
    <p:sldId id="289" r:id="rId15"/>
    <p:sldId id="290" r:id="rId16"/>
    <p:sldId id="291" r:id="rId17"/>
    <p:sldId id="302" r:id="rId18"/>
    <p:sldId id="292" r:id="rId19"/>
    <p:sldId id="293" r:id="rId20"/>
    <p:sldId id="294" r:id="rId21"/>
    <p:sldId id="295" r:id="rId22"/>
    <p:sldId id="296" r:id="rId23"/>
    <p:sldId id="297" r:id="rId24"/>
    <p:sldId id="298" r:id="rId25"/>
    <p:sldId id="299" r:id="rId26"/>
    <p:sldId id="300" r:id="rId27"/>
    <p:sldId id="301" r:id="rId28"/>
    <p:sldId id="303" r:id="rId29"/>
    <p:sldId id="305" r:id="rId30"/>
    <p:sldId id="306" r:id="rId31"/>
    <p:sldId id="304" r:id="rId32"/>
    <p:sldId id="307" r:id="rId33"/>
    <p:sldId id="258" r:id="rId34"/>
    <p:sldId id="264" r:id="rId35"/>
    <p:sldId id="275" r:id="rId36"/>
  </p:sldIdLst>
  <p:sldSz cx="9901238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BDE0"/>
    <a:srgbClr val="00B0F0"/>
    <a:srgbClr val="B196C6"/>
    <a:srgbClr val="F898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31" autoAdjust="0"/>
    <p:restoredTop sz="94722" autoAdjust="0"/>
  </p:normalViewPr>
  <p:slideViewPr>
    <p:cSldViewPr>
      <p:cViewPr varScale="1">
        <p:scale>
          <a:sx n="51" d="100"/>
          <a:sy n="51" d="100"/>
        </p:scale>
        <p:origin x="1123" y="53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4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presProps" Target="pres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3699A-3E35-4674-A9F4-88CCDAC8AE27}" type="datetimeFigureOut">
              <a:rPr lang="pt-PT" smtClean="0"/>
              <a:pPr/>
              <a:t>21/02/2022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0CFE17-B7B6-44E3-9B3D-E47C563B22A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07379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567AD5-CD22-434B-B2E7-8437E1814669}" type="datetimeFigureOut">
              <a:rPr lang="en-US" smtClean="0"/>
              <a:pPr/>
              <a:t>2/21/2022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4088" y="685800"/>
            <a:ext cx="4949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9A5246-2F3B-7F46-BA1C-F01A7A523B9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6068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7594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710258" y="2130425"/>
            <a:ext cx="7448029" cy="722511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Conteúdo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710258" y="3212976"/>
            <a:ext cx="6705079" cy="2425824"/>
          </a:xfrm>
          <a:prstGeom prst="rect">
            <a:avLst/>
          </a:prstGeom>
        </p:spPr>
        <p:txBody>
          <a:bodyPr/>
          <a:lstStyle>
            <a:lvl1pPr marL="342900" indent="-342900" algn="l">
              <a:buAutoNum type="arabicPeriod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71550" indent="-514350" algn="l">
              <a:buFont typeface="+mj-lt"/>
              <a:buAutoNum type="arabicPeriod"/>
              <a:defRPr sz="1400">
                <a:solidFill>
                  <a:schemeClr val="tx1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dirty="0"/>
              <a:t>Título</a:t>
            </a:r>
          </a:p>
          <a:p>
            <a:r>
              <a:rPr lang="pt-PT" dirty="0"/>
              <a:t>Título</a:t>
            </a:r>
          </a:p>
          <a:p>
            <a:r>
              <a:rPr lang="pt-PT" dirty="0"/>
              <a:t>Título</a:t>
            </a:r>
          </a:p>
          <a:p>
            <a:r>
              <a:rPr lang="pt-PT" dirty="0"/>
              <a:t>Título</a:t>
            </a:r>
          </a:p>
          <a:p>
            <a:pPr lvl="1"/>
            <a:r>
              <a:rPr lang="pt-PT" dirty="0"/>
              <a:t>Subtítulo	</a:t>
            </a:r>
          </a:p>
          <a:p>
            <a:pPr lvl="1"/>
            <a:r>
              <a:rPr lang="pt-PT" dirty="0"/>
              <a:t>Subtítulo</a:t>
            </a:r>
          </a:p>
          <a:p>
            <a:pPr lvl="0"/>
            <a:r>
              <a:rPr lang="pt-PT" dirty="0"/>
              <a:t>Título</a:t>
            </a:r>
          </a:p>
          <a:p>
            <a:pPr lvl="0"/>
            <a:r>
              <a:rPr lang="pt-PT" dirty="0"/>
              <a:t>Título</a:t>
            </a:r>
          </a:p>
          <a:p>
            <a:pPr lvl="1"/>
            <a:endParaRPr lang="pt-PT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8606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782267" y="1340769"/>
            <a:ext cx="6696743" cy="41805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1. Título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 hasCustomPrompt="1"/>
          </p:nvPr>
        </p:nvSpPr>
        <p:spPr>
          <a:xfrm>
            <a:off x="1782266" y="2032249"/>
            <a:ext cx="5040561" cy="24768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Donec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urna justo.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Nunc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vulputate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turpis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porttitor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id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erat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semper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Proin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finibus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nibh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ut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euismod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aliquam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eget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sollicitudin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ex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eu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iaculis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mollis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pharetra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nunc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blandit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purus non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lacus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Vivamus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enim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Donec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aliquet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odio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vitae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iaculis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odio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finibus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18542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1926283" y="3933056"/>
            <a:ext cx="2872159" cy="190219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pt-PT" dirty="0"/>
          </a:p>
          <a:p>
            <a:pPr lvl="0"/>
            <a:endParaRPr lang="pt-PT" dirty="0"/>
          </a:p>
          <a:p>
            <a:pPr lvl="0"/>
            <a:endParaRPr lang="pt-PT" dirty="0"/>
          </a:p>
          <a:p>
            <a:pPr lvl="0"/>
            <a:r>
              <a:rPr lang="pt-PT" dirty="0"/>
              <a:t>Adicionar imagem</a:t>
            </a:r>
          </a:p>
        </p:txBody>
      </p:sp>
      <p:sp>
        <p:nvSpPr>
          <p:cNvPr id="10" name="Título 1"/>
          <p:cNvSpPr>
            <a:spLocks noGrp="1"/>
          </p:cNvSpPr>
          <p:nvPr>
            <p:ph type="title" hasCustomPrompt="1"/>
          </p:nvPr>
        </p:nvSpPr>
        <p:spPr>
          <a:xfrm>
            <a:off x="1782267" y="1340769"/>
            <a:ext cx="6696743" cy="41805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2. Título</a:t>
            </a:r>
          </a:p>
        </p:txBody>
      </p:sp>
      <p:sp>
        <p:nvSpPr>
          <p:cNvPr id="11" name="Marcador de Posição de Conteúdo 2"/>
          <p:cNvSpPr>
            <a:spLocks noGrp="1"/>
          </p:cNvSpPr>
          <p:nvPr>
            <p:ph idx="1" hasCustomPrompt="1"/>
          </p:nvPr>
        </p:nvSpPr>
        <p:spPr>
          <a:xfrm>
            <a:off x="1782266" y="2032249"/>
            <a:ext cx="5040561" cy="17567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Donec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urna justo.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Nunc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vulputate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turpis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porttitor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id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erat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semper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Proin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finibus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nibh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ut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euismod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aliquam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eget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</p:txBody>
      </p:sp>
      <p:sp>
        <p:nvSpPr>
          <p:cNvPr id="5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82187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 hasCustomPrompt="1"/>
          </p:nvPr>
        </p:nvSpPr>
        <p:spPr>
          <a:xfrm>
            <a:off x="1782267" y="1340769"/>
            <a:ext cx="6696743" cy="41805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3. Título</a:t>
            </a:r>
          </a:p>
        </p:txBody>
      </p:sp>
      <p:sp>
        <p:nvSpPr>
          <p:cNvPr id="9" name="Marcador de Posição de Conteúdo 2"/>
          <p:cNvSpPr>
            <a:spLocks noGrp="1"/>
          </p:cNvSpPr>
          <p:nvPr>
            <p:ph idx="10" hasCustomPrompt="1"/>
          </p:nvPr>
        </p:nvSpPr>
        <p:spPr>
          <a:xfrm>
            <a:off x="1782267" y="2420888"/>
            <a:ext cx="5040561" cy="11807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</p:txBody>
      </p:sp>
      <p:sp>
        <p:nvSpPr>
          <p:cNvPr id="11" name="Marcador de Posição de Conteúdo 2"/>
          <p:cNvSpPr>
            <a:spLocks noGrp="1"/>
          </p:cNvSpPr>
          <p:nvPr>
            <p:ph idx="12" hasCustomPrompt="1"/>
          </p:nvPr>
        </p:nvSpPr>
        <p:spPr>
          <a:xfrm>
            <a:off x="1782267" y="4149080"/>
            <a:ext cx="5040561" cy="11807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</p:txBody>
      </p:sp>
      <p:sp>
        <p:nvSpPr>
          <p:cNvPr id="15" name="Marcador de Posição de Conteúdo 2"/>
          <p:cNvSpPr>
            <a:spLocks noGrp="1"/>
          </p:cNvSpPr>
          <p:nvPr>
            <p:ph idx="1" hasCustomPrompt="1"/>
          </p:nvPr>
        </p:nvSpPr>
        <p:spPr>
          <a:xfrm>
            <a:off x="1782267" y="2012229"/>
            <a:ext cx="8539162" cy="4806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baseline="0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PT" dirty="0"/>
              <a:t>3.1 Subtítulo</a:t>
            </a:r>
          </a:p>
        </p:txBody>
      </p:sp>
      <p:sp>
        <p:nvSpPr>
          <p:cNvPr id="16" name="Marcador de Posição de Conteúdo 2"/>
          <p:cNvSpPr>
            <a:spLocks noGrp="1"/>
          </p:cNvSpPr>
          <p:nvPr>
            <p:ph idx="13" hasCustomPrompt="1"/>
          </p:nvPr>
        </p:nvSpPr>
        <p:spPr>
          <a:xfrm>
            <a:off x="1782267" y="3717032"/>
            <a:ext cx="8539162" cy="4806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baseline="0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PT" dirty="0"/>
              <a:t>3.2 Subtítulo</a:t>
            </a:r>
          </a:p>
        </p:txBody>
      </p:sp>
      <p:sp>
        <p:nvSpPr>
          <p:cNvPr id="8" name="Marcador de Posição do Número do Diapositivo 3"/>
          <p:cNvSpPr>
            <a:spLocks noGrp="1"/>
          </p:cNvSpPr>
          <p:nvPr>
            <p:ph type="sldNum" sz="quarter" idx="14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71401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title" hasCustomPrompt="1"/>
          </p:nvPr>
        </p:nvSpPr>
        <p:spPr>
          <a:xfrm>
            <a:off x="1782267" y="1340769"/>
            <a:ext cx="6696743" cy="41805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4. Título (Texto + Tabela)</a:t>
            </a:r>
          </a:p>
        </p:txBody>
      </p:sp>
      <p:sp>
        <p:nvSpPr>
          <p:cNvPr id="9" name="Marcador de Posição de Conteúdo 2"/>
          <p:cNvSpPr>
            <a:spLocks noGrp="1"/>
          </p:cNvSpPr>
          <p:nvPr>
            <p:ph idx="10" hasCustomPrompt="1"/>
          </p:nvPr>
        </p:nvSpPr>
        <p:spPr>
          <a:xfrm>
            <a:off x="1782267" y="2420888"/>
            <a:ext cx="5040561" cy="11807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</p:txBody>
      </p:sp>
      <p:sp>
        <p:nvSpPr>
          <p:cNvPr id="10" name="Marcador de Posição de Conteúdo 2"/>
          <p:cNvSpPr>
            <a:spLocks noGrp="1"/>
          </p:cNvSpPr>
          <p:nvPr>
            <p:ph idx="11"/>
          </p:nvPr>
        </p:nvSpPr>
        <p:spPr>
          <a:xfrm>
            <a:off x="1782267" y="3789040"/>
            <a:ext cx="5040561" cy="118072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pt-PT" sz="1800" b="0" i="0" u="none" strike="noStrike" smtClean="0"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pt-PT" sz="1800" b="0" i="0" u="none" strike="noStrike" dirty="0">
              <a:effectLst/>
              <a:latin typeface="Arial"/>
            </a:endParaRPr>
          </a:p>
          <a:p>
            <a:pPr lvl="0"/>
            <a:endParaRPr lang="pt-PT" dirty="0"/>
          </a:p>
        </p:txBody>
      </p:sp>
      <p:sp>
        <p:nvSpPr>
          <p:cNvPr id="5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9918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e Conteúdo 2"/>
          <p:cNvSpPr>
            <a:spLocks noGrp="1"/>
          </p:cNvSpPr>
          <p:nvPr>
            <p:ph idx="10" hasCustomPrompt="1"/>
          </p:nvPr>
        </p:nvSpPr>
        <p:spPr>
          <a:xfrm>
            <a:off x="1782267" y="1772816"/>
            <a:ext cx="5040561" cy="360040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lang="pt-PT" sz="1400" b="0" i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solidFill>
                  <a:schemeClr val="tx1"/>
                </a:solidFill>
              </a:defRPr>
            </a:lvl2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</a:p>
          <a:p>
            <a:pPr lvl="0"/>
            <a:endParaRPr lang="pt-PT" b="0" i="0" dirty="0">
              <a:solidFill>
                <a:srgbClr val="000000"/>
              </a:solidFill>
              <a:effectLst/>
              <a:latin typeface="Arial"/>
            </a:endParaRPr>
          </a:p>
          <a:p>
            <a:pPr lvl="1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</a:t>
            </a:r>
          </a:p>
          <a:p>
            <a:pPr lvl="1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Donec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urna justo.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Nunc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vulputate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turpis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porttitor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id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erat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semper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Proin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finibus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nibh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ut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euismod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aliquam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eget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  <a:p>
            <a:pPr lvl="1"/>
            <a:endParaRPr lang="pt-PT" b="0" i="0" dirty="0">
              <a:solidFill>
                <a:srgbClr val="000000"/>
              </a:solidFill>
              <a:effectLst/>
              <a:latin typeface="Arial"/>
            </a:endParaRPr>
          </a:p>
          <a:p>
            <a:pPr lvl="1"/>
            <a:endParaRPr lang="pt-PT" b="0" i="0" dirty="0">
              <a:solidFill>
                <a:srgbClr val="000000"/>
              </a:solidFill>
              <a:effectLst/>
              <a:latin typeface="Arial"/>
            </a:endParaRPr>
          </a:p>
          <a:p>
            <a:pPr lvl="1"/>
            <a:endParaRPr lang="pt-PT" dirty="0"/>
          </a:p>
        </p:txBody>
      </p:sp>
      <p:sp>
        <p:nvSpPr>
          <p:cNvPr id="3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40043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3931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652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3"/>
          <p:cNvSpPr>
            <a:spLocks noGrp="1"/>
          </p:cNvSpPr>
          <p:nvPr>
            <p:ph type="sldNum" sz="quarter" idx="4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49129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6" r:id="rId3"/>
    <p:sldLayoutId id="2147483654" r:id="rId4"/>
    <p:sldLayoutId id="2147483655" r:id="rId5"/>
    <p:sldLayoutId id="2147483657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098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382963" y="6356350"/>
            <a:ext cx="31353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7096125" y="332656"/>
            <a:ext cx="23098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8634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dra@upt.pt" TargetMode="External"/><Relationship Id="rId2" Type="http://schemas.openxmlformats.org/officeDocument/2006/relationships/hyperlink" Target="https://orcid.org/0000-0003-4720-1400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fmnr@upt.pt" TargetMode="External"/><Relationship Id="rId5" Type="http://schemas.openxmlformats.org/officeDocument/2006/relationships/hyperlink" Target="https://orcid.org/0000-0002-4598-1629" TargetMode="External"/><Relationship Id="rId4" Type="http://schemas.openxmlformats.org/officeDocument/2006/relationships/hyperlink" Target="mailto:ra@upt.pt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ur-lex.europa.eu/legal-content/PT/TXT/PDF/?uri=CELEX:02003R0001-20090701&amp;qid=1601459046104&amp;from=PT" TargetMode="External"/><Relationship Id="rId2" Type="http://schemas.openxmlformats.org/officeDocument/2006/relationships/hyperlink" Target="https://eur-lex.europa.eu/collection/eu-law/treaties/treaties-force.html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hyperlink" Target="http://www.pgdlisboa.pt/leis/lei_mostra_articulado.php?nid=1705&amp;tabela=leis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hyperlink" Target="https://eur-lex.europa.eu/legal-content/PT/TXT/PDF/?uri=CELEX:52020DC0302&amp;rid=1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eur-lex.europa.eu/legal-content/EN/TXT/PDF/?uri=COM:2021:118:FIN&amp;qid=1615455492024&amp;from=PT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m 2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70" r="24239"/>
          <a:stretch/>
        </p:blipFill>
        <p:spPr>
          <a:xfrm>
            <a:off x="283848" y="116632"/>
            <a:ext cx="3267075" cy="5835650"/>
          </a:xfrm>
          <a:prstGeom prst="rect">
            <a:avLst/>
          </a:prstGeom>
        </p:spPr>
      </p:pic>
      <p:pic>
        <p:nvPicPr>
          <p:cNvPr id="29" name="Picture 15" descr="Logo U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5835650"/>
            <a:ext cx="3214688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 dirty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8" name="Text Box 3"/>
          <p:cNvSpPr txBox="1"/>
          <p:nvPr/>
        </p:nvSpPr>
        <p:spPr>
          <a:xfrm>
            <a:off x="3955365" y="4221088"/>
            <a:ext cx="4379629" cy="1024969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5000"/>
              </a:lnSpc>
              <a:defRPr/>
            </a:pPr>
            <a:r>
              <a:rPr lang="pt-PT" altLang="x-none" i="1" dirty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Dora Resende Alves</a:t>
            </a:r>
          </a:p>
          <a:p>
            <a:pPr eaLnBrk="1" hangingPunct="1">
              <a:lnSpc>
                <a:spcPct val="115000"/>
              </a:lnSpc>
              <a:defRPr/>
            </a:pPr>
            <a:endParaRPr lang="pt-PT" altLang="x-none" i="1" dirty="0">
              <a:solidFill>
                <a:schemeClr val="accent6">
                  <a:lumMod val="5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115000"/>
              </a:lnSpc>
              <a:defRPr/>
            </a:pPr>
            <a:r>
              <a:rPr lang="pt-PT" altLang="x-none" i="1" dirty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Fernanda Maria Neves Rebelo</a:t>
            </a:r>
          </a:p>
          <a:p>
            <a:pPr eaLnBrk="1" hangingPunct="1">
              <a:lnSpc>
                <a:spcPct val="115000"/>
              </a:lnSpc>
              <a:defRPr/>
            </a:pPr>
            <a:endParaRPr lang="pt-PT" altLang="x-none" sz="1400" dirty="0">
              <a:solidFill>
                <a:schemeClr val="accent6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9" name="Text Box 34"/>
          <p:cNvSpPr txBox="1">
            <a:spLocks noChangeArrowheads="1"/>
          </p:cNvSpPr>
          <p:nvPr/>
        </p:nvSpPr>
        <p:spPr bwMode="auto">
          <a:xfrm>
            <a:off x="3942507" y="705196"/>
            <a:ext cx="5904656" cy="3299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b="1" dirty="0" err="1">
                <a:solidFill>
                  <a:schemeClr val="accent6">
                    <a:lumMod val="50000"/>
                  </a:schemeClr>
                </a:solidFill>
              </a:rPr>
              <a:t>Evento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   </a:t>
            </a: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e-Commerce</a:t>
            </a:r>
          </a:p>
          <a:p>
            <a:endParaRPr lang="en-US" altLang="x-none" b="1" i="1" dirty="0">
              <a:solidFill>
                <a:schemeClr val="accent6">
                  <a:lumMod val="50000"/>
                </a:schemeClr>
              </a:solidFill>
              <a:latin typeface="Arial" charset="0"/>
            </a:endParaRPr>
          </a:p>
          <a:p>
            <a:endParaRPr lang="en-US" altLang="x-none" b="1" i="1" dirty="0">
              <a:solidFill>
                <a:schemeClr val="accent6">
                  <a:lumMod val="50000"/>
                </a:schemeClr>
              </a:solidFill>
              <a:latin typeface="Arial" charset="0"/>
            </a:endParaRPr>
          </a:p>
          <a:p>
            <a:pPr algn="r"/>
            <a:r>
              <a:rPr lang="en-US" altLang="x-none" dirty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8 de </a:t>
            </a:r>
            <a:r>
              <a:rPr lang="en-US" altLang="x-none" dirty="0" err="1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maio</a:t>
            </a:r>
            <a:r>
              <a:rPr lang="en-US" altLang="x-none" dirty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 de 2021</a:t>
            </a:r>
          </a:p>
          <a:p>
            <a:pPr algn="r"/>
            <a:endParaRPr lang="en-US" altLang="x-none" dirty="0">
              <a:solidFill>
                <a:schemeClr val="accent6">
                  <a:lumMod val="50000"/>
                </a:schemeClr>
              </a:solidFill>
              <a:latin typeface="Arial" charset="0"/>
            </a:endParaRPr>
          </a:p>
          <a:p>
            <a:pPr algn="r"/>
            <a:r>
              <a:rPr lang="en-US" altLang="x-none" sz="1800" dirty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16h</a:t>
            </a:r>
          </a:p>
          <a:p>
            <a:pPr algn="r"/>
            <a:r>
              <a:rPr lang="en-US" altLang="x-none" sz="1800" dirty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Zoom</a:t>
            </a:r>
          </a:p>
          <a:p>
            <a:pPr algn="r"/>
            <a:endParaRPr lang="en-US" altLang="x-none" dirty="0">
              <a:solidFill>
                <a:schemeClr val="accent6">
                  <a:lumMod val="50000"/>
                </a:schemeClr>
              </a:solidFill>
              <a:latin typeface="Arial" charset="0"/>
            </a:endParaRPr>
          </a:p>
          <a:p>
            <a:endParaRPr lang="pt-PT" altLang="x-none" i="1" dirty="0">
              <a:solidFill>
                <a:schemeClr val="accent6">
                  <a:lumMod val="50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8720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ção de Conteúdo 4" descr="Uma imagem com texto&#10;&#10;Descrição gerada automaticamente">
            <a:extLst>
              <a:ext uri="{FF2B5EF4-FFF2-40B4-BE49-F238E27FC236}">
                <a16:creationId xmlns:a16="http://schemas.microsoft.com/office/drawing/2014/main" id="{2D03B53B-C23B-47D8-B7F9-A4E7689D1C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697" y="68263"/>
            <a:ext cx="8401843" cy="6721475"/>
          </a:xfrm>
          <a:prstGeom prst="rect">
            <a:avLst/>
          </a:prstGeom>
          <a:noFill/>
        </p:spPr>
      </p:pic>
      <p:sp>
        <p:nvSpPr>
          <p:cNvPr id="3" name="Marcador de Posição do Número do Diapositivo 2" hidden="1">
            <a:extLst>
              <a:ext uri="{FF2B5EF4-FFF2-40B4-BE49-F238E27FC236}">
                <a16:creationId xmlns:a16="http://schemas.microsoft.com/office/drawing/2014/main" id="{4D008EC7-215F-407C-8D54-D8514926D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4901C690-7677-4A91-AC8C-C263A5657454}" type="slidenum">
              <a:rPr lang="pt-PT" smtClean="0"/>
              <a:pPr>
                <a:spcAft>
                  <a:spcPts val="600"/>
                </a:spcAft>
              </a:pPr>
              <a:t>10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6424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 hidden="1">
            <a:extLst>
              <a:ext uri="{FF2B5EF4-FFF2-40B4-BE49-F238E27FC236}">
                <a16:creationId xmlns:a16="http://schemas.microsoft.com/office/drawing/2014/main" id="{4D008EC7-215F-407C-8D54-D8514926D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4901C690-7677-4A91-AC8C-C263A5657454}" type="slidenum">
              <a:rPr lang="pt-PT" smtClean="0"/>
              <a:pPr>
                <a:spcAft>
                  <a:spcPts val="600"/>
                </a:spcAft>
              </a:pPr>
              <a:t>11</a:t>
            </a:fld>
            <a:endParaRPr lang="pt-PT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89A07C3-5910-45DE-9C31-59DDF0ED8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107" y="188640"/>
            <a:ext cx="9217024" cy="6552728"/>
          </a:xfrm>
        </p:spPr>
        <p:txBody>
          <a:bodyPr/>
          <a:lstStyle/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algn="just"/>
            <a:endParaRPr lang="pt-PT" dirty="0"/>
          </a:p>
          <a:p>
            <a:endParaRPr lang="pt-PT" dirty="0"/>
          </a:p>
          <a:p>
            <a:pPr algn="ctr"/>
            <a:r>
              <a:rPr lang="pt-PT" sz="3600" i="1" dirty="0" err="1"/>
              <a:t>e-COMMERCE</a:t>
            </a:r>
            <a:r>
              <a:rPr lang="pt-PT" sz="3600" dirty="0"/>
              <a:t> OU COMÉRCIO ELETRÓNICO </a:t>
            </a:r>
          </a:p>
          <a:p>
            <a:pPr algn="ctr"/>
            <a:r>
              <a:rPr lang="pt-PT" sz="3600" dirty="0"/>
              <a:t>E </a:t>
            </a:r>
          </a:p>
          <a:p>
            <a:pPr algn="ctr"/>
            <a:r>
              <a:rPr lang="pt-PT" sz="3600" dirty="0"/>
              <a:t>PROTEÇÃO DO CONSUMIDOR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C2FD0FEC-49AA-428D-B8D5-5AA723EF25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856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 hidden="1">
            <a:extLst>
              <a:ext uri="{FF2B5EF4-FFF2-40B4-BE49-F238E27FC236}">
                <a16:creationId xmlns:a16="http://schemas.microsoft.com/office/drawing/2014/main" id="{4D008EC7-215F-407C-8D54-D8514926D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4901C690-7677-4A91-AC8C-C263A5657454}" type="slidenum">
              <a:rPr lang="pt-PT" smtClean="0"/>
              <a:pPr>
                <a:spcAft>
                  <a:spcPts val="600"/>
                </a:spcAft>
              </a:pPr>
              <a:t>12</a:t>
            </a:fld>
            <a:endParaRPr lang="pt-PT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89A07C3-5910-45DE-9C31-59DDF0ED8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107" y="188640"/>
            <a:ext cx="9217024" cy="6552728"/>
          </a:xfrm>
        </p:spPr>
        <p:txBody>
          <a:bodyPr/>
          <a:lstStyle/>
          <a:p>
            <a:endParaRPr lang="pt-PT" dirty="0"/>
          </a:p>
          <a:p>
            <a:endParaRPr lang="pt-PT" dirty="0"/>
          </a:p>
          <a:p>
            <a:pPr algn="ctr"/>
            <a:r>
              <a:rPr lang="pt-PT" sz="3200" dirty="0"/>
              <a:t>	</a:t>
            </a:r>
            <a:r>
              <a:rPr lang="pt-PT" sz="3200" b="1" dirty="0"/>
              <a:t>O comércio eletrónico</a:t>
            </a:r>
          </a:p>
          <a:p>
            <a:pPr marL="571500" indent="-571500" algn="just">
              <a:buFontTx/>
              <a:buChar char="-"/>
            </a:pPr>
            <a:r>
              <a:rPr lang="pt-PT" sz="2800" dirty="0"/>
              <a:t>Comércio eletrónico ou </a:t>
            </a:r>
            <a:r>
              <a:rPr lang="pt-PT" sz="2800" i="1" dirty="0"/>
              <a:t>e-commerce </a:t>
            </a:r>
            <a:r>
              <a:rPr lang="pt-PT" sz="2800" dirty="0"/>
              <a:t>consiste na comercialização de produtos e serviços através da </a:t>
            </a:r>
            <a:r>
              <a:rPr lang="pt-PT" sz="2800" i="1" dirty="0"/>
              <a:t>internet</a:t>
            </a:r>
            <a:r>
              <a:rPr lang="pt-PT" sz="2800" dirty="0"/>
              <a:t>, onde as transações são realizadas via dispositivos eletrónicos, como os </a:t>
            </a:r>
            <a:r>
              <a:rPr lang="pt-PT" sz="2800" i="1" dirty="0"/>
              <a:t>smartphones</a:t>
            </a:r>
            <a:r>
              <a:rPr lang="pt-PT" sz="2800" dirty="0"/>
              <a:t> ou os computadores</a:t>
            </a:r>
          </a:p>
          <a:p>
            <a:pPr marL="571500" indent="-571500" algn="just">
              <a:buFontTx/>
              <a:buChar char="-"/>
            </a:pPr>
            <a:r>
              <a:rPr lang="pt-PT" sz="2800" dirty="0"/>
              <a:t>Atualmente, o comércio eletrónico é uma das atividades </a:t>
            </a:r>
            <a:r>
              <a:rPr lang="pt-PT" sz="2800" i="1" dirty="0"/>
              <a:t>online</a:t>
            </a:r>
            <a:r>
              <a:rPr lang="pt-PT" sz="2800" dirty="0"/>
              <a:t> mais populares no mundo</a:t>
            </a:r>
          </a:p>
          <a:p>
            <a:pPr marL="571500" indent="-571500" algn="just">
              <a:buFontTx/>
              <a:buChar char="-"/>
            </a:pPr>
            <a:r>
              <a:rPr lang="pt-PT" sz="2800" dirty="0"/>
              <a:t>O comércio eletrónico está em constante crescimento e gera cada vez mais receitas, sendo que em 2021 as vendas </a:t>
            </a:r>
            <a:r>
              <a:rPr lang="pt-PT" sz="2800" i="1" dirty="0"/>
              <a:t>online</a:t>
            </a:r>
            <a:r>
              <a:rPr lang="pt-PT" sz="2800" dirty="0"/>
              <a:t> devem chegar quase aos 5 triliões de US Dólares</a:t>
            </a:r>
          </a:p>
          <a:p>
            <a:pPr marL="571500" indent="-571500" algn="just">
              <a:buFontTx/>
              <a:buChar char="-"/>
            </a:pPr>
            <a:r>
              <a:rPr lang="pt-PT" sz="2800" dirty="0"/>
              <a:t>Com a pandemia Coronavírus, as plataformas eletrónicas  registaram um aumento nas transações 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B562A7B-F947-4275-97A3-AB5BCFEDB0B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640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 hidden="1">
            <a:extLst>
              <a:ext uri="{FF2B5EF4-FFF2-40B4-BE49-F238E27FC236}">
                <a16:creationId xmlns:a16="http://schemas.microsoft.com/office/drawing/2014/main" id="{4D008EC7-215F-407C-8D54-D8514926D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4901C690-7677-4A91-AC8C-C263A5657454}" type="slidenum">
              <a:rPr lang="pt-PT" smtClean="0"/>
              <a:pPr>
                <a:spcAft>
                  <a:spcPts val="600"/>
                </a:spcAft>
              </a:pPr>
              <a:t>13</a:t>
            </a:fld>
            <a:endParaRPr lang="pt-PT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89A07C3-5910-45DE-9C31-59DDF0ED8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107" y="188640"/>
            <a:ext cx="9217024" cy="6552728"/>
          </a:xfrm>
        </p:spPr>
        <p:txBody>
          <a:bodyPr/>
          <a:lstStyle/>
          <a:p>
            <a:endParaRPr lang="pt-PT" dirty="0"/>
          </a:p>
          <a:p>
            <a:pPr algn="just"/>
            <a:r>
              <a:rPr lang="pt-PT" sz="2800" b="1" dirty="0">
                <a:solidFill>
                  <a:srgbClr val="444444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</a:rPr>
              <a:t>Legislação europeia e nacional sobre a proteção do consumidor  no comércio eletrónico :</a:t>
            </a:r>
            <a:endParaRPr lang="pt-PT" sz="2800" b="1" dirty="0">
              <a:solidFill>
                <a:srgbClr val="444444"/>
              </a:solidFill>
              <a:latin typeface="Roboto" panose="02000000000000000000" pitchFamily="2" charset="0"/>
              <a:ea typeface="Times New Roman" panose="02020603050405020304" pitchFamily="18" charset="0"/>
            </a:endParaRPr>
          </a:p>
          <a:p>
            <a:pPr algn="just"/>
            <a:endParaRPr lang="pt-PT" sz="1800" b="1" dirty="0">
              <a:solidFill>
                <a:srgbClr val="444444"/>
              </a:solidFill>
              <a:effectLst/>
              <a:latin typeface="Roboto" panose="02000000000000000000" pitchFamily="2" charset="0"/>
              <a:ea typeface="Times New Roman" panose="02020603050405020304" pitchFamily="18" charset="0"/>
            </a:endParaRPr>
          </a:p>
          <a:p>
            <a:pPr algn="just"/>
            <a:r>
              <a:rPr lang="pt-PT" sz="2800" b="1" dirty="0">
                <a:solidFill>
                  <a:srgbClr val="444444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</a:rPr>
              <a:t>1 – </a:t>
            </a:r>
            <a:r>
              <a:rPr lang="pt-PT" sz="2800" dirty="0">
                <a:solidFill>
                  <a:srgbClr val="444444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</a:rPr>
              <a:t>A Diretiva 2000/31/CE do Parlamento Europeu e do Conselho de 8 de Junho de 2000 relativa a certos aspetos legais dos serviços da sociedade de informação, em especial do comércio eletrónico, no mercado interno («Diretiva sobre o comércio eletrónico»)</a:t>
            </a:r>
            <a:endParaRPr lang="pt-PT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pt-PT" sz="2800" dirty="0"/>
          </a:p>
          <a:p>
            <a:pPr algn="just"/>
            <a:r>
              <a:rPr lang="pt-PT" sz="2800" dirty="0"/>
              <a:t>Transposta para o ordenamento jurídico português pelo </a:t>
            </a:r>
            <a:r>
              <a:rPr lang="pt-PT" sz="2800" b="1" u="sng" dirty="0"/>
              <a:t>Decreto-lei nº 7/2004, de 7 de janeiro</a:t>
            </a:r>
            <a:r>
              <a:rPr lang="pt-PT" sz="2800" b="1" dirty="0"/>
              <a:t>, relativo ao comércio eletrónico e aos serviços da sociedade da informação</a:t>
            </a:r>
          </a:p>
          <a:p>
            <a:endParaRPr lang="pt-PT" sz="2800" b="1" dirty="0"/>
          </a:p>
          <a:p>
            <a:endParaRPr lang="pt-PT" sz="2000" b="1" dirty="0"/>
          </a:p>
          <a:p>
            <a:endParaRPr lang="pt-PT" sz="2000" dirty="0"/>
          </a:p>
          <a:p>
            <a:endParaRPr lang="pt-PT" sz="2000" b="1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CDFB3F6-E643-4F88-8751-63C101CB6F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0209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 hidden="1">
            <a:extLst>
              <a:ext uri="{FF2B5EF4-FFF2-40B4-BE49-F238E27FC236}">
                <a16:creationId xmlns:a16="http://schemas.microsoft.com/office/drawing/2014/main" id="{4D008EC7-215F-407C-8D54-D8514926D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4901C690-7677-4A91-AC8C-C263A5657454}" type="slidenum">
              <a:rPr lang="pt-PT" smtClean="0"/>
              <a:pPr>
                <a:spcAft>
                  <a:spcPts val="600"/>
                </a:spcAft>
              </a:pPr>
              <a:t>14</a:t>
            </a:fld>
            <a:endParaRPr lang="pt-PT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89A07C3-5910-45DE-9C31-59DDF0ED8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091" y="152636"/>
            <a:ext cx="9217024" cy="6552728"/>
          </a:xfrm>
        </p:spPr>
        <p:txBody>
          <a:bodyPr/>
          <a:lstStyle/>
          <a:p>
            <a:endParaRPr lang="pt-PT" dirty="0"/>
          </a:p>
          <a:p>
            <a:pPr algn="just"/>
            <a:r>
              <a:rPr lang="pt-PT" sz="2800" b="1" dirty="0"/>
              <a:t>2- Diretiva 2011/83/UE do Parlamento Europeu e do Conselho, de 25 de Outubro de 2011</a:t>
            </a:r>
            <a:r>
              <a:rPr lang="pt-PT" sz="2800" dirty="0"/>
              <a:t>, relativa aos direitos dos consumidores, que altera a Diretiva 93/13/CEE do Conselho e a Diretiva 1999/44/CE do Parlamento Europeu e do Conselho e que revoga a Diretiva 85/577/CEE do Conselho e a Diretiva 97/7/CE do Parlamento Europeu e do Conselho </a:t>
            </a:r>
          </a:p>
          <a:p>
            <a:pPr marL="457200" indent="-457200">
              <a:buFontTx/>
              <a:buChar char="-"/>
            </a:pPr>
            <a:endParaRPr lang="pt-PT" sz="2800" dirty="0"/>
          </a:p>
          <a:p>
            <a:pPr algn="just"/>
            <a:r>
              <a:rPr lang="pt-PT" sz="2800" dirty="0"/>
              <a:t> - Transposta para o ordenamento jurídico português pelo </a:t>
            </a:r>
            <a:r>
              <a:rPr lang="pt-PT" sz="2800" b="1" u="sng" dirty="0"/>
              <a:t>Decreto-lei nº 24/2014, de 14 de fevereiro, </a:t>
            </a:r>
            <a:r>
              <a:rPr lang="pt-PT" sz="2800" b="1" dirty="0"/>
              <a:t>e pela </a:t>
            </a:r>
            <a:r>
              <a:rPr lang="pt-PT" sz="2800" b="1" u="sng" dirty="0"/>
              <a:t>Lei nº 47/2014, de 28 de julho</a:t>
            </a:r>
            <a:r>
              <a:rPr lang="pt-PT" sz="2800" b="1" dirty="0"/>
              <a:t>, que procedeu à 4ª alteração à Lei de Defesa do Consumidor (Lei nº 24/96, de 31 de julho)</a:t>
            </a:r>
          </a:p>
          <a:p>
            <a:pPr algn="ctr"/>
            <a:endParaRPr lang="pt-PT" sz="3600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AB8FEB7C-FFF8-47D1-8F97-7483A3849B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6468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 hidden="1">
            <a:extLst>
              <a:ext uri="{FF2B5EF4-FFF2-40B4-BE49-F238E27FC236}">
                <a16:creationId xmlns:a16="http://schemas.microsoft.com/office/drawing/2014/main" id="{4D008EC7-215F-407C-8D54-D8514926D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4901C690-7677-4A91-AC8C-C263A5657454}" type="slidenum">
              <a:rPr lang="pt-PT" smtClean="0"/>
              <a:pPr>
                <a:spcAft>
                  <a:spcPts val="600"/>
                </a:spcAft>
              </a:pPr>
              <a:t>15</a:t>
            </a:fld>
            <a:endParaRPr lang="pt-PT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89A07C3-5910-45DE-9C31-59DDF0ED8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091" y="152636"/>
            <a:ext cx="9217024" cy="6552728"/>
          </a:xfrm>
        </p:spPr>
        <p:txBody>
          <a:bodyPr/>
          <a:lstStyle/>
          <a:p>
            <a:endParaRPr lang="pt-PT" dirty="0"/>
          </a:p>
          <a:p>
            <a:pPr algn="ctr"/>
            <a:r>
              <a:rPr lang="pt-PT" sz="3600" b="1" dirty="0"/>
              <a:t>Noção de consumidor</a:t>
            </a:r>
          </a:p>
          <a:p>
            <a:pPr algn="ctr"/>
            <a:r>
              <a:rPr lang="pt-PT" sz="3200" b="1" dirty="0"/>
              <a:t>Artigo 3º, alínea c), do Decreto-Lei 24/2014</a:t>
            </a:r>
            <a:r>
              <a:rPr lang="pt-PT" sz="4400" b="1" dirty="0"/>
              <a:t>:</a:t>
            </a:r>
          </a:p>
          <a:p>
            <a:r>
              <a:rPr lang="pt-PT" sz="3200" dirty="0"/>
              <a:t>«Consumidor», a pessoa singular que atue com fins</a:t>
            </a:r>
          </a:p>
          <a:p>
            <a:r>
              <a:rPr lang="pt-PT" sz="3200" dirty="0"/>
              <a:t> que não se integrem no âmbito da sua atividade comercial, industrial, artesanal ou profissional</a:t>
            </a:r>
            <a:r>
              <a:rPr lang="pt-PT" sz="4400" dirty="0"/>
              <a:t>»</a:t>
            </a:r>
            <a:endParaRPr lang="pt-PT" sz="3600" b="1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AB8FEB7C-FFF8-47D1-8F97-7483A3849B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8096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 hidden="1">
            <a:extLst>
              <a:ext uri="{FF2B5EF4-FFF2-40B4-BE49-F238E27FC236}">
                <a16:creationId xmlns:a16="http://schemas.microsoft.com/office/drawing/2014/main" id="{4D008EC7-215F-407C-8D54-D8514926D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4901C690-7677-4A91-AC8C-C263A5657454}" type="slidenum">
              <a:rPr lang="pt-PT" smtClean="0"/>
              <a:pPr>
                <a:spcAft>
                  <a:spcPts val="600"/>
                </a:spcAft>
              </a:pPr>
              <a:t>16</a:t>
            </a:fld>
            <a:endParaRPr lang="pt-PT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89A07C3-5910-45DE-9C31-59DDF0ED8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107" y="188640"/>
            <a:ext cx="9217024" cy="6552728"/>
          </a:xfrm>
        </p:spPr>
        <p:txBody>
          <a:bodyPr/>
          <a:lstStyle/>
          <a:p>
            <a:endParaRPr lang="pt-PT" dirty="0"/>
          </a:p>
          <a:p>
            <a:pPr algn="ctr"/>
            <a:r>
              <a:rPr lang="pt-PT" sz="3600" dirty="0"/>
              <a:t>Proteção do consumidor no DL 7/2004 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ED1B325-2701-4007-8908-563370B903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0414AEE1-CCB1-47DD-BD14-7F3DE53DE1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716866"/>
              </p:ext>
            </p:extLst>
          </p:nvPr>
        </p:nvGraphicFramePr>
        <p:xfrm>
          <a:off x="1350219" y="1124745"/>
          <a:ext cx="6991915" cy="5362234"/>
        </p:xfrm>
        <a:graphic>
          <a:graphicData uri="http://schemas.openxmlformats.org/drawingml/2006/table">
            <a:tbl>
              <a:tblPr/>
              <a:tblGrid>
                <a:gridCol w="3200398">
                  <a:extLst>
                    <a:ext uri="{9D8B030D-6E8A-4147-A177-3AD203B41FA5}">
                      <a16:colId xmlns:a16="http://schemas.microsoft.com/office/drawing/2014/main" val="3737339646"/>
                    </a:ext>
                  </a:extLst>
                </a:gridCol>
                <a:gridCol w="3428661">
                  <a:extLst>
                    <a:ext uri="{9D8B030D-6E8A-4147-A177-3AD203B41FA5}">
                      <a16:colId xmlns:a16="http://schemas.microsoft.com/office/drawing/2014/main" val="544141786"/>
                    </a:ext>
                  </a:extLst>
                </a:gridCol>
                <a:gridCol w="181428">
                  <a:extLst>
                    <a:ext uri="{9D8B030D-6E8A-4147-A177-3AD203B41FA5}">
                      <a16:colId xmlns:a16="http://schemas.microsoft.com/office/drawing/2014/main" val="1396426757"/>
                    </a:ext>
                  </a:extLst>
                </a:gridCol>
                <a:gridCol w="181428">
                  <a:extLst>
                    <a:ext uri="{9D8B030D-6E8A-4147-A177-3AD203B41FA5}">
                      <a16:colId xmlns:a16="http://schemas.microsoft.com/office/drawing/2014/main" val="1042267707"/>
                    </a:ext>
                  </a:extLst>
                </a:gridCol>
              </a:tblGrid>
              <a:tr h="4639305">
                <a:tc gridSpan="4">
                  <a:txBody>
                    <a:bodyPr/>
                    <a:lstStyle/>
                    <a:p>
                      <a:endParaRPr lang="pt-PT" sz="1400" dirty="0"/>
                    </a:p>
                    <a:p>
                      <a:r>
                        <a:rPr lang="pt-PT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Artigo 10º</a:t>
                      </a:r>
                      <a:br>
                        <a:rPr lang="pt-PT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t-PT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Disponibilização permanente de informações</a:t>
                      </a:r>
                    </a:p>
                    <a:p>
                      <a:endParaRPr lang="pt-PT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PT" sz="1400" dirty="0"/>
                        <a:t>1 - Os prestadores de serviços devem disponibilizar permanentemente em linha, em condições que permitam um acesso fácil e </a:t>
                      </a:r>
                      <a:r>
                        <a:rPr lang="pt-PT" sz="1400" dirty="0" err="1"/>
                        <a:t>directo</a:t>
                      </a:r>
                      <a:r>
                        <a:rPr lang="pt-PT" sz="1400" dirty="0"/>
                        <a:t>, elementos completos de identificação que incluam, nomeadamente: </a:t>
                      </a:r>
                      <a:br>
                        <a:rPr lang="pt-PT" sz="1400" dirty="0"/>
                      </a:br>
                      <a:r>
                        <a:rPr lang="pt-PT" sz="1400" dirty="0"/>
                        <a:t>a) Nome ou denominação social; </a:t>
                      </a:r>
                      <a:br>
                        <a:rPr lang="pt-PT" sz="1400" dirty="0"/>
                      </a:br>
                      <a:r>
                        <a:rPr lang="pt-PT" sz="1400" dirty="0"/>
                        <a:t>b) Endereço geográfico em que se encontra estabelecido e endereço </a:t>
                      </a:r>
                      <a:r>
                        <a:rPr lang="pt-PT" sz="1400" dirty="0" err="1"/>
                        <a:t>electrónico</a:t>
                      </a:r>
                      <a:r>
                        <a:rPr lang="pt-PT" sz="1400" dirty="0"/>
                        <a:t>, em termos de permitir uma comunicação </a:t>
                      </a:r>
                      <a:r>
                        <a:rPr lang="pt-PT" sz="1400" dirty="0" err="1"/>
                        <a:t>directa</a:t>
                      </a:r>
                      <a:r>
                        <a:rPr lang="pt-PT" sz="1400" dirty="0"/>
                        <a:t>; </a:t>
                      </a:r>
                      <a:br>
                        <a:rPr lang="pt-PT" sz="1400" dirty="0"/>
                      </a:br>
                      <a:r>
                        <a:rPr lang="pt-PT" sz="1400" dirty="0"/>
                        <a:t>c) Inscrições do prestador em registos públicos e </a:t>
                      </a:r>
                      <a:r>
                        <a:rPr lang="pt-PT" sz="1400" dirty="0" err="1"/>
                        <a:t>respectivos</a:t>
                      </a:r>
                      <a:r>
                        <a:rPr lang="pt-PT" sz="1400" dirty="0"/>
                        <a:t> números de registo; </a:t>
                      </a:r>
                      <a:br>
                        <a:rPr lang="pt-PT" sz="1400" dirty="0"/>
                      </a:br>
                      <a:r>
                        <a:rPr lang="pt-PT" sz="1400" dirty="0"/>
                        <a:t>d) Número de identificação fiscal. </a:t>
                      </a:r>
                      <a:br>
                        <a:rPr lang="pt-PT" sz="1400" dirty="0"/>
                      </a:br>
                      <a:r>
                        <a:rPr lang="pt-PT" sz="1400" dirty="0"/>
                        <a:t>2 - Se o prestador exercer uma </a:t>
                      </a:r>
                      <a:r>
                        <a:rPr lang="pt-PT" sz="1400" dirty="0" err="1"/>
                        <a:t>actividade</a:t>
                      </a:r>
                      <a:r>
                        <a:rPr lang="pt-PT" sz="1400" dirty="0"/>
                        <a:t> sujeita a um regime de autorização prévia, deve disponibilizar a informação relativa à entidade que a concedeu. </a:t>
                      </a:r>
                      <a:br>
                        <a:rPr lang="pt-PT" sz="1400" dirty="0"/>
                      </a:br>
                      <a:r>
                        <a:rPr lang="pt-PT" sz="1400" dirty="0"/>
                        <a:t>3 - Se o prestador exercer uma profissão regulamentada deve também indicar o título profissional e o Estado membro em que foi concedido, a entidade profissional em que se encontra inscrito, bem como referenciar as regras profissionais que disciplinam o acesso e o exercício dessa profissão. </a:t>
                      </a:r>
                      <a:br>
                        <a:rPr lang="pt-PT" sz="1400" dirty="0"/>
                      </a:br>
                      <a:r>
                        <a:rPr lang="pt-PT" sz="1400" dirty="0"/>
                        <a:t>4 - Se os serviços prestados implicarem custos para os destinatários além dos custos dos serviços de telecomunicações, incluindo ónus fiscais ou despesas de entrega, estes devem ser </a:t>
                      </a:r>
                      <a:r>
                        <a:rPr lang="pt-PT" sz="1400" dirty="0" err="1"/>
                        <a:t>objecto</a:t>
                      </a:r>
                      <a:r>
                        <a:rPr lang="pt-PT" sz="1400" dirty="0"/>
                        <a:t> de informação clara anterior à utilização dos serviços.</a:t>
                      </a:r>
                    </a:p>
                  </a:txBody>
                  <a:tcPr marL="72522" marR="72522" marT="36261" marB="3626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3971267"/>
                  </a:ext>
                </a:extLst>
              </a:tr>
              <a:tr h="313136">
                <a:tc>
                  <a:txBody>
                    <a:bodyPr/>
                    <a:lstStyle/>
                    <a:p>
                      <a:endParaRPr lang="pt-PT" sz="1400"/>
                    </a:p>
                  </a:txBody>
                  <a:tcPr marL="72522" marR="72522" marT="36261" marB="3626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400"/>
                    </a:p>
                  </a:txBody>
                  <a:tcPr marL="72522" marR="72522" marT="36261" marB="3626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400"/>
                    </a:p>
                  </a:txBody>
                  <a:tcPr marL="72522" marR="72522" marT="36261" marB="36261">
                    <a:lnL>
                      <a:noFill/>
                    </a:lnL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pt-PT" sz="1400"/>
                    </a:p>
                  </a:txBody>
                  <a:tcPr marL="72522" marR="72522" marT="36261" marB="36261"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13106019"/>
                  </a:ext>
                </a:extLst>
              </a:tr>
              <a:tr h="313136">
                <a:tc gridSpan="2">
                  <a:txBody>
                    <a:bodyPr/>
                    <a:lstStyle/>
                    <a:p>
                      <a:pPr algn="l"/>
                      <a:endParaRPr lang="pt-PT" sz="1400" dirty="0">
                        <a:solidFill>
                          <a:srgbClr val="40404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2522" marR="72522" marT="36261" marB="3626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400"/>
                    </a:p>
                  </a:txBody>
                  <a:tcPr marL="72522" marR="72522" marT="36261" marB="36261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pt-PT" sz="1400" dirty="0"/>
                    </a:p>
                  </a:txBody>
                  <a:tcPr marL="72522" marR="72522" marT="36261" marB="36261"/>
                </a:tc>
                <a:extLst>
                  <a:ext uri="{0D108BD9-81ED-4DB2-BD59-A6C34878D82A}">
                    <a16:rowId xmlns:a16="http://schemas.microsoft.com/office/drawing/2014/main" val="10696345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03212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 hidden="1">
            <a:extLst>
              <a:ext uri="{FF2B5EF4-FFF2-40B4-BE49-F238E27FC236}">
                <a16:creationId xmlns:a16="http://schemas.microsoft.com/office/drawing/2014/main" id="{4D008EC7-215F-407C-8D54-D8514926D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4901C690-7677-4A91-AC8C-C263A5657454}" type="slidenum">
              <a:rPr lang="pt-PT" smtClean="0"/>
              <a:pPr>
                <a:spcAft>
                  <a:spcPts val="600"/>
                </a:spcAft>
              </a:pPr>
              <a:t>17</a:t>
            </a:fld>
            <a:endParaRPr lang="pt-PT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89A07C3-5910-45DE-9C31-59DDF0ED8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107" y="188640"/>
            <a:ext cx="9217024" cy="6552728"/>
          </a:xfrm>
        </p:spPr>
        <p:txBody>
          <a:bodyPr/>
          <a:lstStyle/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algn="ctr"/>
            <a:r>
              <a:rPr lang="pt-PT" sz="3200" b="1" dirty="0"/>
              <a:t>CAPÍTULO V</a:t>
            </a:r>
          </a:p>
          <a:p>
            <a:pPr algn="ctr"/>
            <a:r>
              <a:rPr lang="pt-PT" sz="3200" b="1" dirty="0"/>
              <a:t>Contratação </a:t>
            </a:r>
            <a:r>
              <a:rPr lang="pt-PT" sz="3200" b="1" dirty="0" err="1"/>
              <a:t>electrónica</a:t>
            </a:r>
            <a:endParaRPr lang="pt-PT" sz="3200" b="1" dirty="0"/>
          </a:p>
          <a:p>
            <a:pPr algn="ctr"/>
            <a:r>
              <a:rPr lang="pt-PT" sz="3200" dirty="0"/>
              <a:t>  Artigo 24º</a:t>
            </a:r>
          </a:p>
          <a:p>
            <a:pPr algn="ctr"/>
            <a:r>
              <a:rPr lang="pt-PT" sz="3200" dirty="0"/>
              <a:t>Âmbito	</a:t>
            </a:r>
          </a:p>
          <a:p>
            <a:pPr algn="just"/>
            <a:r>
              <a:rPr lang="pt-PT" sz="3200" dirty="0"/>
              <a:t>As disposições deste capítulo são aplicáveis a todo o tipo de contratos celebrados por via </a:t>
            </a:r>
            <a:r>
              <a:rPr lang="pt-PT" sz="3200" dirty="0" err="1"/>
              <a:t>electrónica</a:t>
            </a:r>
            <a:r>
              <a:rPr lang="pt-PT" sz="3200" dirty="0"/>
              <a:t> ou informática, sejam ou não qualificáveis como comerciais. </a:t>
            </a:r>
          </a:p>
          <a:p>
            <a:endParaRPr lang="pt-PT" dirty="0"/>
          </a:p>
          <a:p>
            <a:endParaRPr lang="pt-PT" dirty="0"/>
          </a:p>
          <a:p>
            <a:pPr algn="just"/>
            <a:endParaRPr lang="pt-PT" dirty="0"/>
          </a:p>
          <a:p>
            <a:endParaRPr lang="pt-PT" dirty="0"/>
          </a:p>
          <a:p>
            <a:pPr algn="ctr"/>
            <a:endParaRPr lang="pt-PT" sz="3600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ED1B325-2701-4007-8908-563370B903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5600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 hidden="1">
            <a:extLst>
              <a:ext uri="{FF2B5EF4-FFF2-40B4-BE49-F238E27FC236}">
                <a16:creationId xmlns:a16="http://schemas.microsoft.com/office/drawing/2014/main" id="{4D008EC7-215F-407C-8D54-D8514926D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4901C690-7677-4A91-AC8C-C263A5657454}" type="slidenum">
              <a:rPr lang="pt-PT" smtClean="0"/>
              <a:pPr>
                <a:spcAft>
                  <a:spcPts val="600"/>
                </a:spcAft>
              </a:pPr>
              <a:t>18</a:t>
            </a:fld>
            <a:endParaRPr lang="pt-PT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89A07C3-5910-45DE-9C31-59DDF0ED8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107" y="188640"/>
            <a:ext cx="9217024" cy="6552728"/>
          </a:xfrm>
        </p:spPr>
        <p:txBody>
          <a:bodyPr/>
          <a:lstStyle/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algn="ctr"/>
            <a:r>
              <a:rPr lang="pt-PT" sz="3200" b="1" dirty="0"/>
              <a:t>Artigo 27º</a:t>
            </a:r>
          </a:p>
          <a:p>
            <a:pPr algn="ctr"/>
            <a:r>
              <a:rPr lang="pt-PT" sz="3200" b="1" dirty="0"/>
              <a:t>Dispositivos de identificação e correção de erros</a:t>
            </a:r>
            <a:r>
              <a:rPr lang="pt-PT" sz="3200" dirty="0"/>
              <a:t>	</a:t>
            </a:r>
          </a:p>
          <a:p>
            <a:pPr algn="just"/>
            <a:r>
              <a:rPr lang="pt-PT" sz="3200" dirty="0"/>
              <a:t>O prestador de serviços em rede que celebre contratos por via </a:t>
            </a:r>
            <a:r>
              <a:rPr lang="pt-PT" sz="3200" dirty="0" err="1"/>
              <a:t>electrónica</a:t>
            </a:r>
            <a:r>
              <a:rPr lang="pt-PT" sz="3200" dirty="0"/>
              <a:t> deve disponibilizar aos destinatários dos serviços, salvo acordo em contrário das partes que não sejam consumidores, meios técnicos eficazes que lhes permitam identificar e corrigir erros de introdução, antes de formular uma ordem de encomenda. </a:t>
            </a:r>
          </a:p>
          <a:p>
            <a:endParaRPr lang="pt-PT" sz="3200" dirty="0"/>
          </a:p>
          <a:p>
            <a:endParaRPr lang="pt-PT" dirty="0"/>
          </a:p>
          <a:p>
            <a:pPr algn="just"/>
            <a:endParaRPr lang="pt-PT" dirty="0"/>
          </a:p>
          <a:p>
            <a:endParaRPr lang="pt-PT" dirty="0"/>
          </a:p>
          <a:p>
            <a:pPr algn="ctr"/>
            <a:endParaRPr lang="pt-PT" sz="3600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ED1B325-2701-4007-8908-563370B903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0223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 hidden="1">
            <a:extLst>
              <a:ext uri="{FF2B5EF4-FFF2-40B4-BE49-F238E27FC236}">
                <a16:creationId xmlns:a16="http://schemas.microsoft.com/office/drawing/2014/main" id="{4D008EC7-215F-407C-8D54-D8514926D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4901C690-7677-4A91-AC8C-C263A5657454}" type="slidenum">
              <a:rPr lang="pt-PT" smtClean="0"/>
              <a:pPr>
                <a:spcAft>
                  <a:spcPts val="600"/>
                </a:spcAft>
              </a:pPr>
              <a:t>19</a:t>
            </a:fld>
            <a:endParaRPr lang="pt-PT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89A07C3-5910-45DE-9C31-59DDF0ED8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107" y="188640"/>
            <a:ext cx="9217024" cy="6552728"/>
          </a:xfrm>
        </p:spPr>
        <p:txBody>
          <a:bodyPr/>
          <a:lstStyle/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algn="ctr"/>
            <a:r>
              <a:rPr lang="pt-PT" b="1" dirty="0">
                <a:solidFill>
                  <a:srgbClr val="D74600"/>
                </a:solidFill>
                <a:effectLst/>
                <a:latin typeface="tahoma" panose="020B0604030504040204" pitchFamily="34" charset="0"/>
              </a:rPr>
              <a:t> </a:t>
            </a:r>
            <a:r>
              <a:rPr lang="pt-PT" sz="2800" b="1" dirty="0">
                <a:effectLst/>
                <a:latin typeface="tahoma" panose="020B0604030504040204" pitchFamily="34" charset="0"/>
              </a:rPr>
              <a:t>Artigo 28.º</a:t>
            </a:r>
            <a:br>
              <a:rPr lang="pt-PT" sz="2800" b="1" dirty="0">
                <a:effectLst/>
                <a:latin typeface="tahoma" panose="020B0604030504040204" pitchFamily="34" charset="0"/>
              </a:rPr>
            </a:br>
            <a:r>
              <a:rPr lang="pt-PT" sz="2800" b="1" dirty="0">
                <a:effectLst/>
                <a:latin typeface="tahoma" panose="020B0604030504040204" pitchFamily="34" charset="0"/>
              </a:rPr>
              <a:t>Informações prévias</a:t>
            </a:r>
            <a:endParaRPr lang="pt-PT" sz="2800" dirty="0"/>
          </a:p>
          <a:p>
            <a:endParaRPr lang="pt-PT" dirty="0"/>
          </a:p>
          <a:p>
            <a:endParaRPr lang="pt-PT" dirty="0"/>
          </a:p>
          <a:p>
            <a:pPr algn="just"/>
            <a:endParaRPr lang="pt-PT" dirty="0"/>
          </a:p>
          <a:p>
            <a:endParaRPr lang="pt-PT" dirty="0"/>
          </a:p>
          <a:p>
            <a:pPr algn="ctr"/>
            <a:endParaRPr lang="pt-PT" sz="3600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ED1B325-2701-4007-8908-563370B903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B021D3E4-3186-4B3E-9D0B-B3D0AA9712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8079654"/>
              </p:ext>
            </p:extLst>
          </p:nvPr>
        </p:nvGraphicFramePr>
        <p:xfrm>
          <a:off x="965082" y="1800674"/>
          <a:ext cx="7971074" cy="4919400"/>
        </p:xfrm>
        <a:graphic>
          <a:graphicData uri="http://schemas.openxmlformats.org/drawingml/2006/table">
            <a:tbl>
              <a:tblPr/>
              <a:tblGrid>
                <a:gridCol w="3789497">
                  <a:extLst>
                    <a:ext uri="{9D8B030D-6E8A-4147-A177-3AD203B41FA5}">
                      <a16:colId xmlns:a16="http://schemas.microsoft.com/office/drawing/2014/main" val="2969013375"/>
                    </a:ext>
                  </a:extLst>
                </a:gridCol>
                <a:gridCol w="3789497">
                  <a:extLst>
                    <a:ext uri="{9D8B030D-6E8A-4147-A177-3AD203B41FA5}">
                      <a16:colId xmlns:a16="http://schemas.microsoft.com/office/drawing/2014/main" val="3411221413"/>
                    </a:ext>
                  </a:extLst>
                </a:gridCol>
                <a:gridCol w="196040">
                  <a:extLst>
                    <a:ext uri="{9D8B030D-6E8A-4147-A177-3AD203B41FA5}">
                      <a16:colId xmlns:a16="http://schemas.microsoft.com/office/drawing/2014/main" val="2335805707"/>
                    </a:ext>
                  </a:extLst>
                </a:gridCol>
                <a:gridCol w="196040">
                  <a:extLst>
                    <a:ext uri="{9D8B030D-6E8A-4147-A177-3AD203B41FA5}">
                      <a16:colId xmlns:a16="http://schemas.microsoft.com/office/drawing/2014/main" val="3079224069"/>
                    </a:ext>
                  </a:extLst>
                </a:gridCol>
              </a:tblGrid>
              <a:tr h="3981905">
                <a:tc gridSpan="4">
                  <a:txBody>
                    <a:bodyPr/>
                    <a:lstStyle/>
                    <a:p>
                      <a:r>
                        <a:rPr lang="pt-PT" sz="1700" dirty="0"/>
                        <a:t>1 - O prestador de serviços em rede que celebre contratos em linha deve facultar aos destinatários, antes de ser dada a ordem de encomenda, informação mínima inequívoca que inclua: </a:t>
                      </a:r>
                    </a:p>
                    <a:p>
                      <a:br>
                        <a:rPr lang="pt-PT" sz="1700" dirty="0"/>
                      </a:br>
                      <a:r>
                        <a:rPr lang="pt-PT" sz="1700" dirty="0"/>
                        <a:t>a) O processo de celebração do contrato; </a:t>
                      </a:r>
                      <a:br>
                        <a:rPr lang="pt-PT" sz="1700" dirty="0"/>
                      </a:br>
                      <a:r>
                        <a:rPr lang="pt-PT" sz="1700" dirty="0"/>
                        <a:t>b) O arquivamento ou não do contrato pelo prestador de serviço e a acessibilidade àquele pelo destinatário; </a:t>
                      </a:r>
                      <a:br>
                        <a:rPr lang="pt-PT" sz="1700" dirty="0"/>
                      </a:br>
                      <a:r>
                        <a:rPr lang="pt-PT" sz="1700" dirty="0"/>
                        <a:t>c) A língua ou línguas em que o contrato pode ser celebrado; </a:t>
                      </a:r>
                      <a:br>
                        <a:rPr lang="pt-PT" sz="1700" dirty="0"/>
                      </a:br>
                      <a:r>
                        <a:rPr lang="pt-PT" sz="1700" dirty="0"/>
                        <a:t>d) Os meios técnicos que o prestador disponibiliza para poderem ser identificados e corrigidos erros de introdução que possam estar contidos na ordem de encomenda; </a:t>
                      </a:r>
                      <a:br>
                        <a:rPr lang="pt-PT" sz="1700" dirty="0"/>
                      </a:br>
                      <a:r>
                        <a:rPr lang="pt-PT" sz="1700" dirty="0"/>
                        <a:t>e) Os termos contratuais e as cláusulas gerais do contrato a celebrar; </a:t>
                      </a:r>
                      <a:br>
                        <a:rPr lang="pt-PT" sz="1700" dirty="0"/>
                      </a:br>
                      <a:r>
                        <a:rPr lang="pt-PT" sz="1700" dirty="0"/>
                        <a:t>f) Os códigos de conduta de que seja subscritor e a forma de os consultar </a:t>
                      </a:r>
                      <a:r>
                        <a:rPr lang="pt-PT" sz="1700" dirty="0" err="1"/>
                        <a:t>electronicamente</a:t>
                      </a:r>
                      <a:r>
                        <a:rPr lang="pt-PT" sz="1700" dirty="0"/>
                        <a:t>. </a:t>
                      </a:r>
                    </a:p>
                    <a:p>
                      <a:br>
                        <a:rPr lang="pt-PT" sz="1700" dirty="0"/>
                      </a:br>
                      <a:r>
                        <a:rPr lang="pt-PT" sz="1700" dirty="0"/>
                        <a:t>2 - O disposto no número anterior é derrogável por acordo em contrário das partes que não sejam consumidores. </a:t>
                      </a:r>
                    </a:p>
                  </a:txBody>
                  <a:tcPr marL="85320" marR="85320" marT="42660" marB="426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2442754"/>
                  </a:ext>
                </a:extLst>
              </a:tr>
              <a:tr h="324155">
                <a:tc>
                  <a:txBody>
                    <a:bodyPr/>
                    <a:lstStyle/>
                    <a:p>
                      <a:endParaRPr lang="pt-PT" sz="1700" dirty="0"/>
                    </a:p>
                  </a:txBody>
                  <a:tcPr marL="85320" marR="85320" marT="42660" marB="426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700"/>
                    </a:p>
                  </a:txBody>
                  <a:tcPr marL="85320" marR="85320" marT="42660" marB="426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700"/>
                    </a:p>
                  </a:txBody>
                  <a:tcPr marL="85320" marR="85320" marT="42660" marB="42660">
                    <a:lnL>
                      <a:noFill/>
                    </a:lnL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pt-PT" sz="1700"/>
                    </a:p>
                  </a:txBody>
                  <a:tcPr marL="85320" marR="85320" marT="42660" marB="42660"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550912129"/>
                  </a:ext>
                </a:extLst>
              </a:tr>
              <a:tr h="324155">
                <a:tc gridSpan="2">
                  <a:txBody>
                    <a:bodyPr/>
                    <a:lstStyle/>
                    <a:p>
                      <a:pPr algn="l"/>
                      <a:endParaRPr lang="pt-PT" sz="1700" dirty="0">
                        <a:solidFill>
                          <a:srgbClr val="40404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5320" marR="85320" marT="42660" marB="426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700"/>
                    </a:p>
                  </a:txBody>
                  <a:tcPr marL="85320" marR="85320" marT="42660" marB="42660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pt-PT" sz="1700" dirty="0"/>
                    </a:p>
                  </a:txBody>
                  <a:tcPr marL="85320" marR="85320" marT="42660" marB="42660"/>
                </a:tc>
                <a:extLst>
                  <a:ext uri="{0D108BD9-81ED-4DB2-BD59-A6C34878D82A}">
                    <a16:rowId xmlns:a16="http://schemas.microsoft.com/office/drawing/2014/main" val="21922343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9806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09115" y="436920"/>
            <a:ext cx="8384132" cy="2055976"/>
          </a:xfrm>
        </p:spPr>
        <p:txBody>
          <a:bodyPr/>
          <a:lstStyle/>
          <a:p>
            <a:r>
              <a:rPr lang="pt-PT" b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</a:t>
            </a:r>
            <a:r>
              <a:rPr lang="pt-PT" sz="1800" b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artindo de uma ideia inicial sugerida</a:t>
            </a:r>
            <a:br>
              <a:rPr lang="pt-P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br>
              <a:rPr lang="pt-P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pt-P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“Direito da concorrência quadro </a:t>
            </a:r>
            <a:r>
              <a:rPr lang="pt-PT" sz="18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regulat</a:t>
            </a:r>
            <a:r>
              <a:rPr lang="es-ES_tradnl" sz="18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ó</a:t>
            </a:r>
            <a:r>
              <a:rPr lang="pt-P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rio aplicável ao </a:t>
            </a:r>
            <a:r>
              <a:rPr lang="pt-PT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</a:t>
            </a:r>
            <a:r>
              <a:rPr lang="pt-PT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-commerce</a:t>
            </a:r>
            <a:r>
              <a:rPr lang="pt-P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br>
              <a:rPr lang="pt-P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pt-P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em Portugal e na União </a:t>
            </a:r>
            <a:r>
              <a:rPr lang="pt-P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</a:t>
            </a:r>
            <a:r>
              <a:rPr lang="pt-P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uropeia”</a:t>
            </a:r>
            <a:br>
              <a:rPr lang="pt-P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br>
              <a:rPr lang="pt-P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pt-PT" sz="1800" b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surge como possível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10259" y="2803376"/>
            <a:ext cx="6705079" cy="3217912"/>
          </a:xfrm>
        </p:spPr>
        <p:txBody>
          <a:bodyPr/>
          <a:lstStyle/>
          <a:p>
            <a:pPr marL="0" indent="0">
              <a:buNone/>
            </a:pPr>
            <a:r>
              <a:rPr lang="pt-P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 ideia de Concorrência</a:t>
            </a:r>
            <a:endParaRPr lang="pt-PT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pt-P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política da União Europeia e nacional</a:t>
            </a:r>
            <a:endParaRPr lang="pt-PT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pt-P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direito da União Europeia e Comissão Europeia</a:t>
            </a:r>
            <a:endParaRPr lang="pt-PT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pt-P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direito nacional e Autoridade da Concorrência</a:t>
            </a:r>
            <a:endParaRPr lang="pt-PT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pt-P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 mercado interno e o mercado nacional</a:t>
            </a:r>
            <a:endParaRPr lang="pt-PT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pt-P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______________</a:t>
            </a:r>
            <a:endParaRPr lang="pt-PT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pt-PT" sz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</a:t>
            </a:r>
            <a:r>
              <a:rPr lang="pt-P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 consumidores</a:t>
            </a:r>
            <a:endParaRPr lang="pt-PT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pt-PT" sz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</a:t>
            </a:r>
            <a:r>
              <a:rPr lang="pt-P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comércio eletrónico ou </a:t>
            </a:r>
            <a:r>
              <a:rPr lang="pt-PT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e-commerce</a:t>
            </a:r>
            <a:endParaRPr lang="pt-PT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pt-P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2</a:t>
            </a:fld>
            <a:endParaRPr lang="pt-PT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sp>
        <p:nvSpPr>
          <p:cNvPr id="7" name="Retângulo 6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6134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 hidden="1">
            <a:extLst>
              <a:ext uri="{FF2B5EF4-FFF2-40B4-BE49-F238E27FC236}">
                <a16:creationId xmlns:a16="http://schemas.microsoft.com/office/drawing/2014/main" id="{4D008EC7-215F-407C-8D54-D8514926D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4901C690-7677-4A91-AC8C-C263A5657454}" type="slidenum">
              <a:rPr lang="pt-PT" smtClean="0"/>
              <a:pPr>
                <a:spcAft>
                  <a:spcPts val="600"/>
                </a:spcAft>
              </a:pPr>
              <a:t>20</a:t>
            </a:fld>
            <a:endParaRPr lang="pt-PT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89A07C3-5910-45DE-9C31-59DDF0ED8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107" y="188640"/>
            <a:ext cx="9217024" cy="6552728"/>
          </a:xfrm>
        </p:spPr>
        <p:txBody>
          <a:bodyPr/>
          <a:lstStyle/>
          <a:p>
            <a:endParaRPr lang="pt-PT" dirty="0"/>
          </a:p>
          <a:p>
            <a:pPr algn="ctr"/>
            <a:r>
              <a:rPr lang="pt-PT" sz="2800" b="1" dirty="0">
                <a:latin typeface="tahoma" panose="020B0604030504040204" pitchFamily="34" charset="0"/>
              </a:rPr>
              <a:t>Artigo 29.º</a:t>
            </a:r>
            <a:br>
              <a:rPr lang="pt-PT" sz="2800" b="1" dirty="0">
                <a:latin typeface="tahoma" panose="020B0604030504040204" pitchFamily="34" charset="0"/>
              </a:rPr>
            </a:br>
            <a:r>
              <a:rPr lang="pt-PT" sz="2800" b="1" dirty="0">
                <a:latin typeface="tahoma" panose="020B0604030504040204" pitchFamily="34" charset="0"/>
              </a:rPr>
              <a:t>Ordem de encomenda e aviso de receção</a:t>
            </a:r>
            <a:r>
              <a:rPr lang="pt-PT" sz="2800" b="1" dirty="0">
                <a:solidFill>
                  <a:srgbClr val="D74600"/>
                </a:solidFill>
                <a:effectLst/>
                <a:latin typeface="tahoma" panose="020B0604030504040204" pitchFamily="34" charset="0"/>
              </a:rPr>
              <a:t>  </a:t>
            </a:r>
            <a:endParaRPr lang="pt-PT" sz="2800" dirty="0"/>
          </a:p>
          <a:p>
            <a:endParaRPr lang="pt-PT" sz="2800" dirty="0"/>
          </a:p>
          <a:p>
            <a:endParaRPr lang="pt-PT" sz="2800" dirty="0"/>
          </a:p>
          <a:p>
            <a:endParaRPr lang="pt-PT" sz="2800" dirty="0"/>
          </a:p>
          <a:p>
            <a:endParaRPr lang="pt-PT" dirty="0"/>
          </a:p>
          <a:p>
            <a:pPr algn="just"/>
            <a:endParaRPr lang="pt-PT" dirty="0"/>
          </a:p>
          <a:p>
            <a:endParaRPr lang="pt-PT" dirty="0"/>
          </a:p>
          <a:p>
            <a:pPr algn="ctr"/>
            <a:endParaRPr lang="pt-PT" sz="3600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ED1B325-2701-4007-8908-563370B903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9E72D930-E165-45F6-88A2-FC03C8B9FE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746320"/>
              </p:ext>
            </p:extLst>
          </p:nvPr>
        </p:nvGraphicFramePr>
        <p:xfrm>
          <a:off x="681038" y="1916832"/>
          <a:ext cx="8539162" cy="3474720"/>
        </p:xfrm>
        <a:graphic>
          <a:graphicData uri="http://schemas.openxmlformats.org/drawingml/2006/table">
            <a:tbl>
              <a:tblPr/>
              <a:tblGrid>
                <a:gridCol w="4061301">
                  <a:extLst>
                    <a:ext uri="{9D8B030D-6E8A-4147-A177-3AD203B41FA5}">
                      <a16:colId xmlns:a16="http://schemas.microsoft.com/office/drawing/2014/main" val="535443309"/>
                    </a:ext>
                  </a:extLst>
                </a:gridCol>
                <a:gridCol w="4061301">
                  <a:extLst>
                    <a:ext uri="{9D8B030D-6E8A-4147-A177-3AD203B41FA5}">
                      <a16:colId xmlns:a16="http://schemas.microsoft.com/office/drawing/2014/main" val="229400002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89028193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901201926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r>
                        <a:rPr lang="pt-PT" dirty="0"/>
                        <a:t>1 - Logo que receba uma ordem de encomenda por via exclusivamente eletrónica, o prestador de serviços deve acusar a receção igualmente por meios eletrónicos, salvo acordo em contrário com a parte que não seja consumidora. </a:t>
                      </a:r>
                      <a:br>
                        <a:rPr lang="pt-PT" dirty="0"/>
                      </a:br>
                      <a:r>
                        <a:rPr lang="pt-PT" dirty="0"/>
                        <a:t>2 - É dispensado o aviso de receção da encomenda nos casos em que há a imediata prestação em linha do produto ou serviço. </a:t>
                      </a:r>
                      <a:br>
                        <a:rPr lang="pt-PT" dirty="0"/>
                      </a:br>
                      <a:r>
                        <a:rPr lang="pt-PT" dirty="0"/>
                        <a:t>3 - O aviso de receção deve conter a identificação fundamental do contrato a que se refere. </a:t>
                      </a:r>
                      <a:br>
                        <a:rPr lang="pt-PT" dirty="0"/>
                      </a:br>
                      <a:r>
                        <a:rPr lang="pt-PT" dirty="0"/>
                        <a:t>4 - O prestador satisfaz o dever de acusar a </a:t>
                      </a:r>
                      <a:r>
                        <a:rPr lang="pt-PT" dirty="0" err="1"/>
                        <a:t>recepção</a:t>
                      </a:r>
                      <a:r>
                        <a:rPr lang="pt-PT" dirty="0"/>
                        <a:t> se enviar a comunicação para o endereço eletrónico que foi indicado ou utilizado pelo destinatário do serviço. </a:t>
                      </a:r>
                      <a:br>
                        <a:rPr lang="pt-PT" dirty="0"/>
                      </a:br>
                      <a:r>
                        <a:rPr lang="pt-PT" dirty="0"/>
                        <a:t>5 - A encomenda torna-se definitiva com a confirmação do destinatário, dada na sequência do aviso de receção, reiterando a ordem emitida.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1487823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>
                      <a:noFill/>
                    </a:lnL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1538887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44081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 hidden="1">
            <a:extLst>
              <a:ext uri="{FF2B5EF4-FFF2-40B4-BE49-F238E27FC236}">
                <a16:creationId xmlns:a16="http://schemas.microsoft.com/office/drawing/2014/main" id="{4D008EC7-215F-407C-8D54-D8514926D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4901C690-7677-4A91-AC8C-C263A5657454}" type="slidenum">
              <a:rPr lang="pt-PT" smtClean="0"/>
              <a:pPr>
                <a:spcAft>
                  <a:spcPts val="600"/>
                </a:spcAft>
              </a:pPr>
              <a:t>21</a:t>
            </a:fld>
            <a:endParaRPr lang="pt-PT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89A07C3-5910-45DE-9C31-59DDF0ED8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107" y="188640"/>
            <a:ext cx="9217024" cy="6552728"/>
          </a:xfrm>
        </p:spPr>
        <p:txBody>
          <a:bodyPr/>
          <a:lstStyle/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algn="ctr"/>
            <a:r>
              <a:rPr lang="pt-PT" b="1" dirty="0">
                <a:solidFill>
                  <a:srgbClr val="D74600"/>
                </a:solidFill>
                <a:effectLst/>
                <a:latin typeface="tahoma" panose="020B0604030504040204" pitchFamily="34" charset="0"/>
              </a:rPr>
              <a:t> </a:t>
            </a:r>
            <a:r>
              <a:rPr lang="pt-PT" sz="1800" b="1" dirty="0">
                <a:effectLst/>
                <a:latin typeface="tahoma" panose="020B0604030504040204" pitchFamily="34" charset="0"/>
              </a:rPr>
              <a:t>Artigo 31.º</a:t>
            </a:r>
            <a:br>
              <a:rPr lang="pt-PT" sz="1800" b="1" dirty="0">
                <a:effectLst/>
                <a:latin typeface="tahoma" panose="020B0604030504040204" pitchFamily="34" charset="0"/>
              </a:rPr>
            </a:br>
            <a:r>
              <a:rPr lang="pt-PT" sz="1800" b="1" dirty="0">
                <a:effectLst/>
                <a:latin typeface="tahoma" panose="020B0604030504040204" pitchFamily="34" charset="0"/>
              </a:rPr>
              <a:t>Apresentação dos termos contratuais e cláusulas gerais</a:t>
            </a:r>
            <a:endParaRPr lang="pt-PT" sz="1800" dirty="0"/>
          </a:p>
          <a:p>
            <a:endParaRPr lang="pt-PT" dirty="0"/>
          </a:p>
          <a:p>
            <a:endParaRPr lang="pt-PT" dirty="0"/>
          </a:p>
          <a:p>
            <a:pPr algn="ctr"/>
            <a:endParaRPr lang="pt-PT" sz="3600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ED1B325-2701-4007-8908-563370B903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2852E7AC-B758-40FF-BE1B-9B53C29A5F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677737"/>
              </p:ext>
            </p:extLst>
          </p:nvPr>
        </p:nvGraphicFramePr>
        <p:xfrm>
          <a:off x="681038" y="2492896"/>
          <a:ext cx="8539162" cy="2422798"/>
        </p:xfrm>
        <a:graphic>
          <a:graphicData uri="http://schemas.openxmlformats.org/drawingml/2006/table">
            <a:tbl>
              <a:tblPr/>
              <a:tblGrid>
                <a:gridCol w="7914322">
                  <a:extLst>
                    <a:ext uri="{9D8B030D-6E8A-4147-A177-3AD203B41FA5}">
                      <a16:colId xmlns:a16="http://schemas.microsoft.com/office/drawing/2014/main" val="174166132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28571118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01658522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24191931"/>
                    </a:ext>
                  </a:extLst>
                </a:gridCol>
              </a:tblGrid>
              <a:tr h="1981443">
                <a:tc gridSpan="4">
                  <a:txBody>
                    <a:bodyPr/>
                    <a:lstStyle/>
                    <a:p>
                      <a:r>
                        <a:rPr lang="pt-PT" dirty="0"/>
                        <a:t>1 - Os termos contratuais e as cláusulas gerais, bem como o aviso de receção, devem ser sempre comunicados de maneira que permita ao destinatário armazená-los e reproduzi-los. </a:t>
                      </a:r>
                      <a:br>
                        <a:rPr lang="pt-PT" dirty="0"/>
                      </a:br>
                      <a:r>
                        <a:rPr lang="pt-PT" dirty="0"/>
                        <a:t>2 - A ordem de encomenda, o aviso de receção e a confirmação da encomenda consideram-se recebidos logo que os destinatários têm a possibilidade de aceder a eles.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8518822"/>
                  </a:ext>
                </a:extLst>
              </a:tr>
              <a:tr h="441355"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>
                      <a:noFill/>
                    </a:lnL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364401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82718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 hidden="1">
            <a:extLst>
              <a:ext uri="{FF2B5EF4-FFF2-40B4-BE49-F238E27FC236}">
                <a16:creationId xmlns:a16="http://schemas.microsoft.com/office/drawing/2014/main" id="{4D008EC7-215F-407C-8D54-D8514926D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4901C690-7677-4A91-AC8C-C263A5657454}" type="slidenum">
              <a:rPr lang="pt-PT" smtClean="0"/>
              <a:pPr>
                <a:spcAft>
                  <a:spcPts val="600"/>
                </a:spcAft>
              </a:pPr>
              <a:t>22</a:t>
            </a:fld>
            <a:endParaRPr lang="pt-PT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89A07C3-5910-45DE-9C31-59DDF0ED8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107" y="188640"/>
            <a:ext cx="9217024" cy="6552728"/>
          </a:xfrm>
        </p:spPr>
        <p:txBody>
          <a:bodyPr/>
          <a:lstStyle/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algn="ctr"/>
            <a:r>
              <a:rPr lang="pt-PT" sz="3200" b="1" dirty="0"/>
              <a:t>Decreto-lei nº 24/2014, de 14 de fevereiro</a:t>
            </a:r>
            <a:endParaRPr lang="pt-PT" sz="3200" dirty="0"/>
          </a:p>
          <a:p>
            <a:pPr algn="ctr"/>
            <a:endParaRPr lang="pt-PT" sz="3200" dirty="0"/>
          </a:p>
          <a:p>
            <a:pPr algn="ctr"/>
            <a:r>
              <a:rPr lang="pt-PT" sz="2800" dirty="0"/>
              <a:t>Contratos Celebrados a Distância e Fora Do Estabelecimento Comercial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ED1B325-2701-4007-8908-563370B903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7084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 hidden="1">
            <a:extLst>
              <a:ext uri="{FF2B5EF4-FFF2-40B4-BE49-F238E27FC236}">
                <a16:creationId xmlns:a16="http://schemas.microsoft.com/office/drawing/2014/main" id="{4D008EC7-215F-407C-8D54-D8514926D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4901C690-7677-4A91-AC8C-C263A5657454}" type="slidenum">
              <a:rPr lang="pt-PT" smtClean="0"/>
              <a:pPr>
                <a:spcAft>
                  <a:spcPts val="600"/>
                </a:spcAft>
              </a:pPr>
              <a:t>23</a:t>
            </a:fld>
            <a:endParaRPr lang="pt-PT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89A07C3-5910-45DE-9C31-59DDF0ED8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107" y="188640"/>
            <a:ext cx="9217024" cy="6552728"/>
          </a:xfrm>
        </p:spPr>
        <p:txBody>
          <a:bodyPr/>
          <a:lstStyle/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algn="ctr"/>
            <a:r>
              <a:rPr lang="pt-PT" sz="2400" b="1" dirty="0">
                <a:effectLst/>
                <a:latin typeface="tahoma" panose="020B0604030504040204" pitchFamily="34" charset="0"/>
              </a:rPr>
              <a:t>Art</a:t>
            </a:r>
            <a:r>
              <a:rPr lang="pt-PT" sz="2400" b="1" dirty="0">
                <a:latin typeface="tahoma" panose="020B0604030504040204" pitchFamily="34" charset="0"/>
              </a:rPr>
              <a:t>igo</a:t>
            </a:r>
            <a:r>
              <a:rPr lang="pt-PT" sz="2400" b="1" dirty="0">
                <a:effectLst/>
                <a:latin typeface="tahoma" panose="020B0604030504040204" pitchFamily="34" charset="0"/>
              </a:rPr>
              <a:t> 4.º </a:t>
            </a:r>
          </a:p>
          <a:p>
            <a:pPr algn="ctr"/>
            <a:r>
              <a:rPr lang="pt-PT" sz="2400" b="1" dirty="0">
                <a:effectLst/>
                <a:latin typeface="tahoma" panose="020B0604030504040204" pitchFamily="34" charset="0"/>
              </a:rPr>
              <a:t>Informação pré-contratual nos contratos celebrados à distância ou celebrados fora do estabelecimento comercial</a:t>
            </a:r>
            <a:endParaRPr lang="pt-PT" sz="2400" b="1" dirty="0"/>
          </a:p>
          <a:p>
            <a:endParaRPr lang="pt-PT" dirty="0"/>
          </a:p>
          <a:p>
            <a:pPr algn="just"/>
            <a:endParaRPr lang="pt-PT" dirty="0"/>
          </a:p>
          <a:p>
            <a:pPr algn="just"/>
            <a:r>
              <a:rPr lang="pt-PT" sz="1800" dirty="0"/>
              <a:t>1 - Antes de o consumidor se vincular a um contrato celebrado à distância ou fora do estabelecimento comercial, ou por uma proposta correspondente, o fornecedor de bens ou prestador de serviços deve facultar-lhe, em tempo útil e de forma clara e compreensível, as seguintes informações:</a:t>
            </a:r>
          </a:p>
          <a:p>
            <a:pPr algn="just"/>
            <a:endParaRPr lang="pt-PT" sz="1800" dirty="0"/>
          </a:p>
          <a:p>
            <a:pPr algn="just"/>
            <a:r>
              <a:rPr lang="pt-PT" sz="1800" dirty="0"/>
              <a:t>alíneas a) a aa)</a:t>
            </a:r>
          </a:p>
          <a:p>
            <a:pPr algn="just"/>
            <a:endParaRPr lang="pt-PT" sz="1800" dirty="0"/>
          </a:p>
          <a:p>
            <a:pPr algn="ctr"/>
            <a:endParaRPr lang="pt-PT" sz="3600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ED1B325-2701-4007-8908-563370B903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1305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 hidden="1">
            <a:extLst>
              <a:ext uri="{FF2B5EF4-FFF2-40B4-BE49-F238E27FC236}">
                <a16:creationId xmlns:a16="http://schemas.microsoft.com/office/drawing/2014/main" id="{4D008EC7-215F-407C-8D54-D8514926D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4901C690-7677-4A91-AC8C-C263A5657454}" type="slidenum">
              <a:rPr lang="pt-PT" smtClean="0"/>
              <a:pPr>
                <a:spcAft>
                  <a:spcPts val="600"/>
                </a:spcAft>
              </a:pPr>
              <a:t>24</a:t>
            </a:fld>
            <a:endParaRPr lang="pt-PT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89A07C3-5910-45DE-9C31-59DDF0ED8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083" y="152636"/>
            <a:ext cx="9217024" cy="6552728"/>
          </a:xfrm>
        </p:spPr>
        <p:txBody>
          <a:bodyPr/>
          <a:lstStyle/>
          <a:p>
            <a:endParaRPr lang="pt-PT" dirty="0"/>
          </a:p>
          <a:p>
            <a:endParaRPr lang="pt-PT" dirty="0"/>
          </a:p>
          <a:p>
            <a:pPr algn="ctr"/>
            <a:r>
              <a:rPr lang="pt-PT" sz="2800" b="1" dirty="0">
                <a:effectLst/>
                <a:latin typeface="tahoma" panose="020B0604030504040204" pitchFamily="34" charset="0"/>
              </a:rPr>
              <a:t>Artigo 5.º </a:t>
            </a:r>
            <a:br>
              <a:rPr lang="pt-PT" sz="2800" b="1" dirty="0">
                <a:effectLst/>
                <a:latin typeface="tahoma" panose="020B0604030504040204" pitchFamily="34" charset="0"/>
              </a:rPr>
            </a:br>
            <a:r>
              <a:rPr lang="pt-PT" sz="2800" b="1" dirty="0">
                <a:effectLst/>
                <a:latin typeface="tahoma" panose="020B0604030504040204" pitchFamily="34" charset="0"/>
              </a:rPr>
              <a:t>Requisitos de forma nos contratos celebrados à distância</a:t>
            </a:r>
          </a:p>
          <a:p>
            <a:r>
              <a:rPr lang="pt-PT" sz="2400" dirty="0"/>
              <a:t>1 - As informações a que se refere o nº 1 do artigo anterior, devem ser prestadas de forma clara e compreensível por meio adequado à técnica de comunicação à distância utilizada, com respeito pelos princípios da boa-fé, da lealdade nas transações comerciais e da proteção das pessoas incapazes, em especial dos menores. </a:t>
            </a:r>
            <a:br>
              <a:rPr lang="pt-PT" sz="2400" dirty="0"/>
            </a:br>
            <a:r>
              <a:rPr lang="pt-PT" sz="2400" dirty="0"/>
              <a:t>2 - Quando, num contrato celebrado à distância por via eletrónica, a encomenda pelo consumidor implicar uma obrigação de pagamento, o fornecedor de bens ou prestador de serviços deve dar ao consumidor, de forma clara e bem visível, e imediatamente antes de o consumidor concluir a encomenda, as informações pré-contratuais previstas nas alíneas d), e), f), g), h), i), q) e u) do nº 1 do artigo anterior.</a:t>
            </a:r>
            <a:endParaRPr lang="pt-PT" sz="1800" dirty="0"/>
          </a:p>
          <a:p>
            <a:pPr algn="just"/>
            <a:endParaRPr lang="pt-PT" dirty="0"/>
          </a:p>
          <a:p>
            <a:endParaRPr lang="pt-PT" dirty="0"/>
          </a:p>
          <a:p>
            <a:pPr algn="ctr"/>
            <a:endParaRPr lang="pt-PT" sz="3600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ED1B325-2701-4007-8908-563370B903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6546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 hidden="1">
            <a:extLst>
              <a:ext uri="{FF2B5EF4-FFF2-40B4-BE49-F238E27FC236}">
                <a16:creationId xmlns:a16="http://schemas.microsoft.com/office/drawing/2014/main" id="{4D008EC7-215F-407C-8D54-D8514926D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4901C690-7677-4A91-AC8C-C263A5657454}" type="slidenum">
              <a:rPr lang="pt-PT" smtClean="0"/>
              <a:pPr>
                <a:spcAft>
                  <a:spcPts val="600"/>
                </a:spcAft>
              </a:pPr>
              <a:t>25</a:t>
            </a:fld>
            <a:endParaRPr lang="pt-PT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89A07C3-5910-45DE-9C31-59DDF0ED8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107" y="188640"/>
            <a:ext cx="9217024" cy="6552728"/>
          </a:xfrm>
        </p:spPr>
        <p:txBody>
          <a:bodyPr/>
          <a:lstStyle/>
          <a:p>
            <a:endParaRPr lang="pt-PT" dirty="0"/>
          </a:p>
          <a:p>
            <a:endParaRPr lang="pt-PT" dirty="0"/>
          </a:p>
          <a:p>
            <a:r>
              <a:rPr lang="pt-PT" sz="2000" dirty="0"/>
              <a:t>3 - Para o cumprimento do disposto no número anterior, o fornecedor de bens ou prestador de serviços deve garantir que o consumidor, ao concluir a encomenda confirma, de forma expressa e consciente, que a encomenda implica a obrigação de pagamento. </a:t>
            </a:r>
            <a:br>
              <a:rPr lang="pt-PT" sz="2000" dirty="0"/>
            </a:br>
            <a:r>
              <a:rPr lang="pt-PT" sz="2000" dirty="0"/>
              <a:t>4 - Quando a conclusão da encomenda implicar a ativação de um botão ou função semelhante, o botão ou a referida função é identificada de forma facilmente legível, apenas com a expressão «encomenda com obrigação de pagar» ou uma formulação correspondente e inequívoca, que indique que a realização da encomenda implica uma obrigação de pagamento ao profissional.</a:t>
            </a:r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algn="just"/>
            <a:endParaRPr lang="pt-PT" dirty="0"/>
          </a:p>
          <a:p>
            <a:endParaRPr lang="pt-PT" dirty="0"/>
          </a:p>
          <a:p>
            <a:pPr algn="ctr"/>
            <a:endParaRPr lang="pt-PT" sz="3600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ED1B325-2701-4007-8908-563370B903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145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 hidden="1">
            <a:extLst>
              <a:ext uri="{FF2B5EF4-FFF2-40B4-BE49-F238E27FC236}">
                <a16:creationId xmlns:a16="http://schemas.microsoft.com/office/drawing/2014/main" id="{4D008EC7-215F-407C-8D54-D8514926D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4901C690-7677-4A91-AC8C-C263A5657454}" type="slidenum">
              <a:rPr lang="pt-PT" smtClean="0"/>
              <a:pPr>
                <a:spcAft>
                  <a:spcPts val="600"/>
                </a:spcAft>
              </a:pPr>
              <a:t>26</a:t>
            </a:fld>
            <a:endParaRPr lang="pt-PT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89A07C3-5910-45DE-9C31-59DDF0ED8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107" y="188640"/>
            <a:ext cx="9217024" cy="6552728"/>
          </a:xfrm>
        </p:spPr>
        <p:txBody>
          <a:bodyPr/>
          <a:lstStyle/>
          <a:p>
            <a:endParaRPr lang="pt-PT" dirty="0"/>
          </a:p>
          <a:p>
            <a:endParaRPr lang="pt-PT" dirty="0"/>
          </a:p>
          <a:p>
            <a:pPr algn="ctr"/>
            <a:r>
              <a:rPr lang="pt-PT" sz="1800" b="1" dirty="0">
                <a:effectLst/>
                <a:latin typeface="tahoma" panose="020B0604030504040204" pitchFamily="34" charset="0"/>
              </a:rPr>
              <a:t>Artigo 6.º </a:t>
            </a:r>
            <a:br>
              <a:rPr lang="pt-PT" sz="1800" b="1" dirty="0">
                <a:effectLst/>
                <a:latin typeface="tahoma" panose="020B0604030504040204" pitchFamily="34" charset="0"/>
              </a:rPr>
            </a:br>
            <a:r>
              <a:rPr lang="pt-PT" sz="1800" b="1" dirty="0">
                <a:effectLst/>
                <a:latin typeface="tahoma" panose="020B0604030504040204" pitchFamily="34" charset="0"/>
              </a:rPr>
              <a:t>Confirmação da celebração do contrato celebrado à distância</a:t>
            </a:r>
            <a:endParaRPr lang="pt-PT" sz="1800" dirty="0"/>
          </a:p>
          <a:p>
            <a:pPr algn="ctr"/>
            <a:endParaRPr lang="pt-PT" sz="3600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ED1B325-2701-4007-8908-563370B903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374BFF94-3810-4308-A175-D9040DF3BE71}"/>
              </a:ext>
            </a:extLst>
          </p:cNvPr>
          <p:cNvGraphicFramePr>
            <a:graphicFrameLocks noGrp="1"/>
          </p:cNvGraphicFramePr>
          <p:nvPr/>
        </p:nvGraphicFramePr>
        <p:xfrm>
          <a:off x="681038" y="3726974"/>
          <a:ext cx="8539162" cy="548640"/>
        </p:xfrm>
        <a:graphic>
          <a:graphicData uri="http://schemas.openxmlformats.org/drawingml/2006/table">
            <a:tbl>
              <a:tblPr/>
              <a:tblGrid>
                <a:gridCol w="8539162">
                  <a:extLst>
                    <a:ext uri="{9D8B030D-6E8A-4147-A177-3AD203B41FA5}">
                      <a16:colId xmlns:a16="http://schemas.microsoft.com/office/drawing/2014/main" val="11685227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pt-PT" b="1">
                          <a:solidFill>
                            <a:srgbClr val="D74600"/>
                          </a:solidFill>
                          <a:effectLst/>
                          <a:latin typeface="tahoma" panose="020B0604030504040204" pitchFamily="34" charset="0"/>
                        </a:rPr>
                        <a:t>Artigo 6.º </a:t>
                      </a:r>
                      <a:br>
                        <a:rPr lang="pt-PT" b="1">
                          <a:solidFill>
                            <a:srgbClr val="D74600"/>
                          </a:solidFill>
                          <a:effectLst/>
                          <a:latin typeface="tahoma" panose="020B0604030504040204" pitchFamily="34" charset="0"/>
                        </a:rPr>
                      </a:br>
                      <a:r>
                        <a:rPr lang="pt-PT" b="1">
                          <a:solidFill>
                            <a:srgbClr val="D74600"/>
                          </a:solidFill>
                          <a:effectLst/>
                          <a:latin typeface="tahoma" panose="020B0604030504040204" pitchFamily="34" charset="0"/>
                        </a:rPr>
                        <a:t>Confirmação da celebração do contrato celebrado à distância</a:t>
                      </a:r>
                      <a:endParaRPr lang="pt-PT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4027371"/>
                  </a:ext>
                </a:extLst>
              </a:tr>
            </a:tbl>
          </a:graphicData>
        </a:graphic>
      </p:graphicFrame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19CA6D79-82B2-4B76-82E3-CF72E104B8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532262"/>
              </p:ext>
            </p:extLst>
          </p:nvPr>
        </p:nvGraphicFramePr>
        <p:xfrm>
          <a:off x="681038" y="2858294"/>
          <a:ext cx="8539162" cy="2286000"/>
        </p:xfrm>
        <a:graphic>
          <a:graphicData uri="http://schemas.openxmlformats.org/drawingml/2006/table">
            <a:tbl>
              <a:tblPr/>
              <a:tblGrid>
                <a:gridCol w="8539162">
                  <a:extLst>
                    <a:ext uri="{9D8B030D-6E8A-4147-A177-3AD203B41FA5}">
                      <a16:colId xmlns:a16="http://schemas.microsoft.com/office/drawing/2014/main" val="42119036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pt-PT" dirty="0"/>
                        <a:t>1 - O fornecedor de bens ou prestador de serviços deve confirmar a celebração do contrato à distância, em suporte duradouro, no prazo de cinco dias contados dessa celebração e, o mais tardar, no momento da entrega do bem ou antes do início da prestação do serviço. </a:t>
                      </a:r>
                      <a:br>
                        <a:rPr lang="pt-PT" dirty="0"/>
                      </a:br>
                      <a:r>
                        <a:rPr lang="pt-PT" dirty="0"/>
                        <a:t>2 - A confirmação do contrato a que se refere o número anterior realiza-se com a entrega ao consumidor das informações pré-contratuais previstas no nº 1 do artigo 4º, salvo se o profissional já tiver prestado essa informação, em suporte duradouro, antes da celebração do contrato.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5506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06027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 hidden="1">
            <a:extLst>
              <a:ext uri="{FF2B5EF4-FFF2-40B4-BE49-F238E27FC236}">
                <a16:creationId xmlns:a16="http://schemas.microsoft.com/office/drawing/2014/main" id="{4D008EC7-215F-407C-8D54-D8514926D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4901C690-7677-4A91-AC8C-C263A5657454}" type="slidenum">
              <a:rPr lang="pt-PT" smtClean="0"/>
              <a:pPr>
                <a:spcAft>
                  <a:spcPts val="600"/>
                </a:spcAft>
              </a:pPr>
              <a:t>27</a:t>
            </a:fld>
            <a:endParaRPr lang="pt-PT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89A07C3-5910-45DE-9C31-59DDF0ED8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107" y="188640"/>
            <a:ext cx="9217024" cy="6552728"/>
          </a:xfrm>
        </p:spPr>
        <p:txBody>
          <a:bodyPr/>
          <a:lstStyle/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algn="ctr"/>
            <a:r>
              <a:rPr lang="pt-PT" sz="2000" b="1" dirty="0"/>
              <a:t>Artigo 7º</a:t>
            </a:r>
          </a:p>
          <a:p>
            <a:pPr algn="ctr"/>
            <a:r>
              <a:rPr lang="pt-PT" sz="2000" b="1" dirty="0"/>
              <a:t>Restrições nos sítios na internet</a:t>
            </a:r>
            <a:r>
              <a:rPr lang="pt-PT" dirty="0"/>
              <a:t>	</a:t>
            </a:r>
          </a:p>
          <a:p>
            <a:pPr algn="ctr"/>
            <a:endParaRPr lang="pt-PT" dirty="0"/>
          </a:p>
          <a:p>
            <a:pPr algn="ctr"/>
            <a:endParaRPr lang="pt-PT" dirty="0"/>
          </a:p>
          <a:p>
            <a:r>
              <a:rPr lang="pt-PT" sz="2000" dirty="0"/>
              <a:t>Nos sítios na Internet dedicados ao comércio eletrónico é obrigatória a indicação, de forma clara e legível, o mais tardar no início do processo de encomenda, da eventual existência de restrições geográficas ou outras à entrega e aos meios de pagamento aceites. </a:t>
            </a:r>
          </a:p>
          <a:p>
            <a:endParaRPr lang="pt-PT" sz="2000" dirty="0"/>
          </a:p>
          <a:p>
            <a:pPr algn="just"/>
            <a:endParaRPr lang="pt-PT" dirty="0"/>
          </a:p>
          <a:p>
            <a:endParaRPr lang="pt-PT" dirty="0"/>
          </a:p>
          <a:p>
            <a:pPr algn="ctr"/>
            <a:endParaRPr lang="pt-PT" sz="3600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ED1B325-2701-4007-8908-563370B903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8352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 hidden="1">
            <a:extLst>
              <a:ext uri="{FF2B5EF4-FFF2-40B4-BE49-F238E27FC236}">
                <a16:creationId xmlns:a16="http://schemas.microsoft.com/office/drawing/2014/main" id="{4D008EC7-215F-407C-8D54-D8514926D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4901C690-7677-4A91-AC8C-C263A5657454}" type="slidenum">
              <a:rPr lang="pt-PT" smtClean="0"/>
              <a:pPr>
                <a:spcAft>
                  <a:spcPts val="600"/>
                </a:spcAft>
              </a:pPr>
              <a:t>28</a:t>
            </a:fld>
            <a:endParaRPr lang="pt-PT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89A07C3-5910-45DE-9C31-59DDF0ED8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107" y="188640"/>
            <a:ext cx="9217024" cy="6552728"/>
          </a:xfrm>
        </p:spPr>
        <p:txBody>
          <a:bodyPr/>
          <a:lstStyle/>
          <a:p>
            <a:pPr algn="ctr"/>
            <a:r>
              <a:rPr lang="pt-PT" sz="2000" b="1" dirty="0">
                <a:effectLst/>
                <a:latin typeface="tahoma" panose="020B0604030504040204" pitchFamily="34" charset="0"/>
              </a:rPr>
              <a:t>Artigo 10.º</a:t>
            </a:r>
            <a:br>
              <a:rPr lang="pt-PT" sz="2000" b="1" dirty="0">
                <a:effectLst/>
                <a:latin typeface="tahoma" panose="020B0604030504040204" pitchFamily="34" charset="0"/>
              </a:rPr>
            </a:br>
            <a:r>
              <a:rPr lang="pt-PT" sz="2000" b="1" dirty="0">
                <a:effectLst/>
                <a:latin typeface="tahoma" panose="020B0604030504040204" pitchFamily="34" charset="0"/>
              </a:rPr>
              <a:t>Direito de livre resolução nos contratos celebrados à distância ou celebrados fora do estabelecimento</a:t>
            </a:r>
            <a:endParaRPr lang="pt-PT" sz="2000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algn="just"/>
            <a:endParaRPr lang="pt-PT" dirty="0"/>
          </a:p>
          <a:p>
            <a:r>
              <a:rPr lang="pt-PT" sz="2400" dirty="0"/>
              <a:t>1 - O consumidor tem o </a:t>
            </a:r>
            <a:r>
              <a:rPr lang="pt-PT" sz="2400" b="1" dirty="0"/>
              <a:t>direito de resolver o contrato </a:t>
            </a:r>
            <a:r>
              <a:rPr lang="pt-PT" sz="2400" dirty="0"/>
              <a:t>sem incorrer em quaisquer custos, para além dos estabelecidos no nº 3 do artigo 12º e no artigo 13º quando for caso disso, e sem necessidade de indicar o motivo, no prazo de 14 dias.</a:t>
            </a:r>
          </a:p>
          <a:p>
            <a:pPr algn="ctr"/>
            <a:endParaRPr lang="pt-PT" sz="3600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ED1B325-2701-4007-8908-563370B903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168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 hidden="1">
            <a:extLst>
              <a:ext uri="{FF2B5EF4-FFF2-40B4-BE49-F238E27FC236}">
                <a16:creationId xmlns:a16="http://schemas.microsoft.com/office/drawing/2014/main" id="{4D008EC7-215F-407C-8D54-D8514926D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4901C690-7677-4A91-AC8C-C263A5657454}" type="slidenum">
              <a:rPr lang="pt-PT" smtClean="0"/>
              <a:pPr>
                <a:spcAft>
                  <a:spcPts val="600"/>
                </a:spcAft>
              </a:pPr>
              <a:t>29</a:t>
            </a:fld>
            <a:endParaRPr lang="pt-PT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89A07C3-5910-45DE-9C31-59DDF0ED8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107" y="620688"/>
            <a:ext cx="9217024" cy="6552728"/>
          </a:xfrm>
        </p:spPr>
        <p:txBody>
          <a:bodyPr/>
          <a:lstStyle/>
          <a:p>
            <a:endParaRPr lang="pt-PT" dirty="0"/>
          </a:p>
          <a:p>
            <a:endParaRPr lang="pt-PT" dirty="0"/>
          </a:p>
          <a:p>
            <a:pPr algn="ctr"/>
            <a:r>
              <a:rPr lang="pt-PT" sz="1800" b="1" dirty="0"/>
              <a:t>Artigo 13.º</a:t>
            </a:r>
          </a:p>
          <a:p>
            <a:pPr algn="ctr"/>
            <a:r>
              <a:rPr lang="pt-PT" sz="2000" b="1" dirty="0"/>
              <a:t>Obrigações do consumidor decorrentes da livre resolução do contrato</a:t>
            </a:r>
          </a:p>
          <a:p>
            <a:pPr algn="ctr"/>
            <a:endParaRPr lang="pt-PT" sz="1800" b="1" dirty="0"/>
          </a:p>
          <a:p>
            <a:pPr algn="ctr"/>
            <a:r>
              <a:rPr lang="pt-PT" sz="1800" b="1" dirty="0"/>
              <a:t>	</a:t>
            </a:r>
          </a:p>
          <a:p>
            <a:pPr algn="just"/>
            <a:r>
              <a:rPr lang="pt-PT" sz="2000" dirty="0"/>
              <a:t>1 - Caso o fornecedor de bens não se ofereça para recolher ele próprio o bem, o consumidor deve no prazo de 14 dias a contar da data em que tiver comunicado a sua decisão de resolução do contrato nos termos do artigo 10º, devolver ou entregar o bem ao fornecedor de bens ou a uma pessoa autorizada para o efeito. </a:t>
            </a:r>
          </a:p>
          <a:p>
            <a:r>
              <a:rPr lang="pt-PT" sz="2000" dirty="0"/>
              <a:t>2 - Incumbe ao consumidor suportar o custo da devolução do bem, exceto nos seguintes casos: </a:t>
            </a:r>
            <a:br>
              <a:rPr lang="pt-PT" sz="2000" dirty="0"/>
            </a:br>
            <a:r>
              <a:rPr lang="pt-PT" sz="2000" dirty="0"/>
              <a:t>a) Quando o fornecedor acordar em suportar esse custo; ou </a:t>
            </a:r>
            <a:br>
              <a:rPr lang="pt-PT" sz="2000" dirty="0"/>
            </a:br>
            <a:r>
              <a:rPr lang="pt-PT" sz="2000" dirty="0"/>
              <a:t>b) Quando o consumidor não tiver sido previamente informado pelo fornecedor do bem que tem o dever de pagar os custos de devolução.</a:t>
            </a:r>
          </a:p>
          <a:p>
            <a:endParaRPr lang="pt-PT" sz="2400" dirty="0"/>
          </a:p>
          <a:p>
            <a:endParaRPr lang="pt-PT" dirty="0"/>
          </a:p>
          <a:p>
            <a:pPr algn="just"/>
            <a:endParaRPr lang="pt-PT" dirty="0"/>
          </a:p>
          <a:p>
            <a:endParaRPr lang="pt-PT" dirty="0"/>
          </a:p>
          <a:p>
            <a:pPr algn="ctr"/>
            <a:endParaRPr lang="pt-PT" sz="3600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ED1B325-2701-4007-8908-563370B903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403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2A887F1-489E-4405-8232-E64919493C6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"/>
          <a:stretch/>
        </p:blipFill>
        <p:spPr bwMode="auto">
          <a:xfrm>
            <a:off x="17" y="644285"/>
            <a:ext cx="9901221" cy="5568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3230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 hidden="1">
            <a:extLst>
              <a:ext uri="{FF2B5EF4-FFF2-40B4-BE49-F238E27FC236}">
                <a16:creationId xmlns:a16="http://schemas.microsoft.com/office/drawing/2014/main" id="{4D008EC7-215F-407C-8D54-D8514926D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4901C690-7677-4A91-AC8C-C263A5657454}" type="slidenum">
              <a:rPr lang="pt-PT" smtClean="0"/>
              <a:pPr>
                <a:spcAft>
                  <a:spcPts val="600"/>
                </a:spcAft>
              </a:pPr>
              <a:t>30</a:t>
            </a:fld>
            <a:endParaRPr lang="pt-PT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89A07C3-5910-45DE-9C31-59DDF0ED8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107" y="620688"/>
            <a:ext cx="9217024" cy="6552728"/>
          </a:xfrm>
        </p:spPr>
        <p:txBody>
          <a:bodyPr/>
          <a:lstStyle/>
          <a:p>
            <a:endParaRPr lang="pt-PT" dirty="0"/>
          </a:p>
          <a:p>
            <a:endParaRPr lang="pt-PT" dirty="0"/>
          </a:p>
          <a:p>
            <a:pPr algn="ctr"/>
            <a:r>
              <a:rPr lang="pt-PT" sz="2400" b="1" dirty="0"/>
              <a:t>Conclusão </a:t>
            </a:r>
          </a:p>
          <a:p>
            <a:endParaRPr lang="pt-PT" sz="2400" b="1" dirty="0"/>
          </a:p>
          <a:p>
            <a:endParaRPr lang="pt-PT" sz="2400" b="1" dirty="0"/>
          </a:p>
          <a:p>
            <a:pPr algn="just"/>
            <a:r>
              <a:rPr lang="pt-PT" sz="2400" b="1" dirty="0"/>
              <a:t>O </a:t>
            </a:r>
            <a:r>
              <a:rPr lang="pt-PT" sz="2400" b="1" u="sng" dirty="0"/>
              <a:t>direito de livre resolução </a:t>
            </a:r>
            <a:r>
              <a:rPr lang="pt-PT" sz="2400" b="1" dirty="0"/>
              <a:t>está regulado nos artigos 10º a 17º do DL 24/2014 e constitui um importante meio de proteção do consumidor, além do </a:t>
            </a:r>
            <a:r>
              <a:rPr lang="pt-PT" sz="2400" b="1" u="sng" dirty="0"/>
              <a:t>direito à informação pré-contratual, </a:t>
            </a:r>
            <a:r>
              <a:rPr lang="pt-PT" sz="2400" b="1" dirty="0"/>
              <a:t>nos termos já referidos nos artigos 4º e 5º do mesmo diploma legal </a:t>
            </a:r>
          </a:p>
          <a:p>
            <a:endParaRPr lang="pt-PT" dirty="0"/>
          </a:p>
          <a:p>
            <a:pPr algn="just"/>
            <a:endParaRPr lang="pt-PT" dirty="0"/>
          </a:p>
          <a:p>
            <a:endParaRPr lang="pt-PT" dirty="0"/>
          </a:p>
          <a:p>
            <a:pPr algn="ctr"/>
            <a:endParaRPr lang="pt-PT" sz="3600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ED1B325-2701-4007-8908-563370B903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0986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50395CC0-7600-41A5-92E4-4B69399853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510" y="1479564"/>
            <a:ext cx="9156218" cy="4397707"/>
          </a:xfrm>
        </p:spPr>
        <p:txBody>
          <a:bodyPr>
            <a:normAutofit/>
          </a:bodyPr>
          <a:lstStyle/>
          <a:p>
            <a:endParaRPr lang="pt-PT" sz="1462" b="1" i="1" dirty="0"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pt-PT" sz="1462" b="1" i="1" dirty="0">
              <a:latin typeface="Verdana" panose="020B0604030504040204" pitchFamily="34" charset="0"/>
              <a:cs typeface="Arial" panose="020B0604020202020204" pitchFamily="34" charset="0"/>
            </a:endParaRPr>
          </a:p>
          <a:p>
            <a:r>
              <a:rPr lang="pt-PT" sz="2111" b="1" i="1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Dora Resende Alves</a:t>
            </a:r>
          </a:p>
          <a:p>
            <a:r>
              <a:rPr lang="pt-PT" sz="10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2"/>
              </a:rPr>
              <a:t>https://orcid.org/0000-0003-4720-1400</a:t>
            </a:r>
            <a:r>
              <a:rPr lang="pt-PT" sz="1000" dirty="0">
                <a:solidFill>
                  <a:srgbClr val="494A4C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pt-PT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pt-PT" sz="1462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3"/>
              </a:rPr>
              <a:t>d</a:t>
            </a:r>
            <a:r>
              <a:rPr lang="pt-PT" sz="1462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4"/>
              </a:rPr>
              <a:t>ra@upt.pt</a:t>
            </a:r>
            <a:r>
              <a:rPr lang="pt-PT" sz="1462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endParaRPr lang="pt-PT" sz="1462" dirty="0">
              <a:latin typeface="Times New Roman" panose="02020603050405020304" pitchFamily="18" charset="0"/>
            </a:endParaRPr>
          </a:p>
          <a:p>
            <a:endParaRPr lang="pt-PT" sz="1462" dirty="0">
              <a:latin typeface="Times New Roman" panose="02020603050405020304" pitchFamily="18" charset="0"/>
            </a:endParaRPr>
          </a:p>
          <a:p>
            <a:r>
              <a:rPr lang="pt-PT" sz="2000" b="1" i="1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Fernanda Maria Neves Rebelo</a:t>
            </a:r>
          </a:p>
          <a:p>
            <a:r>
              <a:rPr lang="pt-PT" sz="1000" u="sng" dirty="0">
                <a:solidFill>
                  <a:srgbClr val="0563C1"/>
                </a:solidFill>
                <a:latin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https://orcid.org/0000-0002-4598-1629</a:t>
            </a:r>
            <a:endParaRPr lang="pt-PT" sz="1000" u="sng" dirty="0">
              <a:solidFill>
                <a:srgbClr val="0563C1"/>
              </a:solidFill>
              <a:latin typeface="Arial" panose="020B0604020202020204" pitchFamily="34" charset="0"/>
              <a:hlinkClick r:id="rId6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pt-PT" sz="1462" u="sng" dirty="0">
                <a:solidFill>
                  <a:srgbClr val="0000FF"/>
                </a:solidFill>
                <a:latin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fmnr@upt.pt</a:t>
            </a:r>
            <a:r>
              <a:rPr lang="pt-PT" sz="1462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</a:p>
          <a:p>
            <a:endParaRPr lang="pt-PT" sz="2000" b="1" i="1" dirty="0"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pt-PT" sz="2000" b="1" i="1" dirty="0"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pt-PT" dirty="0">
                <a:latin typeface="Times New Roman" panose="02020603050405020304" pitchFamily="18" charset="0"/>
                <a:ea typeface="Calibri" panose="020F0502020204030204" pitchFamily="34" charset="0"/>
              </a:rPr>
              <a:t>Doutoras em Direito. </a:t>
            </a:r>
          </a:p>
          <a:p>
            <a:r>
              <a:rPr lang="pt-PT" dirty="0">
                <a:latin typeface="Times New Roman" panose="02020603050405020304" pitchFamily="18" charset="0"/>
                <a:ea typeface="Calibri" panose="020F0502020204030204" pitchFamily="34" charset="0"/>
              </a:rPr>
              <a:t>Professoras Auxiliares e Investigadoras da Universidade Portucalense Infante D. Henrique, Porto, Portugal.</a:t>
            </a:r>
            <a:endParaRPr lang="pt-PT" b="1" i="1" dirty="0"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119327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ACB8A9B9-0CCC-4FA1-9EB4-67A3D9CA04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2266" y="2032249"/>
            <a:ext cx="6984777" cy="2476871"/>
          </a:xfrm>
        </p:spPr>
        <p:txBody>
          <a:bodyPr>
            <a:normAutofit/>
          </a:bodyPr>
          <a:lstStyle/>
          <a:p>
            <a:pPr algn="ctr"/>
            <a:r>
              <a:rPr lang="pt-PT" sz="3898" dirty="0"/>
              <a:t>Gratas pela atenção dispensada.</a:t>
            </a:r>
          </a:p>
        </p:txBody>
      </p:sp>
    </p:spTree>
    <p:extLst>
      <p:ext uri="{BB962C8B-B14F-4D97-AF65-F5344CB8AC3E}">
        <p14:creationId xmlns:p14="http://schemas.microsoft.com/office/powerpoint/2010/main" val="27214774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33</a:t>
            </a:fld>
            <a:endParaRPr lang="pt-PT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7" t="39500" r="34930" b="42650"/>
          <a:stretch/>
        </p:blipFill>
        <p:spPr>
          <a:xfrm>
            <a:off x="3618833" y="2492897"/>
            <a:ext cx="2843954" cy="2520280"/>
          </a:xfrm>
          <a:prstGeom prst="rect">
            <a:avLst/>
          </a:prstGeom>
        </p:spPr>
      </p:pic>
      <p:sp>
        <p:nvSpPr>
          <p:cNvPr id="5" name="Retângulo 4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257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DDAF84-EA8F-4D36-AD6C-702B604F8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A União Europeia                                   </a:t>
            </a:r>
            <a:r>
              <a:rPr lang="pt-PT" sz="2599" dirty="0"/>
              <a:t>27 países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C311089-B17C-4EE0-A40A-222E514BB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221" y="2047654"/>
            <a:ext cx="6072796" cy="4054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5570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3"/>
          <p:cNvSpPr>
            <a:spLocks noGrp="1"/>
          </p:cNvSpPr>
          <p:nvPr>
            <p:ph idx="1"/>
          </p:nvPr>
        </p:nvSpPr>
        <p:spPr>
          <a:xfrm>
            <a:off x="558131" y="427112"/>
            <a:ext cx="9000999" cy="5090119"/>
          </a:xfrm>
        </p:spPr>
        <p:txBody>
          <a:bodyPr/>
          <a:lstStyle/>
          <a:p>
            <a:endParaRPr lang="pt-PT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pt-PT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pt-PT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pt-P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artigos 101º a 109º do Tratado sobre o Funcionamento da </a:t>
            </a:r>
            <a:r>
              <a:rPr lang="pt-PT" sz="18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União Europeia (TFUE)</a:t>
            </a:r>
            <a:endParaRPr lang="pt-PT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pt-PT" sz="18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pt-PT" u="sng" dirty="0">
                <a:solidFill>
                  <a:srgbClr val="0563C1"/>
                </a:solidFill>
                <a:latin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Tratados em vigor - EUR-</a:t>
            </a:r>
            <a:r>
              <a:rPr lang="pt-PT" u="sng" dirty="0" err="1">
                <a:solidFill>
                  <a:srgbClr val="0563C1"/>
                </a:solidFill>
                <a:latin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Lex</a:t>
            </a:r>
            <a:r>
              <a:rPr lang="pt-PT" u="sng" dirty="0">
                <a:solidFill>
                  <a:srgbClr val="0563C1"/>
                </a:solidFill>
                <a:latin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(europa.eu)</a:t>
            </a:r>
            <a:endParaRPr lang="pt-PT" u="sng" dirty="0">
              <a:solidFill>
                <a:srgbClr val="0563C1"/>
              </a:solidFill>
              <a:latin typeface="Times New Roman" panose="02020603050405020304" pitchFamily="18" charset="0"/>
            </a:endParaRPr>
          </a:p>
          <a:p>
            <a:endParaRPr lang="pt-PT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pt-PT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pt-PT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pt-P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Regulamento (CE) </a:t>
            </a:r>
            <a:r>
              <a:rPr lang="pt-PT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n.°</a:t>
            </a:r>
            <a:r>
              <a:rPr lang="pt-P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1/2003 do Conselho, de 16 de Dezembro de 2002, relativo à execução das regras de concorrência estabelecidas nos artigos 81.° e 82.° do Tratado </a:t>
            </a:r>
          </a:p>
          <a:p>
            <a:r>
              <a:rPr lang="pt-P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JOCE L 1 de 04.01.2003, pp. 1-25 </a:t>
            </a:r>
          </a:p>
          <a:p>
            <a:endParaRPr lang="pt-PT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pt-PT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Versão consolidada: </a:t>
            </a:r>
          </a:p>
          <a:p>
            <a:r>
              <a:rPr lang="pt-PT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hlinkClick r:id="rId3"/>
              </a:rPr>
              <a:t>https://eur-lex.europa.eu/legal-content/PT/TXT/PDF/?uri=CELEX:02003R0001-20090701&amp;qid=1601459046104&amp;from=PT</a:t>
            </a:r>
            <a:endParaRPr lang="pt-PT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5</a:t>
            </a:fld>
            <a:endParaRPr lang="pt-PT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sp>
        <p:nvSpPr>
          <p:cNvPr id="9" name="Retângulo 8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119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3"/>
          <p:cNvSpPr>
            <a:spLocks noGrp="1"/>
          </p:cNvSpPr>
          <p:nvPr>
            <p:ph idx="1"/>
          </p:nvPr>
        </p:nvSpPr>
        <p:spPr>
          <a:xfrm>
            <a:off x="558131" y="427112"/>
            <a:ext cx="9000999" cy="5090119"/>
          </a:xfrm>
        </p:spPr>
        <p:txBody>
          <a:bodyPr/>
          <a:lstStyle/>
          <a:p>
            <a:endParaRPr lang="pt-PT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pt-PT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pt-PT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pt-PT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pt-PT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pt-P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Lei n.º 19/2012, de 08 de Maio</a:t>
            </a:r>
          </a:p>
          <a:p>
            <a:r>
              <a:rPr lang="pt-P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Novo Regime Jurídico da Concorrência</a:t>
            </a:r>
          </a:p>
          <a:p>
            <a:endParaRPr lang="pt-PT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pt-PT" sz="12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hlinkClick r:id="rId2"/>
              </a:rPr>
              <a:t>http://www.pgdlisboa.pt/leis/lei_mostra_articulado.php?nid=1705&amp;tabela=leis</a:t>
            </a:r>
            <a:endParaRPr lang="pt-PT" sz="1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pt-P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endParaRPr lang="pt-PT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6</a:t>
            </a:fld>
            <a:endParaRPr lang="pt-PT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sp>
        <p:nvSpPr>
          <p:cNvPr id="9" name="Retângulo 8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539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7</a:t>
            </a:fld>
            <a:endParaRPr lang="pt-PT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sp>
        <p:nvSpPr>
          <p:cNvPr id="10" name="Retângulo 9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  <p:pic>
        <p:nvPicPr>
          <p:cNvPr id="8" name="Marcador de Posição de Conteúdo 7" descr="European Commission logo">
            <a:extLst>
              <a:ext uri="{FF2B5EF4-FFF2-40B4-BE49-F238E27FC236}">
                <a16:creationId xmlns:a16="http://schemas.microsoft.com/office/drawing/2014/main" id="{EE667C7C-32C9-4284-AA22-ED5C9F182F94}"/>
              </a:ext>
            </a:extLst>
          </p:cNvPr>
          <p:cNvPicPr>
            <a:picLocks noGrp="1"/>
          </p:cNvPicPr>
          <p:nvPr>
            <p:ph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187" y="1196752"/>
            <a:ext cx="1638300" cy="113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E83EEAA4-81DB-4A53-8BD6-A9731E257AF0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130" y="2996952"/>
            <a:ext cx="2619375" cy="17430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9687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0"/>
          </p:nvPr>
        </p:nvSpPr>
        <p:spPr>
          <a:xfrm>
            <a:off x="414115" y="1772816"/>
            <a:ext cx="8856984" cy="3600400"/>
          </a:xfrm>
        </p:spPr>
        <p:txBody>
          <a:bodyPr/>
          <a:lstStyle/>
          <a:p>
            <a:pPr algn="just" fontAlgn="base"/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Documento COM(2020) 302 final de 09.07.2020, 34 páginas.</a:t>
            </a:r>
          </a:p>
          <a:p>
            <a:pPr algn="just"/>
            <a:r>
              <a:rPr lang="pt-P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EUAlbertina"/>
              </a:rPr>
              <a:t>Relatório da Comissão ao Parlamento Europeu, ao Conselho, ao Comité Económico e Social Europeu e ao Comité das Regiões sobre a </a:t>
            </a:r>
            <a:r>
              <a:rPr lang="pt-PT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EUAlbertina"/>
              </a:rPr>
              <a:t>Política de Concorrência 2019</a:t>
            </a:r>
            <a:r>
              <a:rPr lang="pt-P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EUAlbertina"/>
              </a:rPr>
              <a:t>.</a:t>
            </a:r>
          </a:p>
          <a:p>
            <a:pPr algn="just"/>
            <a:endParaRPr lang="pt-PT" sz="1800" dirty="0">
              <a:solidFill>
                <a:srgbClr val="000000"/>
              </a:solidFill>
              <a:effectLst/>
              <a:latin typeface="EUAlbertina"/>
              <a:ea typeface="Times New Roman" panose="02020603050405020304" pitchFamily="18" charset="0"/>
              <a:cs typeface="EUAlbertina"/>
            </a:endParaRPr>
          </a:p>
          <a:p>
            <a:pPr algn="just"/>
            <a:r>
              <a:rPr lang="pt-PT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hlinkClick r:id="rId2"/>
              </a:rPr>
              <a:t>https://eur-lex.europa.eu/legal-content/PT/TXT/PDF/?uri=CELEX:52020DC0302&amp;rid=1</a:t>
            </a:r>
            <a:r>
              <a:rPr lang="pt-PT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8</a:t>
            </a:fld>
            <a:endParaRPr lang="pt-PT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sp>
        <p:nvSpPr>
          <p:cNvPr id="7" name="Retângulo 6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190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>
            <a:extLst>
              <a:ext uri="{FF2B5EF4-FFF2-40B4-BE49-F238E27FC236}">
                <a16:creationId xmlns:a16="http://schemas.microsoft.com/office/drawing/2014/main" id="{BA6B7AB3-9A0A-43BB-AC47-08B1A4FBC20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14115" y="1628800"/>
            <a:ext cx="8856984" cy="3600400"/>
          </a:xfrm>
        </p:spPr>
        <p:txBody>
          <a:bodyPr/>
          <a:lstStyle/>
          <a:p>
            <a:r>
              <a:rPr lang="pt-P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Documento COM(2021) 118 final de 09.03.2021, 21 páginas.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Comunicação da Comissão ao Parlamento Europeu, ao Conselho, ao Comité Económico e Social Europeu e ao Comité das Regiões. </a:t>
            </a:r>
            <a:r>
              <a:rPr lang="pt-PT" sz="1800" i="1" dirty="0">
                <a:solidFill>
                  <a:srgbClr val="444444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2030 Digital Compass: </a:t>
            </a:r>
            <a:r>
              <a:rPr lang="pt-PT" sz="1800" i="1" dirty="0" err="1">
                <a:solidFill>
                  <a:srgbClr val="444444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pt-PT" sz="1800" i="1" dirty="0">
                <a:solidFill>
                  <a:srgbClr val="444444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1800" i="1" dirty="0" err="1">
                <a:solidFill>
                  <a:srgbClr val="444444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European</a:t>
            </a:r>
            <a:r>
              <a:rPr lang="pt-PT" sz="1800" i="1" dirty="0">
                <a:solidFill>
                  <a:srgbClr val="444444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1800" i="1" dirty="0" err="1">
                <a:solidFill>
                  <a:srgbClr val="444444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way</a:t>
            </a:r>
            <a:r>
              <a:rPr lang="pt-PT" sz="1800" i="1" dirty="0">
                <a:solidFill>
                  <a:srgbClr val="444444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pt-PT" sz="1800" i="1" dirty="0" err="1">
                <a:solidFill>
                  <a:srgbClr val="444444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pt-PT" sz="1800" i="1" dirty="0">
                <a:solidFill>
                  <a:srgbClr val="444444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Digital </a:t>
            </a:r>
            <a:r>
              <a:rPr lang="pt-PT" sz="1800" i="1" dirty="0" err="1">
                <a:solidFill>
                  <a:srgbClr val="444444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Decade</a:t>
            </a:r>
            <a:r>
              <a:rPr lang="pt-PT" sz="1800" i="1" dirty="0">
                <a:solidFill>
                  <a:srgbClr val="444444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1800" dirty="0">
                <a:solidFill>
                  <a:srgbClr val="444444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pt-PT" sz="1800" dirty="0">
              <a:solidFill>
                <a:srgbClr val="444444"/>
              </a:solidFill>
              <a:latin typeface="Roboto" panose="020000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t-PT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EUAlbertina"/>
              </a:rPr>
              <a:t>Em </a:t>
            </a:r>
            <a:r>
              <a:rPr lang="pt-PT" u="sng" dirty="0">
                <a:solidFill>
                  <a:srgbClr val="000000"/>
                </a:solidFill>
                <a:effectLst/>
                <a:latin typeface="EUAlbertina"/>
                <a:ea typeface="Times New Roman" panose="02020603050405020304" pitchFamily="18" charset="0"/>
                <a:cs typeface="EUAlbertina"/>
                <a:hlinkClick r:id="rId2"/>
              </a:rPr>
              <a:t>EUR-</a:t>
            </a:r>
            <a:r>
              <a:rPr lang="pt-PT" u="sng" dirty="0" err="1">
                <a:solidFill>
                  <a:srgbClr val="000000"/>
                </a:solidFill>
                <a:effectLst/>
                <a:latin typeface="EUAlbertina"/>
                <a:ea typeface="Times New Roman" panose="02020603050405020304" pitchFamily="18" charset="0"/>
                <a:cs typeface="EUAlbertina"/>
                <a:hlinkClick r:id="rId2"/>
              </a:rPr>
              <a:t>Lex</a:t>
            </a:r>
            <a:r>
              <a:rPr lang="pt-PT" u="sng" dirty="0">
                <a:solidFill>
                  <a:srgbClr val="000000"/>
                </a:solidFill>
                <a:effectLst/>
                <a:latin typeface="EUAlbertina"/>
                <a:ea typeface="Times New Roman" panose="02020603050405020304" pitchFamily="18" charset="0"/>
                <a:cs typeface="EUAlbertina"/>
                <a:hlinkClick r:id="rId2"/>
              </a:rPr>
              <a:t> - COM:2021:118:FIN - PT - EUR-</a:t>
            </a:r>
            <a:r>
              <a:rPr lang="pt-PT" u="sng" dirty="0" err="1">
                <a:solidFill>
                  <a:srgbClr val="000000"/>
                </a:solidFill>
                <a:effectLst/>
                <a:latin typeface="EUAlbertina"/>
                <a:ea typeface="Times New Roman" panose="02020603050405020304" pitchFamily="18" charset="0"/>
                <a:cs typeface="EUAlbertina"/>
                <a:hlinkClick r:id="rId2"/>
              </a:rPr>
              <a:t>Lex</a:t>
            </a:r>
            <a:r>
              <a:rPr lang="pt-PT" u="sng" dirty="0">
                <a:solidFill>
                  <a:srgbClr val="000000"/>
                </a:solidFill>
                <a:effectLst/>
                <a:latin typeface="EUAlbertina"/>
                <a:ea typeface="Times New Roman" panose="02020603050405020304" pitchFamily="18" charset="0"/>
                <a:cs typeface="EUAlbertina"/>
                <a:hlinkClick r:id="rId2"/>
              </a:rPr>
              <a:t> (europa.eu)</a:t>
            </a:r>
            <a:endParaRPr lang="pt-PT" dirty="0"/>
          </a:p>
        </p:txBody>
      </p:sp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88463647-FD98-46F6-8FF5-C86618EC4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9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41187115"/>
      </p:ext>
    </p:extLst>
  </p:cSld>
  <p:clrMapOvr>
    <a:masterClrMapping/>
  </p:clrMapOvr>
</p:sld>
</file>

<file path=ppt/theme/theme1.xml><?xml version="1.0" encoding="utf-8"?>
<a:theme xmlns:a="http://schemas.openxmlformats.org/drawingml/2006/main" name="2_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2324</Words>
  <Application>Microsoft Office PowerPoint</Application>
  <PresentationFormat>Personalizados</PresentationFormat>
  <Paragraphs>256</Paragraphs>
  <Slides>33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9</vt:i4>
      </vt:variant>
      <vt:variant>
        <vt:lpstr>Tema</vt:lpstr>
      </vt:variant>
      <vt:variant>
        <vt:i4>3</vt:i4>
      </vt:variant>
      <vt:variant>
        <vt:lpstr>Títulos dos diapositivos</vt:lpstr>
      </vt:variant>
      <vt:variant>
        <vt:i4>33</vt:i4>
      </vt:variant>
    </vt:vector>
  </HeadingPairs>
  <TitlesOfParts>
    <vt:vector size="45" baseType="lpstr">
      <vt:lpstr>ＭＳ Ｐゴシック</vt:lpstr>
      <vt:lpstr>Arial</vt:lpstr>
      <vt:lpstr>Calibri</vt:lpstr>
      <vt:lpstr>EUAlbertina</vt:lpstr>
      <vt:lpstr>Roboto</vt:lpstr>
      <vt:lpstr>tahoma</vt:lpstr>
      <vt:lpstr>Times New Roman</vt:lpstr>
      <vt:lpstr>trebuchet ms</vt:lpstr>
      <vt:lpstr>Verdana</vt:lpstr>
      <vt:lpstr>2_Modelo de apresentação personalizado</vt:lpstr>
      <vt:lpstr>Modelo de apresentação personalizado</vt:lpstr>
      <vt:lpstr>1_Modelo de apresentação personalizado</vt:lpstr>
      <vt:lpstr>Apresentação do PowerPoint</vt:lpstr>
      <vt:lpstr>partindo de uma ideia inicial sugerida  “Direito da concorrência quadro regulatório aplicável ao e-commerce  em Portugal e na União Europeia”  surge como possível</vt:lpstr>
      <vt:lpstr>Apresentação do PowerPoint</vt:lpstr>
      <vt:lpstr>A União Europeia                                   27 países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Ana Oliveira</dc:creator>
  <cp:lastModifiedBy>Filipa FM. Marinho</cp:lastModifiedBy>
  <cp:revision>56</cp:revision>
  <dcterms:created xsi:type="dcterms:W3CDTF">2014-09-19T15:40:27Z</dcterms:created>
  <dcterms:modified xsi:type="dcterms:W3CDTF">2022-02-21T09:36:37Z</dcterms:modified>
</cp:coreProperties>
</file>