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6" r:id="rId1"/>
    <p:sldMasterId id="2147483651" r:id="rId2"/>
    <p:sldMasterId id="2147483658" r:id="rId3"/>
  </p:sldMasterIdLst>
  <p:notesMasterIdLst>
    <p:notesMasterId r:id="rId26"/>
  </p:notesMasterIdLst>
  <p:handoutMasterIdLst>
    <p:handoutMasterId r:id="rId27"/>
  </p:handoutMasterIdLst>
  <p:sldIdLst>
    <p:sldId id="269" r:id="rId4"/>
    <p:sldId id="301" r:id="rId5"/>
    <p:sldId id="286" r:id="rId6"/>
    <p:sldId id="298" r:id="rId7"/>
    <p:sldId id="299" r:id="rId8"/>
    <p:sldId id="318" r:id="rId9"/>
    <p:sldId id="316" r:id="rId10"/>
    <p:sldId id="317" r:id="rId11"/>
    <p:sldId id="320" r:id="rId12"/>
    <p:sldId id="319" r:id="rId13"/>
    <p:sldId id="322" r:id="rId14"/>
    <p:sldId id="323" r:id="rId15"/>
    <p:sldId id="279" r:id="rId16"/>
    <p:sldId id="280" r:id="rId17"/>
    <p:sldId id="271" r:id="rId18"/>
    <p:sldId id="315" r:id="rId19"/>
    <p:sldId id="321" r:id="rId20"/>
    <p:sldId id="285" r:id="rId21"/>
    <p:sldId id="276" r:id="rId22"/>
    <p:sldId id="324" r:id="rId23"/>
    <p:sldId id="274" r:id="rId24"/>
    <p:sldId id="275" r:id="rId25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94" d="100"/>
          <a:sy n="94" d="100"/>
        </p:scale>
        <p:origin x="96" y="18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15/02/2024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ulbenkian.pt/publications/ordenacoes-filipinas-livros-iv-e-v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Istilwell/photos/a.352989698149466/3028652537249822/?type=3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european-union/sites/europaeu/files/eu_citizenship/consolidated-treaties_pt.pdf#page=18" TargetMode="External"/><Relationship Id="rId7" Type="http://schemas.openxmlformats.org/officeDocument/2006/relationships/image" Target="../media/image20.jpeg"/><Relationship Id="rId2" Type="http://schemas.openxmlformats.org/officeDocument/2006/relationships/hyperlink" Target="https://eur-lex.europa.eu/legal-content/PT/TXT/PDF/?uri=CELEX:12016P/TXT&amp;from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ur-lex.europa.eu/collection/eu-law/treaties/treaties-force.html" TargetMode="External"/><Relationship Id="rId5" Type="http://schemas.openxmlformats.org/officeDocument/2006/relationships/hyperlink" Target="https://gddc.ministeriopublico.pt/perguntas-frequentes/sistema-de-protecao-da-uniao-europeia?menu=direitos-humanos" TargetMode="External"/><Relationship Id="rId4" Type="http://schemas.openxmlformats.org/officeDocument/2006/relationships/hyperlink" Target="https://europa.eu/european-union/sites/europaeu/files/eu_citizenship/consolidated-treaties_pt.pdf#page=142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ampusdesegovia.uva.es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.barata@ipleiria.pt" TargetMode="External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7.emf"/><Relationship Id="rId4" Type="http://schemas.openxmlformats.org/officeDocument/2006/relationships/hyperlink" Target="mailto:immvdfbc@upt.pt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s://www.upt.p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1277-370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orcid.org/0000-0003-4720-140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ulbenkian.pt/publications/ordenacoes-del-rei-dom-duarte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digital.tcontas.pt/cotas/la_001/LA_001_06.pdf" TargetMode="External"/><Relationship Id="rId2" Type="http://schemas.openxmlformats.org/officeDocument/2006/relationships/hyperlink" Target="http://www.ci.uc.pt/ihti/proj/afonsinas/pagini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ulbenkian.pt/publications/ordenacoes-manuelinas-livro-v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1268413" y="0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1268413" y="3812575"/>
            <a:ext cx="3024336" cy="7200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</a:t>
            </a:r>
          </a:p>
          <a:p>
            <a:endParaRPr lang="pt-PT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Isabel Vaz de Freitas</a:t>
            </a:r>
            <a:endParaRPr lang="pt-PT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                              14 / 02 / 2024</a:t>
            </a:r>
          </a:p>
          <a:p>
            <a:pPr eaLnBrk="1" hangingPunct="1">
              <a:lnSpc>
                <a:spcPct val="115000"/>
              </a:lnSpc>
              <a:spcAft>
                <a:spcPts val="1200"/>
              </a:spcAft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 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819946" y="2121088"/>
            <a:ext cx="8081292" cy="184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pt-PT" altLang="x-none" sz="2800" b="1" dirty="0">
                <a:latin typeface="Arial" charset="0"/>
              </a:rPr>
              <a:t>O entendimento de criança</a:t>
            </a:r>
          </a:p>
          <a:p>
            <a:pPr algn="r" eaLnBrk="1" hangingPunct="1"/>
            <a:r>
              <a:rPr lang="pt-PT" altLang="x-none" sz="2800" b="1" dirty="0">
                <a:latin typeface="Arial" charset="0"/>
              </a:rPr>
              <a:t> </a:t>
            </a:r>
          </a:p>
          <a:p>
            <a:pPr algn="r" eaLnBrk="1" hangingPunct="1"/>
            <a:r>
              <a:rPr lang="pt-PT" altLang="x-none" sz="2800" b="1" dirty="0">
                <a:latin typeface="Arial" charset="0"/>
              </a:rPr>
              <a:t>nas Ordenações portuguesas de </a:t>
            </a:r>
            <a:r>
              <a:rPr lang="pt-PT" altLang="x-none" sz="2800" b="1" u="sng" dirty="0">
                <a:latin typeface="Arial" charset="0"/>
              </a:rPr>
              <a:t>ontem</a:t>
            </a:r>
          </a:p>
          <a:p>
            <a:pPr algn="r" eaLnBrk="1" hangingPunct="1"/>
            <a:r>
              <a:rPr lang="pt-PT" altLang="x-none" sz="2800" b="1" dirty="0">
                <a:latin typeface="Arial" charset="0"/>
              </a:rPr>
              <a:t> </a:t>
            </a:r>
          </a:p>
          <a:p>
            <a:pPr algn="r" eaLnBrk="1" hangingPunct="1"/>
            <a:r>
              <a:rPr lang="pt-PT" altLang="x-none" sz="2800" b="1" dirty="0">
                <a:latin typeface="Arial" charset="0"/>
              </a:rPr>
              <a:t>e na União Europeia de </a:t>
            </a:r>
            <a:r>
              <a:rPr lang="pt-PT" altLang="x-none" sz="2800" b="1" u="sng" dirty="0">
                <a:latin typeface="Arial" charset="0"/>
              </a:rPr>
              <a:t>hoje</a:t>
            </a:r>
          </a:p>
          <a:p>
            <a:pPr algn="r" eaLnBrk="1" hangingPunct="1"/>
            <a:r>
              <a:rPr lang="pt-PT" altLang="x-none" sz="3200" b="1" dirty="0"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2802413-A445-5A94-A557-A1096C2C2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" y="19288"/>
            <a:ext cx="5184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634152C-7E6E-171C-512A-3CA2431DEF59}"/>
              </a:ext>
            </a:extLst>
          </p:cNvPr>
          <p:cNvSpPr txBox="1"/>
          <p:nvPr/>
        </p:nvSpPr>
        <p:spPr>
          <a:xfrm>
            <a:off x="5454675" y="5877272"/>
            <a:ext cx="4953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dirty="0">
                <a:hlinkClick r:id="rId3"/>
              </a:rPr>
              <a:t>https://gulbenkian.pt/publications/ordenacoes-filipinas-livros-iv-e-v/</a:t>
            </a:r>
            <a:r>
              <a:rPr lang="pt-PT" sz="1200" dirty="0"/>
              <a:t>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B930A0F-9AD0-3F10-9E1B-D0A1E6CCD614}"/>
              </a:ext>
            </a:extLst>
          </p:cNvPr>
          <p:cNvSpPr txBox="1"/>
          <p:nvPr/>
        </p:nvSpPr>
        <p:spPr>
          <a:xfrm>
            <a:off x="5382667" y="1268760"/>
            <a:ext cx="4393064" cy="3597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b="1" dirty="0">
                <a:solidFill>
                  <a:srgbClr val="000000"/>
                </a:solidFill>
                <a:latin typeface="FuturaBTWXX-Book"/>
              </a:rPr>
              <a:t>Ordenações Filipinas</a:t>
            </a:r>
          </a:p>
          <a:p>
            <a:pPr algn="ctr">
              <a:lnSpc>
                <a:spcPct val="150000"/>
              </a:lnSpc>
            </a:pPr>
            <a:endParaRPr lang="pt-PT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Iniciadas no reinado de D. Filipe I </a:t>
            </a: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antes de 1589</a:t>
            </a:r>
          </a:p>
          <a:p>
            <a:pPr>
              <a:lnSpc>
                <a:spcPct val="150000"/>
              </a:lnSpc>
            </a:pPr>
            <a:endParaRPr lang="pt-P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Entraram em vigor no reinado de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 Filipe II em 1603</a:t>
            </a:r>
          </a:p>
        </p:txBody>
      </p:sp>
    </p:spTree>
    <p:extLst>
      <p:ext uri="{BB962C8B-B14F-4D97-AF65-F5344CB8AC3E}">
        <p14:creationId xmlns:p14="http://schemas.microsoft.com/office/powerpoint/2010/main" val="1334477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7F34492F-6398-BD79-0DFE-BA1732BD24A5}"/>
              </a:ext>
            </a:extLst>
          </p:cNvPr>
          <p:cNvSpPr txBox="1"/>
          <p:nvPr/>
        </p:nvSpPr>
        <p:spPr>
          <a:xfrm>
            <a:off x="342107" y="692696"/>
            <a:ext cx="9217024" cy="5115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>
                <a:latin typeface="Times New Roman" panose="02020603050405020304" pitchFamily="18" charset="0"/>
              </a:rPr>
              <a:t>Ao longo dos diversos títulos das Ordenações Afonsinas e Manuelinas, vão surgindo as várias etapas da vida da criança: </a:t>
            </a:r>
          </a:p>
          <a:p>
            <a:pPr algn="just">
              <a:lnSpc>
                <a:spcPct val="150000"/>
              </a:lnSpc>
            </a:pPr>
            <a:endParaRPr lang="pt-PT" sz="2000" dirty="0"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highlight>
                  <a:srgbClr val="00FF00"/>
                </a:highlight>
                <a:latin typeface="Times New Roman" panose="02020603050405020304" pitchFamily="18" charset="0"/>
              </a:rPr>
              <a:t>3 anos </a:t>
            </a:r>
            <a:r>
              <a:rPr lang="pt-PT" sz="2000" dirty="0">
                <a:latin typeface="Times New Roman" panose="02020603050405020304" pitchFamily="18" charset="0"/>
              </a:rPr>
              <a:t>– até aos 3 anos são educados pela mãe na falta do pai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highlight>
                  <a:srgbClr val="00FF00"/>
                </a:highlight>
                <a:latin typeface="Times New Roman" panose="02020603050405020304" pitchFamily="18" charset="0"/>
              </a:rPr>
              <a:t>7 anos </a:t>
            </a:r>
            <a:r>
              <a:rPr lang="pt-PT" sz="2000" dirty="0">
                <a:latin typeface="Times New Roman" panose="02020603050405020304" pitchFamily="18" charset="0"/>
              </a:rPr>
              <a:t>podem ser prometidos em casamento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latin typeface="Times New Roman" panose="02020603050405020304" pitchFamily="18" charset="0"/>
              </a:rPr>
              <a:t>12 (mulheres) ou </a:t>
            </a:r>
            <a:r>
              <a:rPr lang="pt-PT" sz="2000" dirty="0">
                <a:highlight>
                  <a:srgbClr val="00FF00"/>
                </a:highlight>
                <a:latin typeface="Times New Roman" panose="02020603050405020304" pitchFamily="18" charset="0"/>
              </a:rPr>
              <a:t>14 anos </a:t>
            </a:r>
            <a:r>
              <a:rPr lang="pt-PT" sz="2000" dirty="0">
                <a:latin typeface="Times New Roman" panose="02020603050405020304" pitchFamily="18" charset="0"/>
              </a:rPr>
              <a:t>(homens), idade de </a:t>
            </a:r>
            <a:r>
              <a:rPr lang="pt-PT" sz="2000" dirty="0" err="1">
                <a:latin typeface="Times New Roman" panose="02020603050405020304" pitchFamily="18" charset="0"/>
              </a:rPr>
              <a:t>révora</a:t>
            </a:r>
            <a:r>
              <a:rPr lang="pt-PT" sz="2000" dirty="0">
                <a:latin typeface="Times New Roman" panose="02020603050405020304" pitchFamily="18" charset="0"/>
              </a:rPr>
              <a:t> em que adquire uma primeira autonomia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highlight>
                  <a:srgbClr val="00FF00"/>
                </a:highlight>
                <a:latin typeface="Times New Roman" panose="02020603050405020304" pitchFamily="18" charset="0"/>
              </a:rPr>
              <a:t>18 anos </a:t>
            </a:r>
            <a:r>
              <a:rPr lang="pt-PT" sz="2000" dirty="0">
                <a:latin typeface="Times New Roman" panose="02020603050405020304" pitchFamily="18" charset="0"/>
              </a:rPr>
              <a:t>idade de casamento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latin typeface="Times New Roman" panose="02020603050405020304" pitchFamily="18" charset="0"/>
              </a:rPr>
              <a:t>18 (mulheres) ou </a:t>
            </a:r>
            <a:r>
              <a:rPr lang="pt-PT" sz="2000" dirty="0">
                <a:highlight>
                  <a:srgbClr val="00FF00"/>
                </a:highlight>
                <a:latin typeface="Times New Roman" panose="02020603050405020304" pitchFamily="18" charset="0"/>
              </a:rPr>
              <a:t>20</a:t>
            </a:r>
            <a:r>
              <a:rPr lang="pt-PT" sz="2000" dirty="0">
                <a:latin typeface="Times New Roman" panose="02020603050405020304" pitchFamily="18" charset="0"/>
              </a:rPr>
              <a:t> (homens) anos pode ser dada carta de carta de suprimento de idade dada pelos oficiais régios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t-PT" sz="200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25 anos </a:t>
            </a:r>
            <a:r>
              <a:rPr lang="pt-P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assume plenamente a maior idade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35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sabel Stilwell - Escritora/Jornalista - Afonso V era o rei no momento que D.  Manuel nasceu. Foi sucedido por D. João II, o Príncipe Perfeito, que era  primeiro direito do nosso D.">
            <a:extLst>
              <a:ext uri="{FF2B5EF4-FFF2-40B4-BE49-F238E27FC236}">
                <a16:creationId xmlns:a16="http://schemas.microsoft.com/office/drawing/2014/main" id="{ED015FFF-7FE8-8153-1895-CE3A86A098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7"/>
          <a:stretch/>
        </p:blipFill>
        <p:spPr bwMode="auto">
          <a:xfrm>
            <a:off x="6246763" y="1628800"/>
            <a:ext cx="3478813" cy="337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70C64680-0537-0AB9-7AE2-1405E2728023}"/>
              </a:ext>
            </a:extLst>
          </p:cNvPr>
          <p:cNvSpPr txBox="1"/>
          <p:nvPr/>
        </p:nvSpPr>
        <p:spPr>
          <a:xfrm>
            <a:off x="-1" y="0"/>
            <a:ext cx="6030739" cy="6690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D. Afonso V 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era </a:t>
            </a:r>
            <a:r>
              <a:rPr lang="pt-PT" b="0" i="0" u="sng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filho de D. Duarte 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 de D. Leonor de Aragão, ou seja, neto de D. Filipa de Lencastre e sobrinho de Isabel de Borgonha. </a:t>
            </a:r>
            <a:r>
              <a:rPr lang="pt-PT" b="1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Quando o pai morreu, D. Afonso tinha apenas </a:t>
            </a:r>
            <a:r>
              <a:rPr lang="pt-PT" b="1" i="0" dirty="0">
                <a:solidFill>
                  <a:srgbClr val="050505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seis anos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ficando na regência a rainha sua mãe, D. Leonor. Como era estrangeira, rapidamente foi substituída por D. Pedro, irmão de D. Duarte. 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Mais tarde, </a:t>
            </a:r>
            <a:r>
              <a:rPr lang="pt-PT" b="0" i="0" u="sng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quando D. Afonso V atinge a </a:t>
            </a:r>
            <a:r>
              <a:rPr lang="pt-PT" b="0" i="0" u="sng" dirty="0">
                <a:solidFill>
                  <a:srgbClr val="050505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maioridade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instigam-se intrigas contra o tio. Os dois defrontam-se em 1449 e D. Pedro acaba por morrer. Na época, </a:t>
            </a:r>
            <a:r>
              <a:rPr lang="pt-PT" b="0" i="0" u="sng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 rei já era </a:t>
            </a:r>
            <a:r>
              <a:rPr lang="pt-PT" b="0" i="0" u="sng" dirty="0">
                <a:solidFill>
                  <a:srgbClr val="050505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casado</a:t>
            </a:r>
            <a:r>
              <a:rPr lang="pt-PT" b="0" i="0" u="sng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com D. Isabel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sua prima e filha de D. Pedro.</a:t>
            </a:r>
            <a:b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É durante o reinado de Afonso V que se fazem grandes avanços nos Descobrimentos em África, como a descoberta de São Tomé e Príncipe, em 1471.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Afonso V </a:t>
            </a:r>
            <a:r>
              <a:rPr lang="pt-PT" b="0" i="0" u="sng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morre em Sintra, em 1481</a:t>
            </a:r>
            <a:r>
              <a:rPr lang="pt-PT" b="0" i="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 é sepultado no Mosteiro da Batalha, onde estão também D. João I, D. Filipa de Lencastre e os seus filhos.</a:t>
            </a:r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4452B0-3C87-49CA-6BB9-C075EA511966}"/>
              </a:ext>
            </a:extLst>
          </p:cNvPr>
          <p:cNvSpPr txBox="1"/>
          <p:nvPr/>
        </p:nvSpPr>
        <p:spPr>
          <a:xfrm>
            <a:off x="3792771" y="6556987"/>
            <a:ext cx="61412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dirty="0">
                <a:hlinkClick r:id="rId3"/>
              </a:rPr>
              <a:t>https://www.facebook.com/Istilwell/photos/a.352989698149466/3028652537249822/?type=3</a:t>
            </a:r>
            <a:r>
              <a:rPr lang="pt-P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366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>
            <a:extLst>
              <a:ext uri="{FF2B5EF4-FFF2-40B4-BE49-F238E27FC236}">
                <a16:creationId xmlns:a16="http://schemas.microsoft.com/office/drawing/2014/main" id="{8CDB54CF-E91E-D1FC-C439-11A83B9465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5D58B02-DC9B-4951-AC51-B65571E0939B}" type="slidenum">
              <a:rPr lang="pt-PT" altLang="pt-PT" smtClean="0">
                <a:solidFill>
                  <a:srgbClr val="A6A6A6"/>
                </a:solidFill>
              </a:rPr>
              <a:pPr/>
              <a:t>13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411F8D7-2CD1-985F-9E08-B39BC439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id="{2753746B-C4A8-E74C-2141-1B5BA565A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10183813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CaixaDeTexto 7">
            <a:extLst>
              <a:ext uri="{FF2B5EF4-FFF2-40B4-BE49-F238E27FC236}">
                <a16:creationId xmlns:a16="http://schemas.microsoft.com/office/drawing/2014/main" id="{4E93EF38-2B3B-C210-F2F1-0326AF0A4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5" y="5645765"/>
            <a:ext cx="5599112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pt-PT" alt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União Europeia, no conjunto dos seus Estados-Membros, tem 4.225.127 km</a:t>
            </a:r>
            <a:r>
              <a:rPr lang="pt-PT" altLang="pt-PT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PT" alt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 país com a menor superfície é Malta com 316 km</a:t>
            </a:r>
            <a:r>
              <a:rPr lang="pt-PT" altLang="pt-PT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PT" alt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 país com a maior superfície é a França com 633.186.6 km</a:t>
            </a:r>
            <a:r>
              <a:rPr lang="pt-PT" altLang="pt-PT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PT" alt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PT" altLang="pt-P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>
            <a:extLst>
              <a:ext uri="{FF2B5EF4-FFF2-40B4-BE49-F238E27FC236}">
                <a16:creationId xmlns:a16="http://schemas.microsoft.com/office/drawing/2014/main" id="{65AEF60F-5E15-01F7-22DF-8A55C3017C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D022683-1018-4DF4-A975-EECD91441BF5}" type="slidenum">
              <a:rPr lang="pt-PT" altLang="pt-PT" smtClean="0">
                <a:solidFill>
                  <a:srgbClr val="A6A6A6"/>
                </a:solidFill>
              </a:rPr>
              <a:pPr/>
              <a:t>14</a:t>
            </a:fld>
            <a:endParaRPr lang="pt-PT" altLang="pt-PT">
              <a:solidFill>
                <a:srgbClr val="A6A6A6"/>
              </a:solidFill>
            </a:endParaRPr>
          </a:p>
        </p:txBody>
      </p:sp>
      <p:pic>
        <p:nvPicPr>
          <p:cNvPr id="13315" name="Imagem 8">
            <a:extLst>
              <a:ext uri="{FF2B5EF4-FFF2-40B4-BE49-F238E27FC236}">
                <a16:creationId xmlns:a16="http://schemas.microsoft.com/office/drawing/2014/main" id="{650CF84F-910B-2635-BE02-AC1D1783A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0" t="39500" r="60292" b="51050"/>
          <a:stretch>
            <a:fillRect/>
          </a:stretch>
        </p:blipFill>
        <p:spPr bwMode="auto">
          <a:xfrm>
            <a:off x="7110413" y="6021388"/>
            <a:ext cx="20034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A26E2C40-D50F-911D-4210-BC249FCD6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13317" name="Picture 2" descr="Países da União Europeia - Trabalho sobre a União Europeia">
            <a:extLst>
              <a:ext uri="{FF2B5EF4-FFF2-40B4-BE49-F238E27FC236}">
                <a16:creationId xmlns:a16="http://schemas.microsoft.com/office/drawing/2014/main" id="{136A7088-52A3-5A3A-56E5-E02B1CDC2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-50800"/>
            <a:ext cx="9294812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>
            <a:extLst>
              <a:ext uri="{FF2B5EF4-FFF2-40B4-BE49-F238E27FC236}">
                <a16:creationId xmlns:a16="http://schemas.microsoft.com/office/drawing/2014/main" id="{FD319847-9595-4B32-7058-FBDFBCD6FD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09738" y="658813"/>
            <a:ext cx="6697662" cy="417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altLang="pt-PT" sz="3200" dirty="0"/>
              <a:t>Tratados da União Europeia</a:t>
            </a:r>
          </a:p>
        </p:txBody>
      </p:sp>
      <p:sp>
        <p:nvSpPr>
          <p:cNvPr id="9219" name="Marcador de Posição de Conteúdo 2">
            <a:extLst>
              <a:ext uri="{FF2B5EF4-FFF2-40B4-BE49-F238E27FC236}">
                <a16:creationId xmlns:a16="http://schemas.microsoft.com/office/drawing/2014/main" id="{D2DFA9CD-9B84-8EB6-D926-C06F897FDA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6123" y="1481932"/>
            <a:ext cx="8713787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pt-PT" sz="2400" b="1" dirty="0"/>
              <a:t>TRATADO DA UNIÃO EUROPEIA</a:t>
            </a:r>
            <a:r>
              <a:rPr altLang="pt-PT" sz="2400" dirty="0"/>
              <a:t>  (1992)</a:t>
            </a:r>
          </a:p>
          <a:p>
            <a:endParaRPr altLang="pt-PT" sz="2400" dirty="0"/>
          </a:p>
          <a:p>
            <a:r>
              <a:rPr altLang="pt-PT" sz="2400" b="1" dirty="0"/>
              <a:t>TRATADO SOBRE O FUNCIONAMENTO DA UNIÃO EUROPEIA  </a:t>
            </a:r>
            <a:r>
              <a:rPr altLang="pt-PT" sz="2400" dirty="0"/>
              <a:t>(1957)</a:t>
            </a:r>
          </a:p>
          <a:p>
            <a:endParaRPr altLang="pt-PT" sz="2400" dirty="0"/>
          </a:p>
          <a:p>
            <a:endParaRPr altLang="pt-PT" sz="2400" dirty="0"/>
          </a:p>
          <a:p>
            <a:r>
              <a:rPr altLang="pt-PT" sz="2400" dirty="0"/>
              <a:t>na versão do TRATADO DE LISBOA (2007)</a:t>
            </a:r>
          </a:p>
          <a:p>
            <a:endParaRPr altLang="pt-PT" sz="2400" dirty="0"/>
          </a:p>
          <a:p>
            <a:endParaRPr altLang="pt-PT" sz="2400" dirty="0"/>
          </a:p>
          <a:p>
            <a:pPr algn="r"/>
            <a:r>
              <a:rPr altLang="pt-PT" sz="2400" dirty="0"/>
              <a:t>em </a:t>
            </a:r>
            <a:r>
              <a:rPr altLang="pt-PT" sz="2000" dirty="0">
                <a:hlinkClick r:id="rId2"/>
              </a:rPr>
              <a:t>Tratados em vigor - EUR-</a:t>
            </a:r>
            <a:r>
              <a:rPr altLang="pt-PT" sz="2000" dirty="0" err="1">
                <a:hlinkClick r:id="rId2"/>
              </a:rPr>
              <a:t>Lex</a:t>
            </a:r>
            <a:r>
              <a:rPr altLang="pt-PT" sz="2000" dirty="0">
                <a:hlinkClick r:id="rId2"/>
              </a:rPr>
              <a:t> (europa.eu)</a:t>
            </a:r>
            <a:endParaRPr altLang="pt-PT" sz="1600" dirty="0"/>
          </a:p>
        </p:txBody>
      </p:sp>
      <p:sp>
        <p:nvSpPr>
          <p:cNvPr id="9220" name="Slide Number Placeholder 4">
            <a:extLst>
              <a:ext uri="{FF2B5EF4-FFF2-40B4-BE49-F238E27FC236}">
                <a16:creationId xmlns:a16="http://schemas.microsoft.com/office/drawing/2014/main" id="{5974CC6E-407B-4144-F18D-76AED540091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96125" y="188913"/>
            <a:ext cx="230981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A6A6A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2FEAE9-83E4-4EBB-96D4-62F55BDC4E1B}" type="slidenum">
              <a:rPr lang="pt-PT" altLang="pt-PT" smtClean="0"/>
              <a:pPr>
                <a:defRPr/>
              </a:pPr>
              <a:t>15</a:t>
            </a:fld>
            <a:endParaRPr lang="pt-PT" altLang="pt-PT">
              <a:solidFill>
                <a:srgbClr val="A6A6A6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0A001DE-C1E7-FE28-9DB8-2545A83F5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6215063"/>
            <a:ext cx="984250" cy="2460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" name="Seta: Para Baixo 3">
            <a:extLst>
              <a:ext uri="{FF2B5EF4-FFF2-40B4-BE49-F238E27FC236}">
                <a16:creationId xmlns:a16="http://schemas.microsoft.com/office/drawing/2014/main" id="{4D2CB72B-536A-6872-E332-8FF6BD0F1427}"/>
              </a:ext>
            </a:extLst>
          </p:cNvPr>
          <p:cNvSpPr/>
          <p:nvPr/>
        </p:nvSpPr>
        <p:spPr>
          <a:xfrm>
            <a:off x="3032125" y="2954338"/>
            <a:ext cx="484188" cy="619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9223" name="Picture 4" descr="Minuto Europeu nº 34 - Carta Europeia dos Direitos Fundamentais - YouTube">
            <a:extLst>
              <a:ext uri="{FF2B5EF4-FFF2-40B4-BE49-F238E27FC236}">
                <a16:creationId xmlns:a16="http://schemas.microsoft.com/office/drawing/2014/main" id="{9A20B4B3-41F2-9CD1-8BB8-FC1482A8A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4027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9DF93B-96BC-09C6-5B2E-D4BC19E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16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7F1EE5-88CA-BAA4-6A3F-519029D52E7D}"/>
              </a:ext>
            </a:extLst>
          </p:cNvPr>
          <p:cNvSpPr txBox="1"/>
          <p:nvPr/>
        </p:nvSpPr>
        <p:spPr>
          <a:xfrm>
            <a:off x="486123" y="692696"/>
            <a:ext cx="9145016" cy="5718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pt-PT" sz="1600" b="1" kern="0" dirty="0">
                <a:latin typeface="Arial" panose="020B0604020202020204" pitchFamily="34" charset="0"/>
              </a:rPr>
              <a:t>Artigo 6.º do TUE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pt-PT" sz="1600" b="1" kern="0" dirty="0">
                <a:latin typeface="Arial" panose="020B0604020202020204" pitchFamily="34" charset="0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A União dispõe de competência para desenvolver ações destinadas a apoiar, coordenar ou completar a ação dos Estados-Membros. São os seguintes os domínios dessas ações, na sua finalidade europeia: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a) Proteção e melhoria da saúde humana;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b) Indústria;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c) </a:t>
            </a:r>
            <a:r>
              <a:rPr lang="pt-PT" sz="1800" dirty="0">
                <a:solidFill>
                  <a:srgbClr val="211D1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Cultura</a:t>
            </a: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d) Turismo;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e) </a:t>
            </a:r>
            <a:r>
              <a:rPr lang="pt-PT" sz="1800" dirty="0">
                <a:solidFill>
                  <a:srgbClr val="211D1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Educação</a:t>
            </a: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formação profissional, juventude e desporto;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f) Proteção civil;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solidFill>
                  <a:srgbClr val="211D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g) Cooperação administrativa.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endParaRPr lang="pt-P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5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5040560"/>
          </a:xfrm>
        </p:spPr>
        <p:txBody>
          <a:bodyPr/>
          <a:lstStyle/>
          <a:p>
            <a:pPr algn="ctr"/>
            <a:r>
              <a:rPr lang="pt-PT" i="1" dirty="0">
                <a:solidFill>
                  <a:srgbClr val="1A171C"/>
                </a:solidFill>
                <a:latin typeface="Georgia" panose="02040502050405020303" pitchFamily="18" charset="0"/>
              </a:rPr>
              <a:t>Artigo 3.º do TUE</a:t>
            </a:r>
          </a:p>
          <a:p>
            <a:pPr algn="just"/>
            <a:endParaRPr lang="pt-PT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União combate a exclusão social e as discriminações e promove a justiça e a proteção sociais, a igualdade entre homens e mulheres, a solidariedade entre as gerações e a proteção dos </a:t>
            </a:r>
            <a:r>
              <a:rPr lang="pt-P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direitos da criança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  Nas suas relações com o resto do mundo, a União afirma e promove os seus valores e interesses e contribui para a proteção dos seus cidadãos. Contribui para a paz, a segurança, o desenvolvimento sustentável do planeta, a solidariedade e o respeito mútuo entre os povos, o comércio livre e equitativo, a erradicação da pobreza e a proteção dos direitos do Homem, em especial os </a:t>
            </a:r>
            <a:r>
              <a:rPr lang="pt-P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 criança</a:t>
            </a:r>
            <a:r>
              <a:rPr lang="pt-P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bem como para a rigorosa observância e o desenvolvimento do direito internacional, incluindo o respeito dos princípios da Carta das Nações Unidas.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(…)</a:t>
            </a: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17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7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18</a:t>
            </a:fld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293902" y="78800"/>
            <a:ext cx="864096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Carta dos Direitos Fundamentais</a:t>
            </a:r>
          </a:p>
          <a:p>
            <a:r>
              <a:rPr lang="pt-PT" sz="3600" b="1" dirty="0"/>
              <a:t>                                                da União Europeia</a:t>
            </a:r>
            <a:endParaRPr lang="pt-PT" sz="1400" b="1" dirty="0"/>
          </a:p>
          <a:p>
            <a:r>
              <a:rPr lang="pt-PT" sz="2000" b="1" dirty="0"/>
              <a:t>2000 + 2009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164A56-C174-7AC4-4FDF-3DCE370E38AB}"/>
              </a:ext>
            </a:extLst>
          </p:cNvPr>
          <p:cNvSpPr txBox="1"/>
          <p:nvPr/>
        </p:nvSpPr>
        <p:spPr>
          <a:xfrm>
            <a:off x="120653" y="1825957"/>
            <a:ext cx="913665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b="1" i="0" u="sng" dirty="0">
                <a:solidFill>
                  <a:srgbClr val="C704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Carta dos Direitos Fundamentais da União Europeia</a:t>
            </a:r>
            <a:endParaRPr lang="pt-PT" b="1" i="0" u="sng" dirty="0">
              <a:solidFill>
                <a:srgbClr val="C7040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24.º sobre os direitos da criança, </a:t>
            </a: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7.º relativo ao respeito pela vida familiar </a:t>
            </a: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14.º sobre o direito à educação</a:t>
            </a: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32.º sobre a proibição do trabalho infantil e proteção dos jovens no trabalho </a:t>
            </a: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33.º sobre a vida familiar e profissional.</a:t>
            </a:r>
            <a:endParaRPr lang="pt-PT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pt-PT" b="1" i="0" u="none" strike="noStrike" dirty="0">
              <a:solidFill>
                <a:srgbClr val="C7040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l"/>
            <a:r>
              <a:rPr lang="pt-PT" b="1" i="0" strike="noStrike" dirty="0">
                <a:solidFill>
                  <a:srgbClr val="C704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pt-PT" b="1" i="0" strike="noStrike" dirty="0">
              <a:solidFill>
                <a:srgbClr val="C7040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l"/>
            <a:endParaRPr lang="pt-PT" b="1" i="0" u="none" strike="noStrike" dirty="0">
              <a:solidFill>
                <a:srgbClr val="C7040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hlinkClick r:id="" action="ppaction://noaction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Tratado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l"/>
            <a:r>
              <a:rPr lang="pt-PT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artigo 3.º (objetivos da UE),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n.º 3, § 2, e n.º 5</a:t>
            </a:r>
            <a:endParaRPr lang="pt-PT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pt-PT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Tratado sobre o Funcionamento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l"/>
            <a:r>
              <a:rPr lang="pt-PT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artigo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79.º, n.º 2, alínea d)</a:t>
            </a:r>
          </a:p>
          <a:p>
            <a:pPr algn="l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artigo 83.º, n.º 1, § 2</a:t>
            </a:r>
            <a:endParaRPr lang="pt-PT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80A6C32-8B1C-E43E-A2D1-5D48FFFC3FAE}"/>
              </a:ext>
            </a:extLst>
          </p:cNvPr>
          <p:cNvSpPr txBox="1"/>
          <p:nvPr/>
        </p:nvSpPr>
        <p:spPr>
          <a:xfrm>
            <a:off x="846163" y="6236791"/>
            <a:ext cx="95770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5"/>
              </a:rPr>
              <a:t>https://gddc.ministeriopublico.pt/perguntas-frequentes/sistema-de-protecao-da-uniao-europeia?menu=direitos-humanos</a:t>
            </a:r>
            <a:r>
              <a:rPr lang="pt-PT" sz="1400" dirty="0"/>
              <a:t>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FCA0CDF-8DC4-EFAA-5605-6E5186A5D2F9}"/>
              </a:ext>
            </a:extLst>
          </p:cNvPr>
          <p:cNvSpPr txBox="1"/>
          <p:nvPr/>
        </p:nvSpPr>
        <p:spPr>
          <a:xfrm>
            <a:off x="3294435" y="6466702"/>
            <a:ext cx="82000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>
                <a:hlinkClick r:id="rId6"/>
              </a:rPr>
              <a:t>https://eur-lex.europa.eu/collection/eu-law/treaties/treaties-force.html</a:t>
            </a:r>
            <a:r>
              <a:rPr lang="pt-PT" sz="1600" dirty="0"/>
              <a:t> </a:t>
            </a:r>
          </a:p>
        </p:txBody>
      </p:sp>
      <p:pic>
        <p:nvPicPr>
          <p:cNvPr id="4098" name="Picture 2" descr="Carta dos Direitos Fundamentais da União Europeia">
            <a:extLst>
              <a:ext uri="{FF2B5EF4-FFF2-40B4-BE49-F238E27FC236}">
                <a16:creationId xmlns:a16="http://schemas.microsoft.com/office/drawing/2014/main" id="{3A8D5D6F-74C6-CD9E-737C-0FFCAE149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071" y="3213655"/>
            <a:ext cx="264592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74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5040560"/>
          </a:xfrm>
        </p:spPr>
        <p:txBody>
          <a:bodyPr/>
          <a:lstStyle/>
          <a:p>
            <a:pPr marL="2370455" marR="2372995" algn="ctr">
              <a:spcBef>
                <a:spcPts val="1100"/>
              </a:spcBef>
              <a:spcAft>
                <a:spcPts val="0"/>
              </a:spcAft>
            </a:pPr>
            <a:r>
              <a:rPr lang="pt-PT" sz="1800" i="1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 24.º da CDFUE</a:t>
            </a:r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pt-PT" dirty="0">
                <a:solidFill>
                  <a:srgbClr val="666666"/>
                </a:solidFill>
                <a:latin typeface="Roboto" panose="02000000000000000000" pitchFamily="2" charset="0"/>
              </a:rPr>
              <a:t>D</a:t>
            </a:r>
            <a:r>
              <a:rPr lang="pt-PT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rPr>
              <a:t>ireitos das crianças</a:t>
            </a:r>
          </a:p>
          <a:p>
            <a:pPr algn="just">
              <a:lnSpc>
                <a:spcPct val="150000"/>
              </a:lnSpc>
            </a:pPr>
            <a:endParaRPr lang="pt-PT" b="0" i="0" dirty="0">
              <a:solidFill>
                <a:srgbClr val="9B9B9B"/>
              </a:solidFill>
              <a:effectLst/>
              <a:latin typeface="Roboto" panose="02000000000000000000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pt-PT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 As crianças têm direito à proteção e aos cuidados necessários ao seu bem-estar. Podem exprimir livremente a sua opinião, que será tomada em consideração nos assuntos que lhes digam respeito, em função da sua idade e maturidade.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 Todos os atos relativos às crianças, quer praticados por entidades públicas, quer por instituições privadas, terão primacialmente em conta o interesse superior da criança.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 Todas as crianças têm o direito de manter regularmente relações pessoais e contactos diretos com ambos os progenitores, exceto se isso for contrário aos seus interesses.</a:t>
            </a: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19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95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2" descr="logo">
            <a:extLst>
              <a:ext uri="{FF2B5EF4-FFF2-40B4-BE49-F238E27FC236}">
                <a16:creationId xmlns:a16="http://schemas.microsoft.com/office/drawing/2014/main" id="{23D62A28-9413-DCC6-448E-38F31D57F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07" y="1953903"/>
            <a:ext cx="2409825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m 1" descr="Ver fotos">
            <a:extLst>
              <a:ext uri="{FF2B5EF4-FFF2-40B4-BE49-F238E27FC236}">
                <a16:creationId xmlns:a16="http://schemas.microsoft.com/office/drawing/2014/main" id="{40B29F55-2B37-F590-B401-C8C3F5CF3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39" y="4315835"/>
            <a:ext cx="15144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0211F523-A745-CEC4-D6AA-242D5CF6E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243" y="764704"/>
            <a:ext cx="7920880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I Coloquio Hispano-luso de Historia de la </a:t>
            </a:r>
            <a:r>
              <a:rPr kumimoji="0" lang="pt-PT" altLang="pt-PT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Infancia</a:t>
            </a:r>
            <a:endParaRPr kumimoji="0" lang="pt-PT" altLang="pt-PT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  <a:endParaRPr kumimoji="0" lang="pt-PT" altLang="pt-P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14 de </a:t>
            </a:r>
            <a:r>
              <a:rPr kumimoji="0" lang="pt-PT" altLang="pt-PT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febrero</a:t>
            </a:r>
            <a:r>
              <a:rPr kumimoji="0" lang="pt-PT" altLang="pt-PT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de 2024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Segovia</a:t>
            </a:r>
            <a:endParaRPr kumimoji="0" lang="pt-PT" altLang="pt-P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pt-PT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Oxygen" panose="02000503000000000000" pitchFamily="2" charset="0"/>
                <a:ea typeface="Times New Roman" panose="02020603050405020304" pitchFamily="18" charset="0"/>
              </a:rPr>
            </a:br>
            <a:r>
              <a:rPr kumimoji="0" lang="pt-PT" altLang="pt-PT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4F09ED-97DF-E736-1B63-D9DC0FB0B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195" y="3284984"/>
            <a:ext cx="99012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0F4F36F-55B6-13A0-ABB2-6EAC490E3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699" y="5540003"/>
            <a:ext cx="9901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</a:t>
            </a:r>
            <a:endParaRPr kumimoji="0" lang="pt-PT" altLang="pt-PT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https://campusdesegovia.uva.es/</a:t>
            </a:r>
            <a:r>
              <a:rPr kumimoji="0" lang="pt-PT" altLang="pt-P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972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496C245A-1260-6519-0A9F-9A1860340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20</a:t>
            </a:fld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91562B7-7A4B-E966-7CB9-2CB26FC8365E}"/>
              </a:ext>
            </a:extLst>
          </p:cNvPr>
          <p:cNvSpPr txBox="1"/>
          <p:nvPr/>
        </p:nvSpPr>
        <p:spPr>
          <a:xfrm>
            <a:off x="810953" y="1628800"/>
            <a:ext cx="8280920" cy="3711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3200" dirty="0"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Concluindo as autoras neste breve estudo que a </a:t>
            </a:r>
            <a:r>
              <a:rPr lang="pt-PT" sz="32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criança é entendida como </a:t>
            </a:r>
            <a:r>
              <a:rPr lang="pt-PT" sz="3200" b="1" dirty="0">
                <a:effectLst/>
                <a:highlight>
                  <a:srgbClr val="FFFF00"/>
                </a:highlight>
                <a:latin typeface="Garamond" panose="02020404030301010803" pitchFamily="18" charset="0"/>
                <a:ea typeface="Times New Roman" panose="02020603050405020304" pitchFamily="18" charset="0"/>
              </a:rPr>
              <a:t>sujeito “igual e privilegiado”</a:t>
            </a:r>
            <a:r>
              <a:rPr lang="pt-PT" sz="32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, </a:t>
            </a:r>
            <a:r>
              <a:rPr lang="pt-PT" sz="3200" b="1" u="sng" dirty="0"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ontem e hoje</a:t>
            </a:r>
            <a:r>
              <a:rPr lang="pt-PT" sz="3200" dirty="0"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, no direito medieval do Reino de Portugal e no direito da União Europeia. </a:t>
            </a:r>
            <a:endParaRPr lang="pt-PT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98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630139" y="692696"/>
            <a:ext cx="8928992" cy="5616624"/>
          </a:xfrm>
        </p:spPr>
        <p:txBody>
          <a:bodyPr/>
          <a:lstStyle/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Gratos pela atenção,</a:t>
            </a: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  <a:p>
            <a:r>
              <a:rPr lang="pt-PT" sz="1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</a:t>
            </a:r>
          </a:p>
          <a:p>
            <a:r>
              <a:rPr lang="pt-PT" b="1" i="1" dirty="0">
                <a:effectLst/>
                <a:ea typeface="Times New Roman" panose="02020603050405020304" pitchFamily="18" charset="0"/>
              </a:rPr>
              <a:t>   </a:t>
            </a:r>
            <a:r>
              <a:rPr lang="pt-PT" dirty="0">
                <a:hlinkClick r:id="rId2"/>
              </a:rPr>
              <a:t>dra@</a:t>
            </a:r>
            <a:r>
              <a:rPr lang="pt-PT" dirty="0">
                <a:effectLst/>
                <a:ea typeface="Calibri" panose="020F0502020204030204" pitchFamily="34" charset="0"/>
                <a:hlinkClick r:id="rId2"/>
              </a:rPr>
              <a:t>upt.p</a:t>
            </a:r>
            <a:r>
              <a:rPr lang="pt-PT" dirty="0">
                <a:effectLst/>
                <a:ea typeface="Calibri" panose="020F0502020204030204" pitchFamily="34" charset="0"/>
                <a:hlinkClick r:id="rId3"/>
              </a:rPr>
              <a:t>t</a:t>
            </a:r>
            <a:r>
              <a:rPr lang="pt-PT" dirty="0">
                <a:effectLst/>
                <a:ea typeface="Calibri" panose="020F0502020204030204" pitchFamily="34" charset="0"/>
              </a:rPr>
              <a:t>  </a:t>
            </a:r>
          </a:p>
          <a:p>
            <a:endParaRPr lang="pt-PT" sz="1100" b="1" dirty="0"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Professora Associada da Universidade Portucalense Infante D. Henrique</a:t>
            </a:r>
            <a:endParaRPr lang="pt-PT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4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Isabel Vaz de Freitas</a:t>
            </a:r>
            <a:r>
              <a:rPr lang="pt-PT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PT" sz="1100" i="1" dirty="0">
                <a:solidFill>
                  <a:srgbClr val="FF0000"/>
                </a:solidFill>
              </a:rPr>
              <a:t>	</a:t>
            </a:r>
            <a:r>
              <a:rPr lang="pt-PT" dirty="0">
                <a:hlinkClick r:id="rId4"/>
              </a:rPr>
              <a:t>immvdfbc@upt.pt</a:t>
            </a:r>
            <a:r>
              <a:rPr lang="pt-PT" dirty="0"/>
              <a:t> </a:t>
            </a:r>
            <a:endParaRPr lang="pt-PT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PT" dirty="0">
              <a:latin typeface="Times New Roman" panose="02020603050405020304" pitchFamily="18" charset="0"/>
            </a:endParaRPr>
          </a:p>
          <a:p>
            <a:pPr algn="just"/>
            <a:r>
              <a:rPr lang="pt-PT" dirty="0">
                <a:latin typeface="Times New Roman" panose="02020603050405020304" pitchFamily="18" charset="0"/>
              </a:rPr>
              <a:t>Professora Catedráti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 da Universidade Portucalense Infante D. Henrique</a:t>
            </a:r>
            <a:endParaRPr lang="pt-PT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21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6" name="Imagem 5" descr="Uma imagem com Tipo de letra, escrita à mão, file, branco&#10;&#10;Descrição gerada automaticamente">
            <a:extLst>
              <a:ext uri="{FF2B5EF4-FFF2-40B4-BE49-F238E27FC236}">
                <a16:creationId xmlns:a16="http://schemas.microsoft.com/office/drawing/2014/main" id="{C9A86BA3-5B20-ADF7-0EA6-93658AD19C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395" y="1772816"/>
            <a:ext cx="386461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22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a da Universidade Portucalense - Universidade Portucalense - Infante D.  Henrique">
            <a:extLst>
              <a:ext uri="{FF2B5EF4-FFF2-40B4-BE49-F238E27FC236}">
                <a16:creationId xmlns:a16="http://schemas.microsoft.com/office/drawing/2014/main" id="{C97E1BDB-AA37-9C68-5EB5-7F49D243C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3" y="2852936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Universidade Portucalense UPT - Boa semana, Portucalense! 🎓💻📖  #universidadeportucalense | Facebook">
            <a:extLst>
              <a:ext uri="{FF2B5EF4-FFF2-40B4-BE49-F238E27FC236}">
                <a16:creationId xmlns:a16="http://schemas.microsoft.com/office/drawing/2014/main" id="{4B78F76F-AFD3-A509-6D75-2716E4D4A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595" y="2876272"/>
            <a:ext cx="41119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DF3FF0CE-CA45-7101-EA3C-BFEF468CDE1A}"/>
              </a:ext>
            </a:extLst>
          </p:cNvPr>
          <p:cNvSpPr txBox="1"/>
          <p:nvPr/>
        </p:nvSpPr>
        <p:spPr>
          <a:xfrm>
            <a:off x="7038851" y="6021288"/>
            <a:ext cx="2209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4"/>
              </a:rPr>
              <a:t>https://www.upt.pt</a:t>
            </a:r>
            <a:r>
              <a:rPr lang="pt-PT" dirty="0"/>
              <a:t>  </a:t>
            </a:r>
          </a:p>
        </p:txBody>
      </p:sp>
      <p:sp>
        <p:nvSpPr>
          <p:cNvPr id="3" name="AutoShape 6" descr="Universidade Portucalense – Infante D. Henrique">
            <a:extLst>
              <a:ext uri="{FF2B5EF4-FFF2-40B4-BE49-F238E27FC236}">
                <a16:creationId xmlns:a16="http://schemas.microsoft.com/office/drawing/2014/main" id="{0780B02B-BB89-D9A8-E507-8D1025C73E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742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4" name="AutoShape 8" descr="Universidade Portucalense – Infante D. Henrique">
            <a:extLst>
              <a:ext uri="{FF2B5EF4-FFF2-40B4-BE49-F238E27FC236}">
                <a16:creationId xmlns:a16="http://schemas.microsoft.com/office/drawing/2014/main" id="{875A9FA5-1F98-2DF1-812B-F865385AB5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49825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0" name="Imagem 34">
            <a:extLst>
              <a:ext uri="{FF2B5EF4-FFF2-40B4-BE49-F238E27FC236}">
                <a16:creationId xmlns:a16="http://schemas.microsoft.com/office/drawing/2014/main" id="{68707761-271E-A9AB-6470-9315E9EE8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39" y="188640"/>
            <a:ext cx="20193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4D0B6CD-44E1-4D85-5263-FD9DE2451D0C}"/>
              </a:ext>
            </a:extLst>
          </p:cNvPr>
          <p:cNvSpPr txBox="1"/>
          <p:nvPr/>
        </p:nvSpPr>
        <p:spPr>
          <a:xfrm>
            <a:off x="3663441" y="974160"/>
            <a:ext cx="67508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UNIVERSIDADE PORTUCALENSE </a:t>
            </a:r>
          </a:p>
          <a:p>
            <a:r>
              <a:rPr lang="pt-P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INFANTE D. HENRIQUE  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9B311B3C-EDEC-4F22-B97E-296A01F409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02225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83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9E4BC47-7E10-5AD9-4AFC-0622FA288DA6}"/>
              </a:ext>
            </a:extLst>
          </p:cNvPr>
          <p:cNvSpPr txBox="1"/>
          <p:nvPr/>
        </p:nvSpPr>
        <p:spPr>
          <a:xfrm>
            <a:off x="2474119" y="549284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rgbClr val="056838"/>
                </a:solidFill>
                <a:latin typeface="Montserrat" panose="00000500000000000000" pitchFamily="2" charset="0"/>
              </a:rPr>
              <a:t>A</a:t>
            </a:r>
            <a:r>
              <a:rPr lang="pt-PT" b="1" i="0" dirty="0">
                <a:solidFill>
                  <a:srgbClr val="056838"/>
                </a:solidFill>
                <a:effectLst/>
                <a:latin typeface="Montserrat" panose="00000500000000000000" pitchFamily="2" charset="0"/>
              </a:rPr>
              <a:t>s autoras</a:t>
            </a: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70409F9-5923-CE26-FBCB-76A6D103E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971" y="4149080"/>
            <a:ext cx="1628775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0640BC8-68CC-48E4-F675-1087F9F00602}"/>
              </a:ext>
            </a:extLst>
          </p:cNvPr>
          <p:cNvSpPr txBox="1"/>
          <p:nvPr/>
        </p:nvSpPr>
        <p:spPr>
          <a:xfrm>
            <a:off x="2875610" y="2194427"/>
            <a:ext cx="4953000" cy="3065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20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Isabel Vaz de Freitas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pt-PT" sz="1600" u="sng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0000-0002-1277-3700</a:t>
            </a:r>
            <a:endParaRPr lang="pt-PT" sz="1600" u="sng" dirty="0">
              <a:solidFill>
                <a:srgbClr val="00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2400" u="sng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24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pt-PT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 tooltip="Go to my personal page at http://orcid.org/"/>
              </a:rPr>
              <a:t>0000-0003-4720-1400</a:t>
            </a:r>
            <a:endParaRPr lang="pt-PT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m 7" descr="Uma imagem com pessoa, Cara humana, vestuário, sorrir&#10;&#10;Descrição gerada automaticamente">
            <a:extLst>
              <a:ext uri="{FF2B5EF4-FFF2-40B4-BE49-F238E27FC236}">
                <a16:creationId xmlns:a16="http://schemas.microsoft.com/office/drawing/2014/main" id="{146624EC-E1B0-5AA3-A536-54DED4B311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23" y="1406711"/>
            <a:ext cx="2001353" cy="200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1350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B17C002-4B29-72CD-D56C-1F23FD26FECB}"/>
              </a:ext>
            </a:extLst>
          </p:cNvPr>
          <p:cNvSpPr txBox="1"/>
          <p:nvPr/>
        </p:nvSpPr>
        <p:spPr>
          <a:xfrm>
            <a:off x="702147" y="836712"/>
            <a:ext cx="8496944" cy="55532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Abordagem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IE" sz="18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apresentação</a:t>
            </a:r>
            <a:r>
              <a:rPr lang="en-IE" sz="18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endParaRPr lang="en-IE" sz="1800" b="1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As Ordenações do Reino de Portugal – </a:t>
            </a:r>
            <a:r>
              <a:rPr lang="pt-PT" sz="18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ontem</a:t>
            </a: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1.1. A presença da criança nos textos das Ordenações portuguesas</a:t>
            </a: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1.1.1. Nas Ordenações </a:t>
            </a:r>
            <a:r>
              <a:rPr lang="pt-PT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rei D. Duarte</a:t>
            </a:r>
          </a:p>
          <a:p>
            <a:pPr>
              <a:lnSpc>
                <a:spcPct val="200000"/>
              </a:lnSpc>
            </a:pPr>
            <a:r>
              <a:rPr lang="pt-P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1.1.2. </a:t>
            </a: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Nas Ordenações Afonsinas</a:t>
            </a: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1.1.3. Nas Ordenações Manuelinas</a:t>
            </a:r>
          </a:p>
          <a:p>
            <a:pPr>
              <a:lnSpc>
                <a:spcPct val="200000"/>
              </a:lnSpc>
            </a:pPr>
            <a:r>
              <a:rPr lang="pt-P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1.1.4. D. Afonso V</a:t>
            </a:r>
            <a:endParaRPr lang="pt-PT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A criança nos textos jurídicos – </a:t>
            </a:r>
            <a:r>
              <a:rPr lang="pt-PT" sz="18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hoje</a:t>
            </a:r>
          </a:p>
          <a:p>
            <a:pPr>
              <a:lnSpc>
                <a:spcPct val="200000"/>
              </a:lnSpc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A criança nos textos da União Europeia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321704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Ordenações Del-Rei Dom Duarte - Livraria Alfarrabista Fernando Santos">
            <a:extLst>
              <a:ext uri="{FF2B5EF4-FFF2-40B4-BE49-F238E27FC236}">
                <a16:creationId xmlns:a16="http://schemas.microsoft.com/office/drawing/2014/main" id="{E8D3E82D-889E-B29E-AC4B-DE13DE131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7" y="-2808"/>
            <a:ext cx="5100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14DE89C7-D91E-5530-96BC-B9B651CB94F3}"/>
              </a:ext>
            </a:extLst>
          </p:cNvPr>
          <p:cNvSpPr txBox="1"/>
          <p:nvPr/>
        </p:nvSpPr>
        <p:spPr>
          <a:xfrm>
            <a:off x="6134503" y="5949280"/>
            <a:ext cx="3776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3"/>
              </a:rPr>
              <a:t>https://gulbenkian.pt/publications/ordenacoes-del-rei-dom-duarte/</a:t>
            </a:r>
            <a:r>
              <a:rPr lang="pt-PT" sz="1400" dirty="0"/>
              <a:t>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236B33D-2720-7B42-9BE9-93D86F42C521}"/>
              </a:ext>
            </a:extLst>
          </p:cNvPr>
          <p:cNvSpPr txBox="1"/>
          <p:nvPr/>
        </p:nvSpPr>
        <p:spPr>
          <a:xfrm>
            <a:off x="5670699" y="1412776"/>
            <a:ext cx="495808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2800" b="1" i="0" dirty="0">
                <a:solidFill>
                  <a:srgbClr val="000000"/>
                </a:solidFill>
                <a:effectLst/>
                <a:latin typeface="FuturaBTWXX-Book"/>
              </a:rPr>
              <a:t>Ordenações </a:t>
            </a:r>
          </a:p>
          <a:p>
            <a:pPr algn="l"/>
            <a:r>
              <a:rPr lang="pt-PT" sz="2800" b="1" i="0" dirty="0" err="1">
                <a:solidFill>
                  <a:srgbClr val="000000"/>
                </a:solidFill>
                <a:effectLst/>
                <a:latin typeface="FuturaBTWXX-Book"/>
              </a:rPr>
              <a:t>Del-Rei</a:t>
            </a:r>
            <a:r>
              <a:rPr lang="pt-PT" sz="2800" b="1" i="0" dirty="0">
                <a:solidFill>
                  <a:srgbClr val="000000"/>
                </a:solidFill>
                <a:effectLst/>
                <a:latin typeface="FuturaBTWXX-Book"/>
              </a:rPr>
              <a:t> Dom Duarte</a:t>
            </a:r>
          </a:p>
          <a:p>
            <a:pPr algn="l"/>
            <a:endParaRPr lang="pt-PT" sz="3200" b="1" dirty="0">
              <a:solidFill>
                <a:srgbClr val="000000"/>
              </a:solidFill>
              <a:latin typeface="FuturaBTWXX-Book"/>
            </a:endParaRPr>
          </a:p>
          <a:p>
            <a:pPr algn="l"/>
            <a:endParaRPr lang="pt-PT" sz="3200" b="1" dirty="0">
              <a:solidFill>
                <a:srgbClr val="000000"/>
              </a:solidFill>
              <a:latin typeface="FuturaBTWXX-Book"/>
            </a:endParaRPr>
          </a:p>
          <a:p>
            <a:pPr algn="l"/>
            <a:r>
              <a:rPr lang="pt-PT" sz="1600" i="0" dirty="0">
                <a:solidFill>
                  <a:srgbClr val="000000"/>
                </a:solidFill>
                <a:effectLst/>
                <a:latin typeface="FuturaBTWXX-Book"/>
              </a:rPr>
              <a:t>1436 ??</a:t>
            </a:r>
          </a:p>
        </p:txBody>
      </p:sp>
    </p:spTree>
    <p:extLst>
      <p:ext uri="{BB962C8B-B14F-4D97-AF65-F5344CB8AC3E}">
        <p14:creationId xmlns:p14="http://schemas.microsoft.com/office/powerpoint/2010/main" val="1587295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6A9A039-5141-4981-F0CF-41AE4E83F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60" t="15351" r="1281" b="23750"/>
          <a:stretch/>
        </p:blipFill>
        <p:spPr>
          <a:xfrm>
            <a:off x="1496710" y="1412776"/>
            <a:ext cx="8350453" cy="5441869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AAA3B968-FBE9-816A-4934-7517F08B5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7" y="332656"/>
            <a:ext cx="849694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dirty="0"/>
              <a:t>Ordenações portuguesas</a:t>
            </a:r>
          </a:p>
          <a:p>
            <a:pPr algn="l"/>
            <a:endParaRPr lang="pt-PT" altLang="pt-PT" sz="3200" dirty="0"/>
          </a:p>
          <a:p>
            <a:pPr algn="l"/>
            <a:r>
              <a:rPr lang="pt-PT" altLang="pt-PT" sz="2000" dirty="0"/>
              <a:t>					Ordenações Afonsinas	1446</a:t>
            </a:r>
          </a:p>
          <a:p>
            <a:pPr algn="l"/>
            <a:r>
              <a:rPr lang="pt-PT" altLang="pt-PT" sz="2000" dirty="0"/>
              <a:t>					Ordenações Manuelinas	1521</a:t>
            </a:r>
          </a:p>
          <a:p>
            <a:pPr algn="l"/>
            <a:r>
              <a:rPr lang="pt-PT" altLang="pt-PT" sz="2000" dirty="0"/>
              <a:t>					Ordenações Filipinas	1603</a:t>
            </a:r>
          </a:p>
        </p:txBody>
      </p:sp>
    </p:spTree>
    <p:extLst>
      <p:ext uri="{BB962C8B-B14F-4D97-AF65-F5344CB8AC3E}">
        <p14:creationId xmlns:p14="http://schemas.microsoft.com/office/powerpoint/2010/main" val="2744058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C3400A5F-6FF5-311B-9DC1-29F634320FCE}"/>
              </a:ext>
            </a:extLst>
          </p:cNvPr>
          <p:cNvSpPr txBox="1"/>
          <p:nvPr/>
        </p:nvSpPr>
        <p:spPr>
          <a:xfrm>
            <a:off x="5526683" y="5877272"/>
            <a:ext cx="4953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u="sng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http://www.ci.uc.pt/ihti/proj/afonsinas/pagini.htm</a:t>
            </a:r>
            <a:r>
              <a:rPr lang="es-ES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s-ES" sz="1200" dirty="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200" u="sng" dirty="0">
                <a:solidFill>
                  <a:srgbClr val="0000FF"/>
                </a:solidFill>
                <a:latin typeface="Century Gothic" panose="020B050202020202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https://bdigital.tcontas.pt/cotas/la_001/LA_001_06.pdf</a:t>
            </a:r>
            <a:endParaRPr lang="pt-PT" sz="1200" u="sng" dirty="0">
              <a:solidFill>
                <a:srgbClr val="0000FF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3337A65-93BF-95E4-3BED-C22C1B010AD0}"/>
              </a:ext>
            </a:extLst>
          </p:cNvPr>
          <p:cNvSpPr txBox="1"/>
          <p:nvPr/>
        </p:nvSpPr>
        <p:spPr>
          <a:xfrm>
            <a:off x="4158531" y="1124744"/>
            <a:ext cx="8352928" cy="1935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r>
              <a:rPr lang="pt-PT" sz="2800" b="1" dirty="0">
                <a:solidFill>
                  <a:srgbClr val="000000"/>
                </a:solidFill>
                <a:latin typeface="FuturaBTWXX-Book"/>
              </a:rPr>
              <a:t>Ordenações Afonsinas</a:t>
            </a:r>
          </a:p>
          <a:p>
            <a:pPr algn="ctr">
              <a:lnSpc>
                <a:spcPct val="150000"/>
              </a:lnSpc>
            </a:pPr>
            <a:endParaRPr lang="pt-PT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Iniciadas no reinado de D. João I, após 1385</a:t>
            </a: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	Finalizadas no reinado de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 Afonso V, em 1446</a:t>
            </a:r>
          </a:p>
        </p:txBody>
      </p:sp>
      <p:pic>
        <p:nvPicPr>
          <p:cNvPr id="1033" name="Picture 9" descr="Ordenações Afonsinas. Livro I – Fundação Calouste Gulbenkian">
            <a:extLst>
              <a:ext uri="{FF2B5EF4-FFF2-40B4-BE49-F238E27FC236}">
                <a16:creationId xmlns:a16="http://schemas.microsoft.com/office/drawing/2014/main" id="{AB91C16A-8B49-C8EF-B702-F3EBEE0A6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5" y="0"/>
            <a:ext cx="4965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90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A7780-16DD-B29F-9684-F96EB3414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B2E822A8-643C-F299-BC91-307B52B13818}"/>
              </a:ext>
            </a:extLst>
          </p:cNvPr>
          <p:cNvSpPr txBox="1"/>
          <p:nvPr/>
        </p:nvSpPr>
        <p:spPr>
          <a:xfrm>
            <a:off x="5454675" y="1052736"/>
            <a:ext cx="5760640" cy="2766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b="1" dirty="0">
                <a:solidFill>
                  <a:srgbClr val="000000"/>
                </a:solidFill>
                <a:latin typeface="FuturaBTWXX-Book"/>
              </a:rPr>
              <a:t>Ordenações Manuelinas</a:t>
            </a:r>
          </a:p>
          <a:p>
            <a:pPr algn="ctr">
              <a:lnSpc>
                <a:spcPct val="150000"/>
              </a:lnSpc>
            </a:pPr>
            <a:endParaRPr lang="pt-PT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 reinado de D. Manuel I:</a:t>
            </a: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iniciadas em 1505</a:t>
            </a:r>
          </a:p>
          <a:p>
            <a:pPr>
              <a:lnSpc>
                <a:spcPct val="150000"/>
              </a:lnSpc>
            </a:pP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finalizadas 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 1521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BE7894C-AF82-622D-4DE7-B617F6D89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7" y="0"/>
            <a:ext cx="501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1823A41-C4A8-2A3B-E7A0-FD46C0CE23EA}"/>
              </a:ext>
            </a:extLst>
          </p:cNvPr>
          <p:cNvSpPr txBox="1"/>
          <p:nvPr/>
        </p:nvSpPr>
        <p:spPr>
          <a:xfrm>
            <a:off x="5680473" y="5517232"/>
            <a:ext cx="42207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3"/>
              </a:rPr>
              <a:t>https://gulbenkian.pt/publications/ordenacoes-manuelinas-livro-v/</a:t>
            </a:r>
            <a:r>
              <a:rPr lang="pt-PT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4713544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1369</Words>
  <Application>Microsoft Office PowerPoint</Application>
  <PresentationFormat>Personalizados</PresentationFormat>
  <Paragraphs>178</Paragraphs>
  <Slides>22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12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22</vt:i4>
      </vt:variant>
    </vt:vector>
  </HeadingPairs>
  <TitlesOfParts>
    <vt:vector size="37" baseType="lpstr">
      <vt:lpstr>Aptos</vt:lpstr>
      <vt:lpstr>Arial</vt:lpstr>
      <vt:lpstr>Calibri</vt:lpstr>
      <vt:lpstr>Century Gothic</vt:lpstr>
      <vt:lpstr>FuturaBTWXX-Book</vt:lpstr>
      <vt:lpstr>Garamond</vt:lpstr>
      <vt:lpstr>Georgia</vt:lpstr>
      <vt:lpstr>Montserrat</vt:lpstr>
      <vt:lpstr>Oxygen</vt:lpstr>
      <vt:lpstr>Roboto</vt:lpstr>
      <vt:lpstr>Symbol</vt:lpstr>
      <vt:lpstr>Times New Roman</vt:lpstr>
      <vt:lpstr>2_Modelo de apresentação personalizado</vt:lpstr>
      <vt:lpstr>Modelo de apresentação personalizado</vt:lpstr>
      <vt:lpstr>1_Modelo de apresentação personalizado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Tratados da União Europeia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Dora Resende Alves</cp:lastModifiedBy>
  <cp:revision>167</cp:revision>
  <dcterms:created xsi:type="dcterms:W3CDTF">2014-09-19T15:40:27Z</dcterms:created>
  <dcterms:modified xsi:type="dcterms:W3CDTF">2024-02-15T22:54:00Z</dcterms:modified>
</cp:coreProperties>
</file>