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7"/>
  </p:notesMasterIdLst>
  <p:sldIdLst>
    <p:sldId id="256" r:id="rId2"/>
    <p:sldId id="257" r:id="rId3"/>
    <p:sldId id="271" r:id="rId4"/>
    <p:sldId id="270" r:id="rId5"/>
    <p:sldId id="269" r:id="rId6"/>
    <p:sldId id="268" r:id="rId7"/>
    <p:sldId id="280" r:id="rId8"/>
    <p:sldId id="278" r:id="rId9"/>
    <p:sldId id="279" r:id="rId10"/>
    <p:sldId id="277" r:id="rId11"/>
    <p:sldId id="276" r:id="rId12"/>
    <p:sldId id="267" r:id="rId13"/>
    <p:sldId id="266" r:id="rId14"/>
    <p:sldId id="275" r:id="rId15"/>
    <p:sldId id="265" r:id="rId16"/>
    <p:sldId id="264" r:id="rId17"/>
    <p:sldId id="274" r:id="rId18"/>
    <p:sldId id="263" r:id="rId19"/>
    <p:sldId id="262" r:id="rId20"/>
    <p:sldId id="261" r:id="rId21"/>
    <p:sldId id="273" r:id="rId22"/>
    <p:sldId id="260" r:id="rId23"/>
    <p:sldId id="259" r:id="rId24"/>
    <p:sldId id="281" r:id="rId25"/>
    <p:sldId id="258" r:id="rId26"/>
  </p:sldIdLst>
  <p:sldSz cx="9144000" cy="5143500" type="screen16x9"/>
  <p:notesSz cx="6858000" cy="9144000"/>
  <p:embeddedFontLst>
    <p:embeddedFont>
      <p:font typeface="Helvetica Neue" panose="020B0604020202020204" charset="-52"/>
      <p:regular r:id="rId28"/>
      <p:bold r:id="rId29"/>
      <p:italic r:id="rId30"/>
      <p:boldItalic r:id="rId31"/>
    </p:embeddedFont>
    <p:embeddedFont>
      <p:font typeface="Helvetica Neue Light" panose="020B0604020202020204"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340">
          <p15:clr>
            <a:srgbClr val="00FFFF"/>
          </p15:clr>
        </p15:guide>
        <p15:guide id="2" orient="horz" pos="340">
          <p15:clr>
            <a:srgbClr val="00FFFF"/>
          </p15:clr>
        </p15:guide>
        <p15:guide id="3" orient="horz" pos="2900">
          <p15:clr>
            <a:srgbClr val="00FFFF"/>
          </p15:clr>
        </p15:guide>
        <p15:guide id="4" pos="5420">
          <p15:clr>
            <a:srgbClr val="00FFFF"/>
          </p15:clr>
        </p15:guide>
        <p15:guide id="5" pos="2982">
          <p15:clr>
            <a:srgbClr val="747775"/>
          </p15:clr>
        </p15:guide>
        <p15:guide id="6" pos="2778">
          <p15:clr>
            <a:srgbClr val="747775"/>
          </p15:clr>
        </p15:guide>
        <p15:guide id="7" orient="horz" pos="454">
          <p15:clr>
            <a:srgbClr val="747775"/>
          </p15:clr>
        </p15:guide>
        <p15:guide id="8" orient="horz" pos="2518">
          <p15:clr>
            <a:srgbClr val="747775"/>
          </p15:clr>
        </p15:guide>
        <p15:guide id="9" orient="horz" pos="1157">
          <p15:clr>
            <a:srgbClr val="747775"/>
          </p15:clr>
        </p15:guide>
        <p15:guide id="10" orient="horz" pos="1879">
          <p15:clr>
            <a:srgbClr val="747775"/>
          </p15:clr>
        </p15:guide>
        <p15:guide id="11" pos="1270">
          <p15:clr>
            <a:srgbClr val="747775"/>
          </p15:clr>
        </p15:guide>
        <p15:guide id="12" pos="1474">
          <p15:clr>
            <a:srgbClr val="747775"/>
          </p15:clr>
        </p15:guide>
        <p15:guide id="13" orient="horz" pos="952">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54" y="82"/>
      </p:cViewPr>
      <p:guideLst>
        <p:guide pos="340"/>
        <p:guide orient="horz" pos="340"/>
        <p:guide orient="horz" pos="2900"/>
        <p:guide pos="5420"/>
        <p:guide pos="2982"/>
        <p:guide pos="2778"/>
        <p:guide orient="horz" pos="454"/>
        <p:guide orient="horz" pos="2518"/>
        <p:guide orient="horz" pos="1157"/>
        <p:guide orient="horz" pos="1879"/>
        <p:guide pos="1270"/>
        <p:guide pos="1474"/>
        <p:guide orient="horz" pos="95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a:extLst>
            <a:ext uri="{FF2B5EF4-FFF2-40B4-BE49-F238E27FC236}">
              <a16:creationId xmlns:a16="http://schemas.microsoft.com/office/drawing/2014/main" id="{4E2996E9-F6A8-E560-9229-9D4B353DCB67}"/>
            </a:ext>
          </a:extLst>
        </p:cNvPr>
        <p:cNvGrpSpPr/>
        <p:nvPr/>
      </p:nvGrpSpPr>
      <p:grpSpPr>
        <a:xfrm>
          <a:off x="0" y="0"/>
          <a:ext cx="0" cy="0"/>
          <a:chOff x="0" y="0"/>
          <a:chExt cx="0" cy="0"/>
        </a:xfrm>
      </p:grpSpPr>
      <p:sp>
        <p:nvSpPr>
          <p:cNvPr id="58" name="Google Shape;58;g2eded2b2fa8_0_4:notes">
            <a:extLst>
              <a:ext uri="{FF2B5EF4-FFF2-40B4-BE49-F238E27FC236}">
                <a16:creationId xmlns:a16="http://schemas.microsoft.com/office/drawing/2014/main" id="{5E7A3BBC-A434-3007-9EA3-0DC7EC7E510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a:extLst>
              <a:ext uri="{FF2B5EF4-FFF2-40B4-BE49-F238E27FC236}">
                <a16:creationId xmlns:a16="http://schemas.microsoft.com/office/drawing/2014/main" id="{A23B96E3-331C-4103-08E9-D1AC5B93F33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795979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a:extLst>
            <a:ext uri="{FF2B5EF4-FFF2-40B4-BE49-F238E27FC236}">
              <a16:creationId xmlns:a16="http://schemas.microsoft.com/office/drawing/2014/main" id="{999FBC21-F710-BA7F-EA24-98073BE9D19F}"/>
            </a:ext>
          </a:extLst>
        </p:cNvPr>
        <p:cNvGrpSpPr/>
        <p:nvPr/>
      </p:nvGrpSpPr>
      <p:grpSpPr>
        <a:xfrm>
          <a:off x="0" y="0"/>
          <a:ext cx="0" cy="0"/>
          <a:chOff x="0" y="0"/>
          <a:chExt cx="0" cy="0"/>
        </a:xfrm>
      </p:grpSpPr>
      <p:sp>
        <p:nvSpPr>
          <p:cNvPr id="58" name="Google Shape;58;g2eded2b2fa8_0_4:notes">
            <a:extLst>
              <a:ext uri="{FF2B5EF4-FFF2-40B4-BE49-F238E27FC236}">
                <a16:creationId xmlns:a16="http://schemas.microsoft.com/office/drawing/2014/main" id="{374FC537-7B4A-D65A-6C2E-F2B284F9DE9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a:extLst>
              <a:ext uri="{FF2B5EF4-FFF2-40B4-BE49-F238E27FC236}">
                <a16:creationId xmlns:a16="http://schemas.microsoft.com/office/drawing/2014/main" id="{06544A59-B0C5-B0AD-5EEB-8EBBA57EDC7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23031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a:extLst>
            <a:ext uri="{FF2B5EF4-FFF2-40B4-BE49-F238E27FC236}">
              <a16:creationId xmlns:a16="http://schemas.microsoft.com/office/drawing/2014/main" id="{93D5C41A-5656-5998-BC9A-2C0C493D40C8}"/>
            </a:ext>
          </a:extLst>
        </p:cNvPr>
        <p:cNvGrpSpPr/>
        <p:nvPr/>
      </p:nvGrpSpPr>
      <p:grpSpPr>
        <a:xfrm>
          <a:off x="0" y="0"/>
          <a:ext cx="0" cy="0"/>
          <a:chOff x="0" y="0"/>
          <a:chExt cx="0" cy="0"/>
        </a:xfrm>
      </p:grpSpPr>
      <p:sp>
        <p:nvSpPr>
          <p:cNvPr id="58" name="Google Shape;58;g2eded2b2fa8_0_4:notes">
            <a:extLst>
              <a:ext uri="{FF2B5EF4-FFF2-40B4-BE49-F238E27FC236}">
                <a16:creationId xmlns:a16="http://schemas.microsoft.com/office/drawing/2014/main" id="{A3321659-60C1-8375-E4E3-F91506D2866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a:extLst>
              <a:ext uri="{FF2B5EF4-FFF2-40B4-BE49-F238E27FC236}">
                <a16:creationId xmlns:a16="http://schemas.microsoft.com/office/drawing/2014/main" id="{12D19969-291F-E32E-5FEF-158EABEE91F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153744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a:extLst>
            <a:ext uri="{FF2B5EF4-FFF2-40B4-BE49-F238E27FC236}">
              <a16:creationId xmlns:a16="http://schemas.microsoft.com/office/drawing/2014/main" id="{8C3C2778-3865-3B5B-DCF8-ECDA06A08C2F}"/>
            </a:ext>
          </a:extLst>
        </p:cNvPr>
        <p:cNvGrpSpPr/>
        <p:nvPr/>
      </p:nvGrpSpPr>
      <p:grpSpPr>
        <a:xfrm>
          <a:off x="0" y="0"/>
          <a:ext cx="0" cy="0"/>
          <a:chOff x="0" y="0"/>
          <a:chExt cx="0" cy="0"/>
        </a:xfrm>
      </p:grpSpPr>
      <p:sp>
        <p:nvSpPr>
          <p:cNvPr id="58" name="Google Shape;58;g2eded2b2fa8_0_4:notes">
            <a:extLst>
              <a:ext uri="{FF2B5EF4-FFF2-40B4-BE49-F238E27FC236}">
                <a16:creationId xmlns:a16="http://schemas.microsoft.com/office/drawing/2014/main" id="{F25A6AED-1F2E-8071-D95D-08D00C4B7A6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a:extLst>
              <a:ext uri="{FF2B5EF4-FFF2-40B4-BE49-F238E27FC236}">
                <a16:creationId xmlns:a16="http://schemas.microsoft.com/office/drawing/2014/main" id="{9B18C6A5-0C52-9EB0-82A0-4649078101A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510351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a:extLst>
            <a:ext uri="{FF2B5EF4-FFF2-40B4-BE49-F238E27FC236}">
              <a16:creationId xmlns:a16="http://schemas.microsoft.com/office/drawing/2014/main" id="{091F91AF-35E7-E7D9-EA22-2946F317C6FC}"/>
            </a:ext>
          </a:extLst>
        </p:cNvPr>
        <p:cNvGrpSpPr/>
        <p:nvPr/>
      </p:nvGrpSpPr>
      <p:grpSpPr>
        <a:xfrm>
          <a:off x="0" y="0"/>
          <a:ext cx="0" cy="0"/>
          <a:chOff x="0" y="0"/>
          <a:chExt cx="0" cy="0"/>
        </a:xfrm>
      </p:grpSpPr>
      <p:sp>
        <p:nvSpPr>
          <p:cNvPr id="58" name="Google Shape;58;g2eded2b2fa8_0_4:notes">
            <a:extLst>
              <a:ext uri="{FF2B5EF4-FFF2-40B4-BE49-F238E27FC236}">
                <a16:creationId xmlns:a16="http://schemas.microsoft.com/office/drawing/2014/main" id="{F633980F-4C47-9280-26A6-FA8A2AE79B0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a:extLst>
              <a:ext uri="{FF2B5EF4-FFF2-40B4-BE49-F238E27FC236}">
                <a16:creationId xmlns:a16="http://schemas.microsoft.com/office/drawing/2014/main" id="{A79A59C6-ED10-81A3-DA90-B71333F7D55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666186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a:extLst>
            <a:ext uri="{FF2B5EF4-FFF2-40B4-BE49-F238E27FC236}">
              <a16:creationId xmlns:a16="http://schemas.microsoft.com/office/drawing/2014/main" id="{C55EDB44-0A25-E5F2-79C6-C9A26966FCE5}"/>
            </a:ext>
          </a:extLst>
        </p:cNvPr>
        <p:cNvGrpSpPr/>
        <p:nvPr/>
      </p:nvGrpSpPr>
      <p:grpSpPr>
        <a:xfrm>
          <a:off x="0" y="0"/>
          <a:ext cx="0" cy="0"/>
          <a:chOff x="0" y="0"/>
          <a:chExt cx="0" cy="0"/>
        </a:xfrm>
      </p:grpSpPr>
      <p:sp>
        <p:nvSpPr>
          <p:cNvPr id="58" name="Google Shape;58;g2eded2b2fa8_0_4:notes">
            <a:extLst>
              <a:ext uri="{FF2B5EF4-FFF2-40B4-BE49-F238E27FC236}">
                <a16:creationId xmlns:a16="http://schemas.microsoft.com/office/drawing/2014/main" id="{5A1225D5-43C5-634C-BEEC-D741A000A11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a:extLst>
              <a:ext uri="{FF2B5EF4-FFF2-40B4-BE49-F238E27FC236}">
                <a16:creationId xmlns:a16="http://schemas.microsoft.com/office/drawing/2014/main" id="{F9457BAC-E00D-5737-DDDB-D5090BAD252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461422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a:extLst>
            <a:ext uri="{FF2B5EF4-FFF2-40B4-BE49-F238E27FC236}">
              <a16:creationId xmlns:a16="http://schemas.microsoft.com/office/drawing/2014/main" id="{6CE898B1-AEC7-9598-E5D9-D26B93841404}"/>
            </a:ext>
          </a:extLst>
        </p:cNvPr>
        <p:cNvGrpSpPr/>
        <p:nvPr/>
      </p:nvGrpSpPr>
      <p:grpSpPr>
        <a:xfrm>
          <a:off x="0" y="0"/>
          <a:ext cx="0" cy="0"/>
          <a:chOff x="0" y="0"/>
          <a:chExt cx="0" cy="0"/>
        </a:xfrm>
      </p:grpSpPr>
      <p:sp>
        <p:nvSpPr>
          <p:cNvPr id="58" name="Google Shape;58;g2eded2b2fa8_0_4:notes">
            <a:extLst>
              <a:ext uri="{FF2B5EF4-FFF2-40B4-BE49-F238E27FC236}">
                <a16:creationId xmlns:a16="http://schemas.microsoft.com/office/drawing/2014/main" id="{CA786659-8462-FC94-0744-51C72298D0C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a:extLst>
              <a:ext uri="{FF2B5EF4-FFF2-40B4-BE49-F238E27FC236}">
                <a16:creationId xmlns:a16="http://schemas.microsoft.com/office/drawing/2014/main" id="{3B87F30D-F8D3-FBB1-D3F8-625621F2F5D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472474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a:extLst>
            <a:ext uri="{FF2B5EF4-FFF2-40B4-BE49-F238E27FC236}">
              <a16:creationId xmlns:a16="http://schemas.microsoft.com/office/drawing/2014/main" id="{977AF7AE-EF68-DCC2-8E57-C4374C61D154}"/>
            </a:ext>
          </a:extLst>
        </p:cNvPr>
        <p:cNvGrpSpPr/>
        <p:nvPr/>
      </p:nvGrpSpPr>
      <p:grpSpPr>
        <a:xfrm>
          <a:off x="0" y="0"/>
          <a:ext cx="0" cy="0"/>
          <a:chOff x="0" y="0"/>
          <a:chExt cx="0" cy="0"/>
        </a:xfrm>
      </p:grpSpPr>
      <p:sp>
        <p:nvSpPr>
          <p:cNvPr id="58" name="Google Shape;58;g2eded2b2fa8_0_4:notes">
            <a:extLst>
              <a:ext uri="{FF2B5EF4-FFF2-40B4-BE49-F238E27FC236}">
                <a16:creationId xmlns:a16="http://schemas.microsoft.com/office/drawing/2014/main" id="{352B5F4E-690D-D8E9-F148-55566A66AB4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a:extLst>
              <a:ext uri="{FF2B5EF4-FFF2-40B4-BE49-F238E27FC236}">
                <a16:creationId xmlns:a16="http://schemas.microsoft.com/office/drawing/2014/main" id="{05A02B35-689A-A0EB-BB02-743975AA64D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223252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a:extLst>
            <a:ext uri="{FF2B5EF4-FFF2-40B4-BE49-F238E27FC236}">
              <a16:creationId xmlns:a16="http://schemas.microsoft.com/office/drawing/2014/main" id="{6A3E1B73-4B66-AE0D-284B-5E7FD8F9EA3E}"/>
            </a:ext>
          </a:extLst>
        </p:cNvPr>
        <p:cNvGrpSpPr/>
        <p:nvPr/>
      </p:nvGrpSpPr>
      <p:grpSpPr>
        <a:xfrm>
          <a:off x="0" y="0"/>
          <a:ext cx="0" cy="0"/>
          <a:chOff x="0" y="0"/>
          <a:chExt cx="0" cy="0"/>
        </a:xfrm>
      </p:grpSpPr>
      <p:sp>
        <p:nvSpPr>
          <p:cNvPr id="58" name="Google Shape;58;g2eded2b2fa8_0_4:notes">
            <a:extLst>
              <a:ext uri="{FF2B5EF4-FFF2-40B4-BE49-F238E27FC236}">
                <a16:creationId xmlns:a16="http://schemas.microsoft.com/office/drawing/2014/main" id="{0031F105-66D1-C186-5692-7EEEEE2B3FA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a:extLst>
              <a:ext uri="{FF2B5EF4-FFF2-40B4-BE49-F238E27FC236}">
                <a16:creationId xmlns:a16="http://schemas.microsoft.com/office/drawing/2014/main" id="{654FDA06-C341-4C38-4413-813D8543544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870509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a:extLst>
            <a:ext uri="{FF2B5EF4-FFF2-40B4-BE49-F238E27FC236}">
              <a16:creationId xmlns:a16="http://schemas.microsoft.com/office/drawing/2014/main" id="{08598D06-0B3E-DB6C-3B16-EFD399321A98}"/>
            </a:ext>
          </a:extLst>
        </p:cNvPr>
        <p:cNvGrpSpPr/>
        <p:nvPr/>
      </p:nvGrpSpPr>
      <p:grpSpPr>
        <a:xfrm>
          <a:off x="0" y="0"/>
          <a:ext cx="0" cy="0"/>
          <a:chOff x="0" y="0"/>
          <a:chExt cx="0" cy="0"/>
        </a:xfrm>
      </p:grpSpPr>
      <p:sp>
        <p:nvSpPr>
          <p:cNvPr id="58" name="Google Shape;58;g2eded2b2fa8_0_4:notes">
            <a:extLst>
              <a:ext uri="{FF2B5EF4-FFF2-40B4-BE49-F238E27FC236}">
                <a16:creationId xmlns:a16="http://schemas.microsoft.com/office/drawing/2014/main" id="{F3F64378-3BAF-FEDC-E059-BF0A280BD19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a:extLst>
              <a:ext uri="{FF2B5EF4-FFF2-40B4-BE49-F238E27FC236}">
                <a16:creationId xmlns:a16="http://schemas.microsoft.com/office/drawing/2014/main" id="{A0D8D726-06E3-97E8-4B49-285C4D251BE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79786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eded2b2fa8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a:extLst>
            <a:ext uri="{FF2B5EF4-FFF2-40B4-BE49-F238E27FC236}">
              <a16:creationId xmlns:a16="http://schemas.microsoft.com/office/drawing/2014/main" id="{299D675A-8082-6632-2C50-797AA291CF48}"/>
            </a:ext>
          </a:extLst>
        </p:cNvPr>
        <p:cNvGrpSpPr/>
        <p:nvPr/>
      </p:nvGrpSpPr>
      <p:grpSpPr>
        <a:xfrm>
          <a:off x="0" y="0"/>
          <a:ext cx="0" cy="0"/>
          <a:chOff x="0" y="0"/>
          <a:chExt cx="0" cy="0"/>
        </a:xfrm>
      </p:grpSpPr>
      <p:sp>
        <p:nvSpPr>
          <p:cNvPr id="58" name="Google Shape;58;g2eded2b2fa8_0_4:notes">
            <a:extLst>
              <a:ext uri="{FF2B5EF4-FFF2-40B4-BE49-F238E27FC236}">
                <a16:creationId xmlns:a16="http://schemas.microsoft.com/office/drawing/2014/main" id="{A34D290C-66B6-8EA1-67ED-EEE84E2F912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a:extLst>
              <a:ext uri="{FF2B5EF4-FFF2-40B4-BE49-F238E27FC236}">
                <a16:creationId xmlns:a16="http://schemas.microsoft.com/office/drawing/2014/main" id="{FF199500-E94B-26FD-E32A-48FF06C6678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70512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a:extLst>
            <a:ext uri="{FF2B5EF4-FFF2-40B4-BE49-F238E27FC236}">
              <a16:creationId xmlns:a16="http://schemas.microsoft.com/office/drawing/2014/main" id="{CA9C4D58-ADE6-296D-A3D0-FE8F0849B338}"/>
            </a:ext>
          </a:extLst>
        </p:cNvPr>
        <p:cNvGrpSpPr/>
        <p:nvPr/>
      </p:nvGrpSpPr>
      <p:grpSpPr>
        <a:xfrm>
          <a:off x="0" y="0"/>
          <a:ext cx="0" cy="0"/>
          <a:chOff x="0" y="0"/>
          <a:chExt cx="0" cy="0"/>
        </a:xfrm>
      </p:grpSpPr>
      <p:sp>
        <p:nvSpPr>
          <p:cNvPr id="58" name="Google Shape;58;g2eded2b2fa8_0_4:notes">
            <a:extLst>
              <a:ext uri="{FF2B5EF4-FFF2-40B4-BE49-F238E27FC236}">
                <a16:creationId xmlns:a16="http://schemas.microsoft.com/office/drawing/2014/main" id="{10EFFDBF-B6DD-90E4-D4BA-1169DAA7441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a:extLst>
              <a:ext uri="{FF2B5EF4-FFF2-40B4-BE49-F238E27FC236}">
                <a16:creationId xmlns:a16="http://schemas.microsoft.com/office/drawing/2014/main" id="{06909B06-28B6-606C-100D-156DE258D92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08496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a:extLst>
            <a:ext uri="{FF2B5EF4-FFF2-40B4-BE49-F238E27FC236}">
              <a16:creationId xmlns:a16="http://schemas.microsoft.com/office/drawing/2014/main" id="{84886B23-14CC-BD8B-AF67-942D867A0E83}"/>
            </a:ext>
          </a:extLst>
        </p:cNvPr>
        <p:cNvGrpSpPr/>
        <p:nvPr/>
      </p:nvGrpSpPr>
      <p:grpSpPr>
        <a:xfrm>
          <a:off x="0" y="0"/>
          <a:ext cx="0" cy="0"/>
          <a:chOff x="0" y="0"/>
          <a:chExt cx="0" cy="0"/>
        </a:xfrm>
      </p:grpSpPr>
      <p:sp>
        <p:nvSpPr>
          <p:cNvPr id="58" name="Google Shape;58;g2eded2b2fa8_0_4:notes">
            <a:extLst>
              <a:ext uri="{FF2B5EF4-FFF2-40B4-BE49-F238E27FC236}">
                <a16:creationId xmlns:a16="http://schemas.microsoft.com/office/drawing/2014/main" id="{F5692F08-7884-33A5-1419-0834385E479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a:extLst>
              <a:ext uri="{FF2B5EF4-FFF2-40B4-BE49-F238E27FC236}">
                <a16:creationId xmlns:a16="http://schemas.microsoft.com/office/drawing/2014/main" id="{0056E015-5C10-8D08-D8A6-56048BABC88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112375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a:extLst>
            <a:ext uri="{FF2B5EF4-FFF2-40B4-BE49-F238E27FC236}">
              <a16:creationId xmlns:a16="http://schemas.microsoft.com/office/drawing/2014/main" id="{65ED3C98-F46E-5573-4445-4A6210CFDBFD}"/>
            </a:ext>
          </a:extLst>
        </p:cNvPr>
        <p:cNvGrpSpPr/>
        <p:nvPr/>
      </p:nvGrpSpPr>
      <p:grpSpPr>
        <a:xfrm>
          <a:off x="0" y="0"/>
          <a:ext cx="0" cy="0"/>
          <a:chOff x="0" y="0"/>
          <a:chExt cx="0" cy="0"/>
        </a:xfrm>
      </p:grpSpPr>
      <p:sp>
        <p:nvSpPr>
          <p:cNvPr id="58" name="Google Shape;58;g2eded2b2fa8_0_4:notes">
            <a:extLst>
              <a:ext uri="{FF2B5EF4-FFF2-40B4-BE49-F238E27FC236}">
                <a16:creationId xmlns:a16="http://schemas.microsoft.com/office/drawing/2014/main" id="{2695AAE0-CDB1-A277-48DF-0F480A29DBB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a:extLst>
              <a:ext uri="{FF2B5EF4-FFF2-40B4-BE49-F238E27FC236}">
                <a16:creationId xmlns:a16="http://schemas.microsoft.com/office/drawing/2014/main" id="{CE015BC4-CB81-1E41-8376-DDF2C49A9C1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378868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a:extLst>
            <a:ext uri="{FF2B5EF4-FFF2-40B4-BE49-F238E27FC236}">
              <a16:creationId xmlns:a16="http://schemas.microsoft.com/office/drawing/2014/main" id="{5760D6D6-EF12-2453-34C4-1725AAD6D786}"/>
            </a:ext>
          </a:extLst>
        </p:cNvPr>
        <p:cNvGrpSpPr/>
        <p:nvPr/>
      </p:nvGrpSpPr>
      <p:grpSpPr>
        <a:xfrm>
          <a:off x="0" y="0"/>
          <a:ext cx="0" cy="0"/>
          <a:chOff x="0" y="0"/>
          <a:chExt cx="0" cy="0"/>
        </a:xfrm>
      </p:grpSpPr>
      <p:sp>
        <p:nvSpPr>
          <p:cNvPr id="58" name="Google Shape;58;g2eded2b2fa8_0_4:notes">
            <a:extLst>
              <a:ext uri="{FF2B5EF4-FFF2-40B4-BE49-F238E27FC236}">
                <a16:creationId xmlns:a16="http://schemas.microsoft.com/office/drawing/2014/main" id="{CE48A2EE-4A82-D089-DAFF-EB09E1C481A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a:extLst>
              <a:ext uri="{FF2B5EF4-FFF2-40B4-BE49-F238E27FC236}">
                <a16:creationId xmlns:a16="http://schemas.microsoft.com/office/drawing/2014/main" id="{32B5BFB7-FE3C-B3CE-C6F2-B40C2A75016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324913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25b58ba33f9_1_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25b58ba33f9_1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a:extLst>
            <a:ext uri="{FF2B5EF4-FFF2-40B4-BE49-F238E27FC236}">
              <a16:creationId xmlns:a16="http://schemas.microsoft.com/office/drawing/2014/main" id="{4195CF2C-B615-067B-29AB-CDE9F8A8B271}"/>
            </a:ext>
          </a:extLst>
        </p:cNvPr>
        <p:cNvGrpSpPr/>
        <p:nvPr/>
      </p:nvGrpSpPr>
      <p:grpSpPr>
        <a:xfrm>
          <a:off x="0" y="0"/>
          <a:ext cx="0" cy="0"/>
          <a:chOff x="0" y="0"/>
          <a:chExt cx="0" cy="0"/>
        </a:xfrm>
      </p:grpSpPr>
      <p:sp>
        <p:nvSpPr>
          <p:cNvPr id="58" name="Google Shape;58;g2eded2b2fa8_0_4:notes">
            <a:extLst>
              <a:ext uri="{FF2B5EF4-FFF2-40B4-BE49-F238E27FC236}">
                <a16:creationId xmlns:a16="http://schemas.microsoft.com/office/drawing/2014/main" id="{7F5A0E9E-794A-C59F-F86B-EDC81386C3D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a:extLst>
              <a:ext uri="{FF2B5EF4-FFF2-40B4-BE49-F238E27FC236}">
                <a16:creationId xmlns:a16="http://schemas.microsoft.com/office/drawing/2014/main" id="{D7DD68A0-D86C-8B14-AAAD-7A527C00F53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230461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a:extLst>
            <a:ext uri="{FF2B5EF4-FFF2-40B4-BE49-F238E27FC236}">
              <a16:creationId xmlns:a16="http://schemas.microsoft.com/office/drawing/2014/main" id="{F72F7CFB-7328-CB8A-82BD-05872390EA92}"/>
            </a:ext>
          </a:extLst>
        </p:cNvPr>
        <p:cNvGrpSpPr/>
        <p:nvPr/>
      </p:nvGrpSpPr>
      <p:grpSpPr>
        <a:xfrm>
          <a:off x="0" y="0"/>
          <a:ext cx="0" cy="0"/>
          <a:chOff x="0" y="0"/>
          <a:chExt cx="0" cy="0"/>
        </a:xfrm>
      </p:grpSpPr>
      <p:sp>
        <p:nvSpPr>
          <p:cNvPr id="58" name="Google Shape;58;g2eded2b2fa8_0_4:notes">
            <a:extLst>
              <a:ext uri="{FF2B5EF4-FFF2-40B4-BE49-F238E27FC236}">
                <a16:creationId xmlns:a16="http://schemas.microsoft.com/office/drawing/2014/main" id="{FE1351C5-DB01-C120-09ED-02FB54CC403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a:extLst>
              <a:ext uri="{FF2B5EF4-FFF2-40B4-BE49-F238E27FC236}">
                <a16:creationId xmlns:a16="http://schemas.microsoft.com/office/drawing/2014/main" id="{5050925D-C53B-0EED-1FCB-F27DC6841C3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262086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a:extLst>
            <a:ext uri="{FF2B5EF4-FFF2-40B4-BE49-F238E27FC236}">
              <a16:creationId xmlns:a16="http://schemas.microsoft.com/office/drawing/2014/main" id="{3269C3C7-49BF-2B86-BD11-221D59859D69}"/>
            </a:ext>
          </a:extLst>
        </p:cNvPr>
        <p:cNvGrpSpPr/>
        <p:nvPr/>
      </p:nvGrpSpPr>
      <p:grpSpPr>
        <a:xfrm>
          <a:off x="0" y="0"/>
          <a:ext cx="0" cy="0"/>
          <a:chOff x="0" y="0"/>
          <a:chExt cx="0" cy="0"/>
        </a:xfrm>
      </p:grpSpPr>
      <p:sp>
        <p:nvSpPr>
          <p:cNvPr id="58" name="Google Shape;58;g2eded2b2fa8_0_4:notes">
            <a:extLst>
              <a:ext uri="{FF2B5EF4-FFF2-40B4-BE49-F238E27FC236}">
                <a16:creationId xmlns:a16="http://schemas.microsoft.com/office/drawing/2014/main" id="{D22D4172-41E3-8721-9C76-602922B1B24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a:extLst>
              <a:ext uri="{FF2B5EF4-FFF2-40B4-BE49-F238E27FC236}">
                <a16:creationId xmlns:a16="http://schemas.microsoft.com/office/drawing/2014/main" id="{E92BF25D-EFF0-AD72-7FD7-F5D5188F3F5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4746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a:extLst>
            <a:ext uri="{FF2B5EF4-FFF2-40B4-BE49-F238E27FC236}">
              <a16:creationId xmlns:a16="http://schemas.microsoft.com/office/drawing/2014/main" id="{5B50ADF6-D973-7F63-2D28-9839045D2D88}"/>
            </a:ext>
          </a:extLst>
        </p:cNvPr>
        <p:cNvGrpSpPr/>
        <p:nvPr/>
      </p:nvGrpSpPr>
      <p:grpSpPr>
        <a:xfrm>
          <a:off x="0" y="0"/>
          <a:ext cx="0" cy="0"/>
          <a:chOff x="0" y="0"/>
          <a:chExt cx="0" cy="0"/>
        </a:xfrm>
      </p:grpSpPr>
      <p:sp>
        <p:nvSpPr>
          <p:cNvPr id="58" name="Google Shape;58;g2eded2b2fa8_0_4:notes">
            <a:extLst>
              <a:ext uri="{FF2B5EF4-FFF2-40B4-BE49-F238E27FC236}">
                <a16:creationId xmlns:a16="http://schemas.microsoft.com/office/drawing/2014/main" id="{8EC55354-6902-DFF3-48CB-F742659A475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a:extLst>
              <a:ext uri="{FF2B5EF4-FFF2-40B4-BE49-F238E27FC236}">
                <a16:creationId xmlns:a16="http://schemas.microsoft.com/office/drawing/2014/main" id="{D8C08600-796F-22FD-8E90-DCC67CB5CD8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718775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a:extLst>
            <a:ext uri="{FF2B5EF4-FFF2-40B4-BE49-F238E27FC236}">
              <a16:creationId xmlns:a16="http://schemas.microsoft.com/office/drawing/2014/main" id="{81CFACD8-8386-B454-C8F3-91E14D1108C3}"/>
            </a:ext>
          </a:extLst>
        </p:cNvPr>
        <p:cNvGrpSpPr/>
        <p:nvPr/>
      </p:nvGrpSpPr>
      <p:grpSpPr>
        <a:xfrm>
          <a:off x="0" y="0"/>
          <a:ext cx="0" cy="0"/>
          <a:chOff x="0" y="0"/>
          <a:chExt cx="0" cy="0"/>
        </a:xfrm>
      </p:grpSpPr>
      <p:sp>
        <p:nvSpPr>
          <p:cNvPr id="58" name="Google Shape;58;g2eded2b2fa8_0_4:notes">
            <a:extLst>
              <a:ext uri="{FF2B5EF4-FFF2-40B4-BE49-F238E27FC236}">
                <a16:creationId xmlns:a16="http://schemas.microsoft.com/office/drawing/2014/main" id="{091C1A25-A0FC-9302-F440-37C97EB0C19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a:extLst>
              <a:ext uri="{FF2B5EF4-FFF2-40B4-BE49-F238E27FC236}">
                <a16:creationId xmlns:a16="http://schemas.microsoft.com/office/drawing/2014/main" id="{2135C1AB-CEFE-BB35-02B2-9721B15311D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810990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a:extLst>
            <a:ext uri="{FF2B5EF4-FFF2-40B4-BE49-F238E27FC236}">
              <a16:creationId xmlns:a16="http://schemas.microsoft.com/office/drawing/2014/main" id="{AEB1A81B-2D39-1185-E46F-A99842E471BC}"/>
            </a:ext>
          </a:extLst>
        </p:cNvPr>
        <p:cNvGrpSpPr/>
        <p:nvPr/>
      </p:nvGrpSpPr>
      <p:grpSpPr>
        <a:xfrm>
          <a:off x="0" y="0"/>
          <a:ext cx="0" cy="0"/>
          <a:chOff x="0" y="0"/>
          <a:chExt cx="0" cy="0"/>
        </a:xfrm>
      </p:grpSpPr>
      <p:sp>
        <p:nvSpPr>
          <p:cNvPr id="58" name="Google Shape;58;g2eded2b2fa8_0_4:notes">
            <a:extLst>
              <a:ext uri="{FF2B5EF4-FFF2-40B4-BE49-F238E27FC236}">
                <a16:creationId xmlns:a16="http://schemas.microsoft.com/office/drawing/2014/main" id="{2B86CE43-6305-5299-E724-7F1242FF9C4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a:extLst>
              <a:ext uri="{FF2B5EF4-FFF2-40B4-BE49-F238E27FC236}">
                <a16:creationId xmlns:a16="http://schemas.microsoft.com/office/drawing/2014/main" id="{380E38DE-60E7-57BC-22AA-9089CE649CF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018830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a:extLst>
            <a:ext uri="{FF2B5EF4-FFF2-40B4-BE49-F238E27FC236}">
              <a16:creationId xmlns:a16="http://schemas.microsoft.com/office/drawing/2014/main" id="{8AF563E3-835F-7C25-AC5E-E7B10CE7E530}"/>
            </a:ext>
          </a:extLst>
        </p:cNvPr>
        <p:cNvGrpSpPr/>
        <p:nvPr/>
      </p:nvGrpSpPr>
      <p:grpSpPr>
        <a:xfrm>
          <a:off x="0" y="0"/>
          <a:ext cx="0" cy="0"/>
          <a:chOff x="0" y="0"/>
          <a:chExt cx="0" cy="0"/>
        </a:xfrm>
      </p:grpSpPr>
      <p:sp>
        <p:nvSpPr>
          <p:cNvPr id="58" name="Google Shape;58;g2eded2b2fa8_0_4:notes">
            <a:extLst>
              <a:ext uri="{FF2B5EF4-FFF2-40B4-BE49-F238E27FC236}">
                <a16:creationId xmlns:a16="http://schemas.microsoft.com/office/drawing/2014/main" id="{917F48C6-632C-5D99-55E0-F48C1EA658F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eded2b2fa8_0_4:notes">
            <a:extLst>
              <a:ext uri="{FF2B5EF4-FFF2-40B4-BE49-F238E27FC236}">
                <a16:creationId xmlns:a16="http://schemas.microsoft.com/office/drawing/2014/main" id="{5BABEF49-635F-3DD9-4A6D-E0A89302460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47900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PT"/>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PT"/>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PT"/>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PT"/>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PT"/>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PT"/>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PT"/>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PT"/>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PT"/>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PT"/>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PT"/>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pt-PT"/>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hyperlink" Target="https://curia.europa.eu/jcms/jcms/j_6/pt/" TargetMode="External"/><Relationship Id="rId5" Type="http://schemas.openxmlformats.org/officeDocument/2006/relationships/hyperlink" Target="https://www.ombudsman.europa.eu/pt/home" TargetMode="External"/><Relationship Id="rId4" Type="http://schemas.openxmlformats.org/officeDocument/2006/relationships/hyperlink" Target="https://european-union.europa.eu/institutions-law-budget/institutions-and-bodies/search-all-eu-institutions-and-bodies/european-ombudsman_pt"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hyperlink" Target="https://curia.europa.eu/juris/document/document_print.jsf;jsessionid=F18C6930D023FBA335B6D65D531AF7F0?docid=84752&amp;text=&amp;dir=&amp;doclang=PT&amp;part=1&amp;occ=first&amp;mode=DOC&amp;pageIndex=0&amp;cid=655791" TargetMode="External"/><Relationship Id="rId4" Type="http://schemas.openxmlformats.org/officeDocument/2006/relationships/hyperlink" Target="https://curia.europa.eu/juris/document/document.jsf?text=&amp;docid=46923&amp;pageIndex=0&amp;doclang=PT&amp;mode=req&amp;dir=&amp;occ=first&amp;part=1"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hyperlink" Target="https://eur-lex.europa.eu/legal-content/PT/TXT/?uri=CELEX:62024TJ0255" TargetMode="External"/><Relationship Id="rId5" Type="http://schemas.openxmlformats.org/officeDocument/2006/relationships/hyperlink" Target="https://curia.europa.eu/juris/document/document.jsf?text=&amp;docid=236723&amp;pageIndex=0&amp;doclang=PT&amp;mode=req&amp;dir=&amp;occ=first&amp;part=1" TargetMode="External"/><Relationship Id="rId4" Type="http://schemas.openxmlformats.org/officeDocument/2006/relationships/hyperlink" Target="https://curia.europa.eu/juris/document/document.jsf;jsessionid=FD0820A40FAE834E53F11B49430FB912?text=&amp;docid=124191&amp;pageIndex=0&amp;doclang=PT&amp;mode=lst&amp;dir=&amp;occ=first&amp;part=1&amp;cid=9070066"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pgdlisboa.pt/leis/lei_mostra_articulado.php?artigo_id=2591A0003&amp;nid=2591&amp;tabela=leis&amp;pagina=1&amp;ficha=1&amp;so_miolo=&amp;nversao=#artigo" TargetMode="External"/><Relationship Id="rId3" Type="http://schemas.openxmlformats.org/officeDocument/2006/relationships/image" Target="../media/image2.png"/><Relationship Id="rId7" Type="http://schemas.openxmlformats.org/officeDocument/2006/relationships/hyperlink" Target="https://www.pgdlisboa.pt/leis/lei_mostra_articulado.php?artigo_id=2248A0082&amp;nid=2248&amp;tabela=leis&amp;pagina=1&amp;ficha=1&amp;so_miolo=&amp;nversao=#artigo" TargetMode="External"/><Relationship Id="rId12" Type="http://schemas.openxmlformats.org/officeDocument/2006/relationships/hyperlink" Target="https://rm.coe.int/european-charter-of-local-self-government-prt-a6/16808d7ea0"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hyperlink" Target="https://www.pgdlisboa.pt/leis/lei_mostra_articulado.php?artigo_id=2248A0017&amp;nid=2248&amp;tabela=leis&amp;pagina=1&amp;ficha=1&amp;so_miolo=&amp;nversao=#artigo" TargetMode="External"/><Relationship Id="rId11" Type="http://schemas.openxmlformats.org/officeDocument/2006/relationships/hyperlink" Target="https://pgdlisboa.pt/leis/lei_mostra_articulado.php?artigo_id=2591A0014&amp;nid=2591&amp;tabela=leis&amp;pagina=1&amp;ficha=1&amp;so_miolo=&amp;nversao=#artigo" TargetMode="External"/><Relationship Id="rId5" Type="http://schemas.openxmlformats.org/officeDocument/2006/relationships/hyperlink" Target="https://diariodarepublica.pt/dr/legislacao-consolidada/decreto-aprovacao-constituicao/1976-34520775-49576475" TargetMode="External"/><Relationship Id="rId10" Type="http://schemas.openxmlformats.org/officeDocument/2006/relationships/hyperlink" Target="https://pgdlisboa.pt/leis/lei_mostra_articulado.php?artigo_id=2591A0005&amp;nid=2591&amp;tabela=leis&amp;pagina=1&amp;ficha=1&amp;so_miolo=&amp;nversao=#artigo" TargetMode="External"/><Relationship Id="rId4" Type="http://schemas.openxmlformats.org/officeDocument/2006/relationships/hyperlink" Target="https://diariodarepublica.pt/dr/legislacao-consolidada/decreto-aprovacao-constituicao/1976-34520775-49411175" TargetMode="External"/><Relationship Id="rId9" Type="http://schemas.openxmlformats.org/officeDocument/2006/relationships/hyperlink" Target="https://pgdlisboa.pt/leis/lei_mostra_articulado.php?artigo_id=2591A0004&amp;nid=2591&amp;tabela=leis&amp;pagina=1&amp;ficha=1&amp;so_miolo=&amp;nversao=#artigo"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hyperlink" Target="http://www.cnpd.pt/decisoes/pareceres/" TargetMode="External"/><Relationship Id="rId4" Type="http://schemas.openxmlformats.org/officeDocument/2006/relationships/hyperlink" Target="https://www.cada.p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hyperlink" Target="https://www.direitoemdia.pt/document/s/058a1a" TargetMode="External"/><Relationship Id="rId4" Type="http://schemas.openxmlformats.org/officeDocument/2006/relationships/hyperlink" Target="https://www.direitoemdia.pt/document/s/1ad24a"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hyperlink" Target="https://eur-lex.europa.eu/resource.html?uri=cellar:73bf4db7-5212-11ee-9220-01aa75ed71a1.0017.02/DOC_2&amp;format=PDF" TargetMode="External"/><Relationship Id="rId4" Type="http://schemas.openxmlformats.org/officeDocument/2006/relationships/hyperlink" Target="https://eur-lex.europa.eu/resource.html?uri=cellar:73bf4db7-5212-11ee-9220-01aa75ed71a1.0017.02/DOC_1&amp;format=PDF"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hyperlink" Target="https://eur-lex.europa.eu/legal-content/PT/ALL/?uri=CELEX%3A32001R1049" TargetMode="External"/><Relationship Id="rId4" Type="http://schemas.openxmlformats.org/officeDocument/2006/relationships/hyperlink" Target="http://data.europa.eu/eli/treaty/tfeu_2016/art_15/oj"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hyperlink" Target="https://diariodarepublica.pt/dr/legislacao-consolidada/decreto-aprovacao-constituicao/1976-34520775-49411175" TargetMode="External"/><Relationship Id="rId5" Type="http://schemas.openxmlformats.org/officeDocument/2006/relationships/hyperlink" Target="https://www.europeanlawblog.eu/pub/fbxagah9/release/1" TargetMode="External"/><Relationship Id="rId4" Type="http://schemas.openxmlformats.org/officeDocument/2006/relationships/hyperlink" Target="https://doi.org/10.26537/rebules.vi30.3161"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hyperlink" Target="https://www.pgdlisboa.pt/leis/lei_mostra_articulado.php?artigo_id=2248A0082&amp;nid=2248&amp;tabela=leis&amp;pagina=1&amp;ficha=1&amp;so_miolo=&amp;nversao=#artigo" TargetMode="External"/><Relationship Id="rId4" Type="http://schemas.openxmlformats.org/officeDocument/2006/relationships/hyperlink" Target="https://pgdlisboa.pt/leis/lei_mostra_articulado.php?artigo_id=2591A0003&amp;nid=2591&amp;tabela=leis&amp;pagina=1&amp;ficha=1&amp;so_miolo=&amp;nversao=#artigo"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s://eur-lex.europa.eu/legal-content/PT/TXT/?uri=celex%3A32001R1049" TargetMode="External"/><Relationship Id="rId5" Type="http://schemas.openxmlformats.org/officeDocument/2006/relationships/hyperlink" Target="https://eur-lex.europa.eu/eli/treaty/char_2016/oj/por" TargetMode="External"/><Relationship Id="rId4" Type="http://schemas.openxmlformats.org/officeDocument/2006/relationships/hyperlink" Target="https://eur-lex.europa.eu/legal-content/PT/TXT/?uri=celex%3A12016E015"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hyperlink" Target="https://www.archivesportaleurope.net/" TargetMode="External"/><Relationship Id="rId3" Type="http://schemas.openxmlformats.org/officeDocument/2006/relationships/image" Target="../media/image2.png"/><Relationship Id="rId7" Type="http://schemas.openxmlformats.org/officeDocument/2006/relationships/hyperlink" Target="https://www.consilium.europa.eu/pt/documents/"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hyperlink" Target="https://commission.europa.eu/publications_en?prefLang=pt" TargetMode="External"/><Relationship Id="rId5" Type="http://schemas.openxmlformats.org/officeDocument/2006/relationships/hyperlink" Target="https://www.europarl.europa.eu/news/pt/agenda" TargetMode="External"/><Relationship Id="rId4" Type="http://schemas.openxmlformats.org/officeDocument/2006/relationships/hyperlink" Target="https://eur-lex.europa.eu/homepage.html?locale=pt" TargetMode="External"/><Relationship Id="rId9" Type="http://schemas.openxmlformats.org/officeDocument/2006/relationships/hyperlink" Target="https://dorie.ec.europa.eu/en/home"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hyperlink" Target="https://www.consilium.europa.eu/pt/general-secretariat/corporate-policies/transparency/" TargetMode="External"/><Relationship Id="rId5" Type="http://schemas.openxmlformats.org/officeDocument/2006/relationships/hyperlink" Target="https://ec.europa.eu/transparency/documents-request/home" TargetMode="External"/><Relationship Id="rId4" Type="http://schemas.openxmlformats.org/officeDocument/2006/relationships/hyperlink" Target="https://www.europarl.europa.eu/RegistreWeb/requestdoc/secured/form.htm?language=PT"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hyperlink" Target="https://ec.europa.eu/transparency/documents-register/" TargetMode="External"/><Relationship Id="rId5" Type="http://schemas.openxmlformats.org/officeDocument/2006/relationships/hyperlink" Target="https://www.consilium.europa.eu/pt/documents-publications/public-register/" TargetMode="External"/><Relationship Id="rId4" Type="http://schemas.openxmlformats.org/officeDocument/2006/relationships/hyperlink" Target="https://www.europarl.europa.eu/RegistreWeb/home/welcome.htm?language=PT"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3"/>
        <p:cNvGrpSpPr/>
        <p:nvPr/>
      </p:nvGrpSpPr>
      <p:grpSpPr>
        <a:xfrm>
          <a:off x="0" y="0"/>
          <a:ext cx="0" cy="0"/>
          <a:chOff x="0" y="0"/>
          <a:chExt cx="0" cy="0"/>
        </a:xfrm>
      </p:grpSpPr>
      <p:sp>
        <p:nvSpPr>
          <p:cNvPr id="54" name="Google Shape;54;p13"/>
          <p:cNvSpPr txBox="1"/>
          <p:nvPr/>
        </p:nvSpPr>
        <p:spPr>
          <a:xfrm>
            <a:off x="4734000" y="1362150"/>
            <a:ext cx="3906000" cy="12096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dk1"/>
              </a:buClr>
              <a:buSzPts val="1100"/>
              <a:buFont typeface="Arial"/>
              <a:buNone/>
            </a:pPr>
            <a:r>
              <a:rPr lang="pt-PT" sz="1800" b="1" dirty="0">
                <a:solidFill>
                  <a:schemeClr val="dk1"/>
                </a:solidFill>
                <a:latin typeface="Helvetica Neue"/>
                <a:ea typeface="Helvetica Neue"/>
                <a:cs typeface="Helvetica Neue"/>
                <a:sym typeface="Helvetica Neue"/>
              </a:rPr>
              <a:t>O acesso aos documentos públicos por parte do cidadão europeu: </a:t>
            </a:r>
            <a:r>
              <a:rPr lang="pt-PT" sz="1800" dirty="0">
                <a:solidFill>
                  <a:schemeClr val="dk1"/>
                </a:solidFill>
                <a:latin typeface="Helvetica Neue Light"/>
                <a:ea typeface="Helvetica Neue Light"/>
                <a:cs typeface="Helvetica Neue Light"/>
                <a:sym typeface="Helvetica Neue Light"/>
              </a:rPr>
              <a:t>um direito ou um desafio?</a:t>
            </a:r>
            <a:endParaRPr sz="1800" dirty="0">
              <a:solidFill>
                <a:schemeClr val="dk1"/>
              </a:solidFill>
              <a:latin typeface="Helvetica Neue Light"/>
              <a:ea typeface="Helvetica Neue Light"/>
              <a:cs typeface="Helvetica Neue Light"/>
              <a:sym typeface="Helvetica Neue Light"/>
            </a:endParaRPr>
          </a:p>
        </p:txBody>
      </p:sp>
      <p:sp>
        <p:nvSpPr>
          <p:cNvPr id="55" name="Google Shape;55;p13"/>
          <p:cNvSpPr txBox="1"/>
          <p:nvPr/>
        </p:nvSpPr>
        <p:spPr>
          <a:xfrm>
            <a:off x="4734000" y="2571750"/>
            <a:ext cx="3906000" cy="398538"/>
          </a:xfrm>
          <a:prstGeom prst="rect">
            <a:avLst/>
          </a:prstGeom>
          <a:noFill/>
          <a:ln>
            <a:noFill/>
          </a:ln>
        </p:spPr>
        <p:txBody>
          <a:bodyPr spcFirstLastPara="1" wrap="square" lIns="0" tIns="0" rIns="0" bIns="0" anchor="b" anchorCtr="0">
            <a:noAutofit/>
          </a:bodyPr>
          <a:lstStyle/>
          <a:p>
            <a:pPr marL="0" lvl="0" indent="0" algn="l" rtl="0">
              <a:lnSpc>
                <a:spcPct val="120000"/>
              </a:lnSpc>
              <a:spcBef>
                <a:spcPts val="0"/>
              </a:spcBef>
              <a:spcAft>
                <a:spcPts val="0"/>
              </a:spcAft>
              <a:buClr>
                <a:schemeClr val="dk1"/>
              </a:buClr>
              <a:buSzPts val="1100"/>
              <a:buFont typeface="Arial"/>
              <a:buNone/>
            </a:pPr>
            <a:r>
              <a:rPr lang="pt-PT" sz="1000" dirty="0">
                <a:solidFill>
                  <a:schemeClr val="dk1"/>
                </a:solidFill>
                <a:latin typeface="Helvetica Neue Light"/>
                <a:ea typeface="Helvetica Neue Light"/>
                <a:cs typeface="Helvetica Neue Light"/>
                <a:sym typeface="Helvetica Neue Light"/>
              </a:rPr>
              <a:t>Dora Resende Alves, PhD – Universidade Portucalense </a:t>
            </a:r>
          </a:p>
          <a:p>
            <a:pPr marL="0" lvl="0" indent="0" algn="l" rtl="0">
              <a:lnSpc>
                <a:spcPct val="120000"/>
              </a:lnSpc>
              <a:spcBef>
                <a:spcPts val="0"/>
              </a:spcBef>
              <a:spcAft>
                <a:spcPts val="0"/>
              </a:spcAft>
              <a:buClr>
                <a:schemeClr val="dk1"/>
              </a:buClr>
              <a:buSzPts val="1100"/>
              <a:buFont typeface="Arial"/>
              <a:buNone/>
            </a:pPr>
            <a:r>
              <a:rPr lang="pt-PT" sz="1000" dirty="0">
                <a:solidFill>
                  <a:schemeClr val="dk1"/>
                </a:solidFill>
                <a:latin typeface="Helvetica Neue Light"/>
                <a:ea typeface="Helvetica Neue Light"/>
                <a:cs typeface="Helvetica Neue Light"/>
                <a:sym typeface="Helvetica Neue Light"/>
              </a:rPr>
              <a:t>Luís Torrealba – Câmara Municipal de Vila Nova de Gaia</a:t>
            </a:r>
            <a:endParaRPr sz="1000" dirty="0">
              <a:solidFill>
                <a:schemeClr val="dk1"/>
              </a:solidFill>
              <a:latin typeface="Helvetica Neue Light"/>
              <a:ea typeface="Helvetica Neue Light"/>
              <a:cs typeface="Helvetica Neue Light"/>
              <a:sym typeface="Helvetica Neue Light"/>
            </a:endParaRPr>
          </a:p>
        </p:txBody>
      </p:sp>
      <p:sp>
        <p:nvSpPr>
          <p:cNvPr id="56" name="Google Shape;56;p13"/>
          <p:cNvSpPr txBox="1"/>
          <p:nvPr/>
        </p:nvSpPr>
        <p:spPr>
          <a:xfrm>
            <a:off x="4734000" y="3781350"/>
            <a:ext cx="3906000" cy="1133578"/>
          </a:xfrm>
          <a:prstGeom prst="rect">
            <a:avLst/>
          </a:prstGeom>
          <a:noFill/>
          <a:ln>
            <a:noFill/>
          </a:ln>
        </p:spPr>
        <p:txBody>
          <a:bodyPr spcFirstLastPara="1" wrap="square" lIns="0" tIns="0" rIns="0" bIns="0" anchor="b" anchorCtr="0">
            <a:normAutofit/>
          </a:bodyPr>
          <a:lstStyle/>
          <a:p>
            <a:pPr marL="0" lvl="0" indent="0" algn="l" rtl="0">
              <a:lnSpc>
                <a:spcPct val="120000"/>
              </a:lnSpc>
              <a:spcBef>
                <a:spcPts val="0"/>
              </a:spcBef>
              <a:spcAft>
                <a:spcPts val="0"/>
              </a:spcAft>
              <a:buClr>
                <a:schemeClr val="dk1"/>
              </a:buClr>
              <a:buSzPts val="1100"/>
              <a:buFont typeface="Arial"/>
              <a:buNone/>
            </a:pPr>
            <a:r>
              <a:rPr lang="pt-PT" sz="1100" dirty="0">
                <a:solidFill>
                  <a:schemeClr val="tx1"/>
                </a:solidFill>
                <a:latin typeface="Helvetica Neue Light"/>
                <a:ea typeface="Helvetica Neue Light"/>
                <a:cs typeface="Helvetica Neue Light"/>
                <a:sym typeface="Helvetica Neue Light"/>
              </a:rPr>
              <a:t>VII SEMINÁRIO INTERNACIONAL SOBRE O FUTURO DO DIREITO – VII FUTURELAW</a:t>
            </a:r>
          </a:p>
          <a:p>
            <a:pPr marL="0" lvl="0" indent="0" algn="l" rtl="0">
              <a:lnSpc>
                <a:spcPct val="120000"/>
              </a:lnSpc>
              <a:spcBef>
                <a:spcPts val="0"/>
              </a:spcBef>
              <a:spcAft>
                <a:spcPts val="0"/>
              </a:spcAft>
              <a:buClr>
                <a:schemeClr val="dk1"/>
              </a:buClr>
              <a:buSzPts val="1100"/>
              <a:buFont typeface="Arial"/>
              <a:buNone/>
            </a:pPr>
            <a:r>
              <a:rPr lang="pt-PT" sz="1100" dirty="0">
                <a:solidFill>
                  <a:schemeClr val="tx1"/>
                </a:solidFill>
                <a:latin typeface="Helvetica Neue Light"/>
                <a:ea typeface="Helvetica Neue Light"/>
                <a:cs typeface="Helvetica Neue Light"/>
                <a:sym typeface="Helvetica Neue Light"/>
              </a:rPr>
              <a:t>ESTG – Politécnico do Porto | </a:t>
            </a:r>
            <a:r>
              <a:rPr lang="pt-PT" sz="1100" dirty="0" err="1">
                <a:solidFill>
                  <a:schemeClr val="tx1"/>
                </a:solidFill>
                <a:latin typeface="Helvetica Neue Light"/>
                <a:ea typeface="Helvetica Neue Light"/>
                <a:cs typeface="Helvetica Neue Light"/>
                <a:sym typeface="Helvetica Neue Light"/>
              </a:rPr>
              <a:t>Polytechnic</a:t>
            </a:r>
            <a:r>
              <a:rPr lang="pt-PT" sz="1100" dirty="0">
                <a:solidFill>
                  <a:schemeClr val="tx1"/>
                </a:solidFill>
                <a:latin typeface="Helvetica Neue Light"/>
                <a:ea typeface="Helvetica Neue Light"/>
                <a:cs typeface="Helvetica Neue Light"/>
                <a:sym typeface="Helvetica Neue Light"/>
              </a:rPr>
              <a:t> </a:t>
            </a:r>
            <a:r>
              <a:rPr lang="pt-PT" sz="1100" dirty="0" err="1">
                <a:solidFill>
                  <a:schemeClr val="tx1"/>
                </a:solidFill>
                <a:latin typeface="Helvetica Neue Light"/>
                <a:ea typeface="Helvetica Neue Light"/>
                <a:cs typeface="Helvetica Neue Light"/>
                <a:sym typeface="Helvetica Neue Light"/>
              </a:rPr>
              <a:t>University</a:t>
            </a:r>
            <a:r>
              <a:rPr lang="pt-PT" sz="1100" dirty="0">
                <a:solidFill>
                  <a:schemeClr val="tx1"/>
                </a:solidFill>
                <a:latin typeface="Helvetica Neue Light"/>
                <a:ea typeface="Helvetica Neue Light"/>
                <a:cs typeface="Helvetica Neue Light"/>
                <a:sym typeface="Helvetica Neue Light"/>
              </a:rPr>
              <a:t> </a:t>
            </a:r>
            <a:r>
              <a:rPr lang="pt-PT" sz="1100" dirty="0" err="1">
                <a:solidFill>
                  <a:schemeClr val="tx1"/>
                </a:solidFill>
                <a:latin typeface="Helvetica Neue Light"/>
                <a:ea typeface="Helvetica Neue Light"/>
                <a:cs typeface="Helvetica Neue Light"/>
                <a:sym typeface="Helvetica Neue Light"/>
              </a:rPr>
              <a:t>of</a:t>
            </a:r>
            <a:r>
              <a:rPr lang="pt-PT" sz="1100" dirty="0">
                <a:solidFill>
                  <a:schemeClr val="tx1"/>
                </a:solidFill>
                <a:latin typeface="Helvetica Neue Light"/>
                <a:ea typeface="Helvetica Neue Light"/>
                <a:cs typeface="Helvetica Neue Light"/>
                <a:sym typeface="Helvetica Neue Light"/>
              </a:rPr>
              <a:t> Porto</a:t>
            </a:r>
          </a:p>
          <a:p>
            <a:pPr marL="0" lvl="0" indent="0" algn="l" rtl="0">
              <a:lnSpc>
                <a:spcPct val="120000"/>
              </a:lnSpc>
              <a:spcBef>
                <a:spcPts val="0"/>
              </a:spcBef>
              <a:spcAft>
                <a:spcPts val="0"/>
              </a:spcAft>
              <a:buClr>
                <a:schemeClr val="dk1"/>
              </a:buClr>
              <a:buSzPts val="1100"/>
              <a:buFont typeface="Arial"/>
              <a:buNone/>
            </a:pPr>
            <a:r>
              <a:rPr lang="pt-PT" sz="1100" dirty="0">
                <a:solidFill>
                  <a:schemeClr val="tx1"/>
                </a:solidFill>
                <a:latin typeface="Helvetica Neue Light"/>
                <a:ea typeface="Helvetica Neue Light"/>
                <a:cs typeface="Helvetica Neue Light"/>
                <a:sym typeface="Helvetica Neue Light"/>
              </a:rPr>
              <a:t>FELGUEIRAS – PORTUGAL</a:t>
            </a:r>
          </a:p>
          <a:p>
            <a:pPr marL="0" lvl="0" indent="0" algn="l" rtl="0">
              <a:lnSpc>
                <a:spcPct val="120000"/>
              </a:lnSpc>
              <a:spcBef>
                <a:spcPts val="0"/>
              </a:spcBef>
              <a:spcAft>
                <a:spcPts val="0"/>
              </a:spcAft>
              <a:buClr>
                <a:schemeClr val="dk1"/>
              </a:buClr>
              <a:buSzPts val="1100"/>
              <a:buFont typeface="Arial"/>
              <a:buNone/>
            </a:pPr>
            <a:r>
              <a:rPr lang="pt-PT" sz="1100" dirty="0">
                <a:solidFill>
                  <a:schemeClr val="tx1"/>
                </a:solidFill>
                <a:latin typeface="Helvetica Neue Light"/>
                <a:ea typeface="Helvetica Neue Light"/>
                <a:cs typeface="Helvetica Neue Light"/>
                <a:sym typeface="Helvetica Neue Light"/>
              </a:rPr>
              <a:t>17 e 18 de abril de 2026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0">
          <a:extLst>
            <a:ext uri="{FF2B5EF4-FFF2-40B4-BE49-F238E27FC236}">
              <a16:creationId xmlns:a16="http://schemas.microsoft.com/office/drawing/2014/main" id="{61800C48-5B2E-EC84-640B-5029BE432037}"/>
            </a:ext>
          </a:extLst>
        </p:cNvPr>
        <p:cNvGrpSpPr/>
        <p:nvPr/>
      </p:nvGrpSpPr>
      <p:grpSpPr>
        <a:xfrm>
          <a:off x="0" y="0"/>
          <a:ext cx="0" cy="0"/>
          <a:chOff x="0" y="0"/>
          <a:chExt cx="0" cy="0"/>
        </a:xfrm>
      </p:grpSpPr>
      <p:sp>
        <p:nvSpPr>
          <p:cNvPr id="61" name="Google Shape;61;p14">
            <a:extLst>
              <a:ext uri="{FF2B5EF4-FFF2-40B4-BE49-F238E27FC236}">
                <a16:creationId xmlns:a16="http://schemas.microsoft.com/office/drawing/2014/main" id="{CBD70C5C-7483-5EF0-B99B-6BBACDC0B541}"/>
              </a:ext>
            </a:extLst>
          </p:cNvPr>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a:extLst>
              <a:ext uri="{FF2B5EF4-FFF2-40B4-BE49-F238E27FC236}">
                <a16:creationId xmlns:a16="http://schemas.microsoft.com/office/drawing/2014/main" id="{D075D69D-CE41-0791-B6D6-558F91EFDBBA}"/>
              </a:ext>
            </a:extLst>
          </p:cNvPr>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a:extLst>
              <a:ext uri="{FF2B5EF4-FFF2-40B4-BE49-F238E27FC236}">
                <a16:creationId xmlns:a16="http://schemas.microsoft.com/office/drawing/2014/main" id="{8B303C98-3A42-9A6B-A2E3-DB13919A2217}"/>
              </a:ext>
            </a:extLst>
          </p:cNvPr>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a:extLst>
              <a:ext uri="{FF2B5EF4-FFF2-40B4-BE49-F238E27FC236}">
                <a16:creationId xmlns:a16="http://schemas.microsoft.com/office/drawing/2014/main" id="{833CAB08-F2A7-A74F-8E06-692EB330304F}"/>
              </a:ext>
            </a:extLst>
          </p:cNvPr>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BFA8A495-3BB4-9EAF-B783-28AA9FB0D4BF}"/>
              </a:ext>
            </a:extLst>
          </p:cNvPr>
          <p:cNvSpPr txBox="1">
            <a:spLocks/>
          </p:cNvSpPr>
          <p:nvPr/>
        </p:nvSpPr>
        <p:spPr>
          <a:xfrm>
            <a:off x="476500" y="213300"/>
            <a:ext cx="8127500" cy="7646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2" name="Marcador de Posição do Texto 3">
            <a:extLst>
              <a:ext uri="{FF2B5EF4-FFF2-40B4-BE49-F238E27FC236}">
                <a16:creationId xmlns:a16="http://schemas.microsoft.com/office/drawing/2014/main" id="{988D0BCD-4E28-FBC8-C651-94520441E21F}"/>
              </a:ext>
            </a:extLst>
          </p:cNvPr>
          <p:cNvSpPr txBox="1">
            <a:spLocks/>
          </p:cNvSpPr>
          <p:nvPr/>
        </p:nvSpPr>
        <p:spPr>
          <a:xfrm>
            <a:off x="476500" y="1192100"/>
            <a:ext cx="8127500" cy="245280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600"/>
              </a:spcAft>
              <a:buClrTx/>
              <a:buSzTx/>
              <a:buFont typeface="Arial" panose="020B0604020202020204" pitchFamily="34" charset="0"/>
              <a:buNone/>
              <a:tabLst/>
              <a:defRPr/>
            </a:pPr>
            <a:r>
              <a:rPr kumimoji="0" lang="pt-PT" sz="1600" b="1" i="0" u="none" strike="noStrike" kern="1200" cap="none" spc="0" normalizeH="0" baseline="0" noProof="0" dirty="0">
                <a:ln>
                  <a:noFill/>
                </a:ln>
                <a:solidFill>
                  <a:srgbClr val="222A35"/>
                </a:solidFill>
                <a:effectLst/>
                <a:uLnTx/>
                <a:uFillTx/>
                <a:latin typeface="Arial" panose="020B0604020202020204"/>
                <a:ea typeface="+mn-ea"/>
                <a:cs typeface="+mn-cs"/>
              </a:rPr>
              <a:t>Pedido aceite</a:t>
            </a:r>
            <a:endParaRPr kumimoji="0" lang="pt-PT" sz="16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600"/>
              </a:spcBef>
              <a:spcAft>
                <a:spcPts val="600"/>
              </a:spcAft>
              <a:buClrTx/>
              <a:buSzTx/>
              <a:buFont typeface="Arial" panose="020B0604020202020204" pitchFamily="34" charset="0"/>
              <a:buNone/>
              <a:tabLst/>
              <a:defRPr/>
            </a:pPr>
            <a:endPar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just" defTabSz="914400" rtl="0" eaLnBrk="1" fontAlgn="auto" latinLnBrk="0" hangingPunct="1">
              <a:lnSpc>
                <a:spcPct val="100000"/>
              </a:lnSpc>
              <a:spcBef>
                <a:spcPts val="600"/>
              </a:spcBef>
              <a:spcAft>
                <a:spcPts val="600"/>
              </a:spcAft>
              <a:buClrTx/>
              <a:buSzTx/>
              <a:buFont typeface="Arial" panose="020B0604020202020204" pitchFamily="34" charset="0"/>
              <a:buNone/>
              <a:tabLst/>
              <a:defRPr/>
            </a:pPr>
            <a:r>
              <a:rPr kumimoji="0" lang="pt-PT" sz="1600" b="0" i="0" u="none" strike="noStrike" kern="1200" cap="none" spc="0" normalizeH="0" baseline="0" noProof="0" dirty="0">
                <a:ln>
                  <a:noFill/>
                </a:ln>
                <a:solidFill>
                  <a:srgbClr val="222A35"/>
                </a:solidFill>
                <a:effectLst/>
                <a:uLnTx/>
                <a:uFillTx/>
                <a:latin typeface="Arial" panose="020B0604020202020204"/>
                <a:ea typeface="+mn-ea"/>
                <a:cs typeface="+mn-cs"/>
              </a:rPr>
              <a:t>A instituição fornece o documento pretendido em suporte papel ou por via eletrónica, consoante a preferência do requerente, que pode, igualmente, ser convidado a consultá-lo </a:t>
            </a:r>
            <a:r>
              <a:rPr kumimoji="0" lang="pt-PT" sz="1600" b="0" i="1" u="none" strike="noStrike" kern="1200" cap="none" spc="0" normalizeH="0" baseline="0" noProof="0" dirty="0">
                <a:ln>
                  <a:noFill/>
                </a:ln>
                <a:solidFill>
                  <a:srgbClr val="222A35"/>
                </a:solidFill>
                <a:effectLst/>
                <a:uLnTx/>
                <a:uFillTx/>
                <a:latin typeface="Arial" panose="020B0604020202020204"/>
                <a:ea typeface="+mn-ea"/>
                <a:cs typeface="+mn-cs"/>
              </a:rPr>
              <a:t>in loco </a:t>
            </a:r>
            <a:r>
              <a:rPr kumimoji="0" lang="pt-PT" sz="1600" b="0" i="0" u="none" strike="noStrike" kern="1200" cap="none" spc="0" normalizeH="0" baseline="0" noProof="0" dirty="0">
                <a:ln>
                  <a:noFill/>
                </a:ln>
                <a:solidFill>
                  <a:srgbClr val="222A35"/>
                </a:solidFill>
                <a:effectLst/>
                <a:uLnTx/>
                <a:uFillTx/>
                <a:latin typeface="Arial" panose="020B0604020202020204"/>
                <a:ea typeface="+mn-ea"/>
                <a:cs typeface="+mn-cs"/>
              </a:rPr>
              <a:t>(no local).</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pt-PT" sz="2400" b="0" i="0" u="none" strike="noStrike" kern="1200" cap="none" spc="0" normalizeH="0" baseline="0" noProof="0" dirty="0">
              <a:ln>
                <a:noFill/>
              </a:ln>
              <a:solidFill>
                <a:srgbClr val="222A35"/>
              </a:solidFill>
              <a:effectLst/>
              <a:uLnTx/>
              <a:uFillTx/>
              <a:latin typeface="Arial" panose="020B0604020202020204"/>
              <a:ea typeface="+mn-ea"/>
              <a:cs typeface="+mn-cs"/>
            </a:endParaRPr>
          </a:p>
        </p:txBody>
      </p:sp>
    </p:spTree>
    <p:extLst>
      <p:ext uri="{BB962C8B-B14F-4D97-AF65-F5344CB8AC3E}">
        <p14:creationId xmlns:p14="http://schemas.microsoft.com/office/powerpoint/2010/main" val="3649257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0">
          <a:extLst>
            <a:ext uri="{FF2B5EF4-FFF2-40B4-BE49-F238E27FC236}">
              <a16:creationId xmlns:a16="http://schemas.microsoft.com/office/drawing/2014/main" id="{D6D3B060-706D-1FED-1016-C870DC79DB71}"/>
            </a:ext>
          </a:extLst>
        </p:cNvPr>
        <p:cNvGrpSpPr/>
        <p:nvPr/>
      </p:nvGrpSpPr>
      <p:grpSpPr>
        <a:xfrm>
          <a:off x="0" y="0"/>
          <a:ext cx="0" cy="0"/>
          <a:chOff x="0" y="0"/>
          <a:chExt cx="0" cy="0"/>
        </a:xfrm>
      </p:grpSpPr>
      <p:sp>
        <p:nvSpPr>
          <p:cNvPr id="61" name="Google Shape;61;p14">
            <a:extLst>
              <a:ext uri="{FF2B5EF4-FFF2-40B4-BE49-F238E27FC236}">
                <a16:creationId xmlns:a16="http://schemas.microsoft.com/office/drawing/2014/main" id="{D916961B-1676-AD22-5EA4-311A505B49EB}"/>
              </a:ext>
            </a:extLst>
          </p:cNvPr>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a:extLst>
              <a:ext uri="{FF2B5EF4-FFF2-40B4-BE49-F238E27FC236}">
                <a16:creationId xmlns:a16="http://schemas.microsoft.com/office/drawing/2014/main" id="{9E58A332-FA6C-9D55-797A-985D682DC0D0}"/>
              </a:ext>
            </a:extLst>
          </p:cNvPr>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a:extLst>
              <a:ext uri="{FF2B5EF4-FFF2-40B4-BE49-F238E27FC236}">
                <a16:creationId xmlns:a16="http://schemas.microsoft.com/office/drawing/2014/main" id="{01654F70-1F09-8AC4-B33A-32089784D9E4}"/>
              </a:ext>
            </a:extLst>
          </p:cNvPr>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a:extLst>
              <a:ext uri="{FF2B5EF4-FFF2-40B4-BE49-F238E27FC236}">
                <a16:creationId xmlns:a16="http://schemas.microsoft.com/office/drawing/2014/main" id="{6458FF43-F635-477F-F673-DA1168FDB1CF}"/>
              </a:ext>
            </a:extLst>
          </p:cNvPr>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2749712D-9A83-4551-0270-E06EE640773F}"/>
              </a:ext>
            </a:extLst>
          </p:cNvPr>
          <p:cNvSpPr txBox="1">
            <a:spLocks/>
          </p:cNvSpPr>
          <p:nvPr/>
        </p:nvSpPr>
        <p:spPr>
          <a:xfrm>
            <a:off x="476500" y="213300"/>
            <a:ext cx="8127500" cy="7265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2" name="Marcador de Posição do Texto 3">
            <a:extLst>
              <a:ext uri="{FF2B5EF4-FFF2-40B4-BE49-F238E27FC236}">
                <a16:creationId xmlns:a16="http://schemas.microsoft.com/office/drawing/2014/main" id="{9BD0BBB2-188A-3298-FF94-574904A4EDE8}"/>
              </a:ext>
            </a:extLst>
          </p:cNvPr>
          <p:cNvSpPr txBox="1">
            <a:spLocks/>
          </p:cNvSpPr>
          <p:nvPr/>
        </p:nvSpPr>
        <p:spPr>
          <a:xfrm>
            <a:off x="476500" y="999925"/>
            <a:ext cx="8127500" cy="3450400"/>
          </a:xfrm>
          <a:prstGeom prst="rect">
            <a:avLst/>
          </a:prstGeom>
        </p:spPr>
        <p:txBody>
          <a:bodyPr>
            <a:normAutofit fontScale="70000" lnSpcReduction="2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pt-PT" sz="2900" b="1" i="0" u="none" strike="noStrike" kern="1200" cap="none" spc="0" normalizeH="0" baseline="0" noProof="0" dirty="0">
                <a:ln>
                  <a:noFill/>
                </a:ln>
                <a:solidFill>
                  <a:srgbClr val="222A35"/>
                </a:solidFill>
                <a:effectLst/>
                <a:uLnTx/>
                <a:uFillTx/>
                <a:latin typeface="Arial" panose="020B0604020202020204"/>
                <a:ea typeface="+mn-ea"/>
                <a:cs typeface="+mn-cs"/>
              </a:rPr>
              <a:t>Pedido rejeitado</a:t>
            </a:r>
          </a:p>
          <a:p>
            <a:pPr marL="0" marR="0" lvl="0" indent="0" algn="l"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endPar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just"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pt-PT" sz="1900" b="0" i="0" u="none" strike="noStrike" kern="1200" cap="none" spc="0" normalizeH="0" baseline="0" noProof="0" dirty="0">
                <a:ln>
                  <a:noFill/>
                </a:ln>
                <a:solidFill>
                  <a:srgbClr val="222A35"/>
                </a:solidFill>
                <a:effectLst/>
                <a:uLnTx/>
                <a:uFillTx/>
                <a:latin typeface="Arial" panose="020B0604020202020204"/>
                <a:ea typeface="+mn-ea"/>
                <a:cs typeface="+mn-cs"/>
              </a:rPr>
              <a:t>A instituição recusará o acesso aos documentos pelos seguintes motivos:</a:t>
            </a:r>
          </a:p>
          <a:p>
            <a:pPr marL="342900" marR="0" lvl="0" indent="-342900" algn="just" defTabSz="914400" rtl="0" eaLnBrk="1" fontAlgn="auto" latinLnBrk="0" hangingPunct="1">
              <a:lnSpc>
                <a:spcPct val="120000"/>
              </a:lnSpc>
              <a:spcBef>
                <a:spcPts val="600"/>
              </a:spcBef>
              <a:spcAft>
                <a:spcPts val="600"/>
              </a:spcAft>
              <a:buClrTx/>
              <a:buSzTx/>
              <a:buFont typeface="Arial" panose="020B0604020202020204" pitchFamily="34" charset="0"/>
              <a:buChar char="•"/>
              <a:tabLst/>
              <a:defRPr/>
            </a:pPr>
            <a:r>
              <a:rPr kumimoji="0" lang="pt-PT" sz="1700" b="0" i="0" u="none" strike="noStrike" kern="1200" cap="none" spc="0" normalizeH="0" baseline="0" noProof="0" dirty="0">
                <a:ln>
                  <a:noFill/>
                </a:ln>
                <a:solidFill>
                  <a:srgbClr val="222A35"/>
                </a:solidFill>
                <a:effectLst/>
                <a:uLnTx/>
                <a:uFillTx/>
                <a:latin typeface="Arial" panose="020B0604020202020204"/>
                <a:ea typeface="+mn-ea"/>
                <a:cs typeface="+mn-cs"/>
              </a:rPr>
              <a:t>Proteção do interesse público, segurança pública, defesa da UE, relações com países terceiros ou da política económica e financeira;</a:t>
            </a:r>
          </a:p>
          <a:p>
            <a:pPr marL="342900" marR="0" lvl="0" indent="-342900" algn="just" defTabSz="914400" rtl="0" eaLnBrk="1" fontAlgn="auto" latinLnBrk="0" hangingPunct="1">
              <a:lnSpc>
                <a:spcPct val="120000"/>
              </a:lnSpc>
              <a:spcBef>
                <a:spcPts val="600"/>
              </a:spcBef>
              <a:spcAft>
                <a:spcPts val="600"/>
              </a:spcAft>
              <a:buClrTx/>
              <a:buSzTx/>
              <a:buFont typeface="Arial" panose="020B0604020202020204" pitchFamily="34" charset="0"/>
              <a:buChar char="•"/>
              <a:tabLst/>
              <a:defRPr/>
            </a:pPr>
            <a:r>
              <a:rPr kumimoji="0" lang="pt-PT" sz="1700" b="0" i="0" u="none" strike="noStrike" kern="1200" cap="none" spc="0" normalizeH="0" baseline="0" noProof="0" dirty="0">
                <a:ln>
                  <a:noFill/>
                </a:ln>
                <a:solidFill>
                  <a:srgbClr val="222A35"/>
                </a:solidFill>
                <a:effectLst/>
                <a:uLnTx/>
                <a:uFillTx/>
                <a:latin typeface="Arial" panose="020B0604020202020204"/>
                <a:ea typeface="+mn-ea"/>
                <a:cs typeface="+mn-cs"/>
              </a:rPr>
              <a:t>Proteção da vida privada e da integridade de determinado indivíduo;</a:t>
            </a:r>
          </a:p>
          <a:p>
            <a:pPr marL="342900" marR="0" lvl="0" indent="-342900" algn="just" defTabSz="914400" rtl="0" eaLnBrk="1" fontAlgn="auto" latinLnBrk="0" hangingPunct="1">
              <a:lnSpc>
                <a:spcPct val="120000"/>
              </a:lnSpc>
              <a:spcBef>
                <a:spcPts val="600"/>
              </a:spcBef>
              <a:spcAft>
                <a:spcPts val="600"/>
              </a:spcAft>
              <a:buClrTx/>
              <a:buSzTx/>
              <a:buFont typeface="Arial" panose="020B0604020202020204" pitchFamily="34" charset="0"/>
              <a:buChar char="•"/>
              <a:tabLst/>
              <a:defRPr/>
            </a:pPr>
            <a:r>
              <a:rPr kumimoji="0" lang="pt-PT" sz="1700" b="0" i="0" u="none" strike="noStrike" kern="1200" cap="none" spc="0" normalizeH="0" baseline="0" noProof="0" dirty="0">
                <a:ln>
                  <a:noFill/>
                </a:ln>
                <a:solidFill>
                  <a:srgbClr val="222A35"/>
                </a:solidFill>
                <a:effectLst/>
                <a:uLnTx/>
                <a:uFillTx/>
                <a:latin typeface="Arial" panose="020B0604020202020204"/>
                <a:ea typeface="+mn-ea"/>
                <a:cs typeface="+mn-cs"/>
              </a:rPr>
              <a:t>Proteção dos interesses comerciais de um indivíduo ou de uma empresa;</a:t>
            </a:r>
          </a:p>
          <a:p>
            <a:pPr marL="342900" marR="0" lvl="0" indent="-342900" algn="just" defTabSz="914400" rtl="0" eaLnBrk="1" fontAlgn="auto" latinLnBrk="0" hangingPunct="1">
              <a:lnSpc>
                <a:spcPct val="120000"/>
              </a:lnSpc>
              <a:spcBef>
                <a:spcPts val="600"/>
              </a:spcBef>
              <a:spcAft>
                <a:spcPts val="600"/>
              </a:spcAft>
              <a:buClrTx/>
              <a:buSzTx/>
              <a:buFont typeface="Arial" panose="020B0604020202020204" pitchFamily="34" charset="0"/>
              <a:buChar char="•"/>
              <a:tabLst/>
              <a:defRPr/>
            </a:pPr>
            <a:r>
              <a:rPr kumimoji="0" lang="pt-PT" sz="1700" b="0" i="0" u="none" strike="noStrike" kern="1200" cap="none" spc="0" normalizeH="0" baseline="0" noProof="0" dirty="0">
                <a:ln>
                  <a:noFill/>
                </a:ln>
                <a:solidFill>
                  <a:srgbClr val="222A35"/>
                </a:solidFill>
                <a:effectLst/>
                <a:uLnTx/>
                <a:uFillTx/>
                <a:latin typeface="Arial" panose="020B0604020202020204"/>
                <a:ea typeface="+mn-ea"/>
                <a:cs typeface="+mn-cs"/>
              </a:rPr>
              <a:t>Proteção dos processos judiciais em curso e consultas jurídicas já realizadas;</a:t>
            </a:r>
          </a:p>
          <a:p>
            <a:pPr marL="342900" marR="0" lvl="0" indent="-342900" algn="just" defTabSz="914400" rtl="0" eaLnBrk="1" fontAlgn="auto" latinLnBrk="0" hangingPunct="1">
              <a:lnSpc>
                <a:spcPct val="120000"/>
              </a:lnSpc>
              <a:spcBef>
                <a:spcPts val="600"/>
              </a:spcBef>
              <a:spcAft>
                <a:spcPts val="600"/>
              </a:spcAft>
              <a:buClrTx/>
              <a:buSzTx/>
              <a:buFont typeface="Arial" panose="020B0604020202020204" pitchFamily="34" charset="0"/>
              <a:buChar char="•"/>
              <a:tabLst/>
              <a:defRPr/>
            </a:pPr>
            <a:r>
              <a:rPr kumimoji="0" lang="pt-PT" sz="1700" b="0" i="0" u="none" strike="noStrike" kern="1200" cap="none" spc="0" normalizeH="0" baseline="0" noProof="0" dirty="0">
                <a:ln>
                  <a:noFill/>
                </a:ln>
                <a:solidFill>
                  <a:srgbClr val="222A35"/>
                </a:solidFill>
                <a:effectLst/>
                <a:uLnTx/>
                <a:uFillTx/>
                <a:latin typeface="Arial" panose="020B0604020202020204"/>
                <a:ea typeface="+mn-ea"/>
                <a:cs typeface="+mn-cs"/>
              </a:rPr>
              <a:t>Proteção dos objetivos de atividades de inspeção, inquérito e auditoria dentro do espaço da UE;</a:t>
            </a:r>
          </a:p>
          <a:p>
            <a:pPr marL="342900" marR="0" lvl="0" indent="-342900" algn="just" defTabSz="914400" rtl="0" eaLnBrk="1" fontAlgn="auto" latinLnBrk="0" hangingPunct="1">
              <a:lnSpc>
                <a:spcPct val="120000"/>
              </a:lnSpc>
              <a:spcBef>
                <a:spcPts val="600"/>
              </a:spcBef>
              <a:spcAft>
                <a:spcPts val="600"/>
              </a:spcAft>
              <a:buClrTx/>
              <a:buSzTx/>
              <a:buFont typeface="Arial" panose="020B0604020202020204" pitchFamily="34" charset="0"/>
              <a:buChar char="•"/>
              <a:tabLst/>
              <a:defRPr/>
            </a:pPr>
            <a:r>
              <a:rPr kumimoji="0" lang="pt-PT" sz="1700" b="0" i="0" u="none" strike="noStrike" kern="1200" cap="none" spc="0" normalizeH="0" baseline="0" noProof="0" dirty="0">
                <a:ln>
                  <a:noFill/>
                </a:ln>
                <a:solidFill>
                  <a:srgbClr val="222A35"/>
                </a:solidFill>
                <a:effectLst/>
                <a:uLnTx/>
                <a:uFillTx/>
                <a:latin typeface="Arial" panose="020B0604020202020204"/>
                <a:ea typeface="+mn-ea"/>
                <a:cs typeface="+mn-cs"/>
              </a:rPr>
              <a:t>Proteção do processo de decisão de uma instituição (outros trabalhos preparatórios).</a:t>
            </a:r>
          </a:p>
        </p:txBody>
      </p:sp>
    </p:spTree>
    <p:extLst>
      <p:ext uri="{BB962C8B-B14F-4D97-AF65-F5344CB8AC3E}">
        <p14:creationId xmlns:p14="http://schemas.microsoft.com/office/powerpoint/2010/main" val="3313389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Effect transition="in" filter="wipe(down)">
                                      <p:cBhvr>
                                        <p:cTn id="26" dur="500"/>
                                        <p:tgtEl>
                                          <p:spTgt spid="2">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Effect transition="in" filter="wipe(down)">
                                      <p:cBhvr>
                                        <p:cTn id="31" dur="500"/>
                                        <p:tgtEl>
                                          <p:spTgt spid="2">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2">
                                            <p:txEl>
                                              <p:pRg st="5" end="5"/>
                                            </p:txEl>
                                          </p:spTgt>
                                        </p:tgtEl>
                                        <p:attrNameLst>
                                          <p:attrName>style.visibility</p:attrName>
                                        </p:attrNameLst>
                                      </p:cBhvr>
                                      <p:to>
                                        <p:strVal val="visible"/>
                                      </p:to>
                                    </p:set>
                                    <p:animEffect transition="in" filter="wipe(down)">
                                      <p:cBhvr>
                                        <p:cTn id="36" dur="500"/>
                                        <p:tgtEl>
                                          <p:spTgt spid="2">
                                            <p:txEl>
                                              <p:pRg st="5" end="5"/>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2">
                                            <p:txEl>
                                              <p:pRg st="6" end="6"/>
                                            </p:txEl>
                                          </p:spTgt>
                                        </p:tgtEl>
                                        <p:attrNameLst>
                                          <p:attrName>style.visibility</p:attrName>
                                        </p:attrNameLst>
                                      </p:cBhvr>
                                      <p:to>
                                        <p:strVal val="visible"/>
                                      </p:to>
                                    </p:set>
                                    <p:animEffect transition="in" filter="wipe(down)">
                                      <p:cBhvr>
                                        <p:cTn id="41" dur="500"/>
                                        <p:tgtEl>
                                          <p:spTgt spid="2">
                                            <p:txEl>
                                              <p:pRg st="6" end="6"/>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2">
                                            <p:txEl>
                                              <p:pRg st="7" end="7"/>
                                            </p:txEl>
                                          </p:spTgt>
                                        </p:tgtEl>
                                        <p:attrNameLst>
                                          <p:attrName>style.visibility</p:attrName>
                                        </p:attrNameLst>
                                      </p:cBhvr>
                                      <p:to>
                                        <p:strVal val="visible"/>
                                      </p:to>
                                    </p:set>
                                    <p:animEffect transition="in" filter="wipe(down)">
                                      <p:cBhvr>
                                        <p:cTn id="46" dur="500"/>
                                        <p:tgtEl>
                                          <p:spTgt spid="2">
                                            <p:txEl>
                                              <p:pRg st="7" end="7"/>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nodeType="clickEffect">
                                  <p:stCondLst>
                                    <p:cond delay="0"/>
                                  </p:stCondLst>
                                  <p:childTnLst>
                                    <p:set>
                                      <p:cBhvr>
                                        <p:cTn id="50" dur="1" fill="hold">
                                          <p:stCondLst>
                                            <p:cond delay="0"/>
                                          </p:stCondLst>
                                        </p:cTn>
                                        <p:tgtEl>
                                          <p:spTgt spid="2">
                                            <p:txEl>
                                              <p:pRg st="8" end="8"/>
                                            </p:txEl>
                                          </p:spTgt>
                                        </p:tgtEl>
                                        <p:attrNameLst>
                                          <p:attrName>style.visibility</p:attrName>
                                        </p:attrNameLst>
                                      </p:cBhvr>
                                      <p:to>
                                        <p:strVal val="visible"/>
                                      </p:to>
                                    </p:set>
                                    <p:animEffect transition="in" filter="wipe(down)">
                                      <p:cBhvr>
                                        <p:cTn id="51"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0">
          <a:extLst>
            <a:ext uri="{FF2B5EF4-FFF2-40B4-BE49-F238E27FC236}">
              <a16:creationId xmlns:a16="http://schemas.microsoft.com/office/drawing/2014/main" id="{12F8E8CE-9A37-085B-AA15-C71246AA7471}"/>
            </a:ext>
          </a:extLst>
        </p:cNvPr>
        <p:cNvGrpSpPr/>
        <p:nvPr/>
      </p:nvGrpSpPr>
      <p:grpSpPr>
        <a:xfrm>
          <a:off x="0" y="0"/>
          <a:ext cx="0" cy="0"/>
          <a:chOff x="0" y="0"/>
          <a:chExt cx="0" cy="0"/>
        </a:xfrm>
      </p:grpSpPr>
      <p:sp>
        <p:nvSpPr>
          <p:cNvPr id="61" name="Google Shape;61;p14">
            <a:extLst>
              <a:ext uri="{FF2B5EF4-FFF2-40B4-BE49-F238E27FC236}">
                <a16:creationId xmlns:a16="http://schemas.microsoft.com/office/drawing/2014/main" id="{DD092105-371E-6A56-BB23-E5BAEC8CA223}"/>
              </a:ext>
            </a:extLst>
          </p:cNvPr>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a:extLst>
              <a:ext uri="{FF2B5EF4-FFF2-40B4-BE49-F238E27FC236}">
                <a16:creationId xmlns:a16="http://schemas.microsoft.com/office/drawing/2014/main" id="{25A4D648-F790-44EB-CA8E-F5B84D0E9E68}"/>
              </a:ext>
            </a:extLst>
          </p:cNvPr>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a:extLst>
              <a:ext uri="{FF2B5EF4-FFF2-40B4-BE49-F238E27FC236}">
                <a16:creationId xmlns:a16="http://schemas.microsoft.com/office/drawing/2014/main" id="{5F3D265C-D9D5-CBF4-264E-897C372A8744}"/>
              </a:ext>
            </a:extLst>
          </p:cNvPr>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a:extLst>
              <a:ext uri="{FF2B5EF4-FFF2-40B4-BE49-F238E27FC236}">
                <a16:creationId xmlns:a16="http://schemas.microsoft.com/office/drawing/2014/main" id="{C3DD6C97-9EC3-5080-5716-AEA65C4CAC96}"/>
              </a:ext>
            </a:extLst>
          </p:cNvPr>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085C9A0B-A12F-8EC0-A61D-76564B194FC3}"/>
              </a:ext>
            </a:extLst>
          </p:cNvPr>
          <p:cNvSpPr txBox="1">
            <a:spLocks/>
          </p:cNvSpPr>
          <p:nvPr/>
        </p:nvSpPr>
        <p:spPr>
          <a:xfrm>
            <a:off x="476500" y="213300"/>
            <a:ext cx="8127500" cy="7138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2" name="Marcador de Posição do Texto 3">
            <a:extLst>
              <a:ext uri="{FF2B5EF4-FFF2-40B4-BE49-F238E27FC236}">
                <a16:creationId xmlns:a16="http://schemas.microsoft.com/office/drawing/2014/main" id="{202445FD-0049-2407-A346-6514960D7A60}"/>
              </a:ext>
            </a:extLst>
          </p:cNvPr>
          <p:cNvSpPr txBox="1">
            <a:spLocks/>
          </p:cNvSpPr>
          <p:nvPr/>
        </p:nvSpPr>
        <p:spPr>
          <a:xfrm>
            <a:off x="476500" y="927100"/>
            <a:ext cx="8127500" cy="3375247"/>
          </a:xfrm>
          <a:prstGeom prst="rect">
            <a:avLst/>
          </a:prstGeom>
        </p:spPr>
        <p:txBody>
          <a:bodyPr>
            <a:normAutofit fontScale="3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pt-PT" sz="5500" b="1" i="0" u="none" strike="noStrike" kern="1200" cap="none" spc="0" normalizeH="0" baseline="0" noProof="0" dirty="0">
                <a:ln>
                  <a:noFill/>
                </a:ln>
                <a:solidFill>
                  <a:srgbClr val="222A35"/>
                </a:solidFill>
                <a:effectLst/>
                <a:uLnTx/>
                <a:uFillTx/>
                <a:latin typeface="Arial" panose="020B0604020202020204"/>
                <a:ea typeface="+mn-ea"/>
                <a:cs typeface="+mn-cs"/>
              </a:rPr>
              <a:t>Exceções</a:t>
            </a:r>
            <a:endParaRPr kumimoji="0" lang="pt-PT" sz="55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l"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endParaRPr kumimoji="0" lang="pt-PT" sz="16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l"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endParaRPr kumimoji="0" lang="pt-PT" sz="16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just"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pt-PT" sz="5500" b="0" i="0" u="none" strike="noStrike" kern="1200" cap="none" spc="0" normalizeH="0" baseline="0" noProof="0" dirty="0">
                <a:ln>
                  <a:noFill/>
                </a:ln>
                <a:solidFill>
                  <a:srgbClr val="222A35"/>
                </a:solidFill>
                <a:effectLst/>
                <a:uLnTx/>
                <a:uFillTx/>
                <a:latin typeface="Arial" panose="020B0604020202020204"/>
                <a:ea typeface="+mn-ea"/>
                <a:cs typeface="+mn-cs"/>
              </a:rPr>
              <a:t>Fora os casos da defesa do interesse público e vida privada, o acesso de determinado documento é permitido quando o interesse público da sua divulgação se revele superior ao prejuízo que pudesse decorrer dessa divulgação.</a:t>
            </a:r>
          </a:p>
          <a:p>
            <a:pPr marL="0" marR="0" lvl="0" indent="0" algn="just"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pt-PT" sz="5500" b="0" i="0" u="none" strike="noStrike" kern="1200" cap="none" spc="0" normalizeH="0" baseline="0" noProof="0" dirty="0">
                <a:ln>
                  <a:noFill/>
                </a:ln>
                <a:solidFill>
                  <a:srgbClr val="222A35"/>
                </a:solidFill>
                <a:effectLst/>
                <a:uLnTx/>
                <a:uFillTx/>
                <a:latin typeface="Arial" panose="020B0604020202020204"/>
                <a:ea typeface="+mn-ea"/>
                <a:cs typeface="+mn-cs"/>
              </a:rPr>
              <a:t>Quando a recusa do pedido de acesso for apenas a uma parte do documento, é permitido o acesso ao requerente as partes restantes.</a:t>
            </a:r>
          </a:p>
          <a:p>
            <a:pPr marL="0" marR="0" lvl="0" indent="0" algn="just"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endParaRPr kumimoji="0" lang="pt-PT" sz="6400" b="0" i="0" u="none" strike="noStrike" kern="1200" cap="none" spc="0" normalizeH="0" baseline="0" noProof="0" dirty="0">
              <a:ln>
                <a:noFill/>
              </a:ln>
              <a:solidFill>
                <a:srgbClr val="222A35"/>
              </a:solidFill>
              <a:effectLst/>
              <a:uLnTx/>
              <a:uFillTx/>
              <a:latin typeface="Arial" panose="020B0604020202020204"/>
              <a:ea typeface="+mn-ea"/>
              <a:cs typeface="+mn-cs"/>
            </a:endParaRPr>
          </a:p>
        </p:txBody>
      </p:sp>
    </p:spTree>
    <p:extLst>
      <p:ext uri="{BB962C8B-B14F-4D97-AF65-F5344CB8AC3E}">
        <p14:creationId xmlns:p14="http://schemas.microsoft.com/office/powerpoint/2010/main" val="1611533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down)">
                                      <p:cBhvr>
                                        <p:cTn id="19" dur="500"/>
                                        <p:tgtEl>
                                          <p:spTgt spid="2">
                                            <p:txEl>
                                              <p:pRg st="3" end="3"/>
                                            </p:txEl>
                                          </p:spTgt>
                                        </p:tgtEl>
                                      </p:cBhvr>
                                    </p:animEffect>
                                  </p:childTnLst>
                                </p:cTn>
                              </p:par>
                              <p:par>
                                <p:cTn id="20" presetID="22" presetClass="entr" presetSubtype="4" fill="hold"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down)">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0">
          <a:extLst>
            <a:ext uri="{FF2B5EF4-FFF2-40B4-BE49-F238E27FC236}">
              <a16:creationId xmlns:a16="http://schemas.microsoft.com/office/drawing/2014/main" id="{11AABF34-0DE5-6118-9094-A57F1C844221}"/>
            </a:ext>
          </a:extLst>
        </p:cNvPr>
        <p:cNvGrpSpPr/>
        <p:nvPr/>
      </p:nvGrpSpPr>
      <p:grpSpPr>
        <a:xfrm>
          <a:off x="0" y="0"/>
          <a:ext cx="0" cy="0"/>
          <a:chOff x="0" y="0"/>
          <a:chExt cx="0" cy="0"/>
        </a:xfrm>
      </p:grpSpPr>
      <p:sp>
        <p:nvSpPr>
          <p:cNvPr id="61" name="Google Shape;61;p14">
            <a:extLst>
              <a:ext uri="{FF2B5EF4-FFF2-40B4-BE49-F238E27FC236}">
                <a16:creationId xmlns:a16="http://schemas.microsoft.com/office/drawing/2014/main" id="{7081A897-BB44-C622-7D13-7E091F1D75C3}"/>
              </a:ext>
            </a:extLst>
          </p:cNvPr>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a:extLst>
              <a:ext uri="{FF2B5EF4-FFF2-40B4-BE49-F238E27FC236}">
                <a16:creationId xmlns:a16="http://schemas.microsoft.com/office/drawing/2014/main" id="{93CAA000-8775-D0F9-D436-7DA4F74FDAD9}"/>
              </a:ext>
            </a:extLst>
          </p:cNvPr>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a:extLst>
              <a:ext uri="{FF2B5EF4-FFF2-40B4-BE49-F238E27FC236}">
                <a16:creationId xmlns:a16="http://schemas.microsoft.com/office/drawing/2014/main" id="{38D5333D-E2AB-0A98-1AC5-78D474AFAB3E}"/>
              </a:ext>
            </a:extLst>
          </p:cNvPr>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a:extLst>
              <a:ext uri="{FF2B5EF4-FFF2-40B4-BE49-F238E27FC236}">
                <a16:creationId xmlns:a16="http://schemas.microsoft.com/office/drawing/2014/main" id="{733505B5-0E6B-D7AC-FEC3-09B05136AEB8}"/>
              </a:ext>
            </a:extLst>
          </p:cNvPr>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D9F11C16-C0FE-D02D-FF28-92580949D315}"/>
              </a:ext>
            </a:extLst>
          </p:cNvPr>
          <p:cNvSpPr txBox="1">
            <a:spLocks/>
          </p:cNvSpPr>
          <p:nvPr/>
        </p:nvSpPr>
        <p:spPr>
          <a:xfrm>
            <a:off x="476500" y="213300"/>
            <a:ext cx="8127500" cy="7138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2" name="Marcador de Posição do Texto 3">
            <a:extLst>
              <a:ext uri="{FF2B5EF4-FFF2-40B4-BE49-F238E27FC236}">
                <a16:creationId xmlns:a16="http://schemas.microsoft.com/office/drawing/2014/main" id="{BE272E9D-F667-CF1B-78AB-BF1E2B701035}"/>
              </a:ext>
            </a:extLst>
          </p:cNvPr>
          <p:cNvSpPr txBox="1">
            <a:spLocks/>
          </p:cNvSpPr>
          <p:nvPr/>
        </p:nvSpPr>
        <p:spPr>
          <a:xfrm>
            <a:off x="476500" y="987225"/>
            <a:ext cx="8127500" cy="3613800"/>
          </a:xfrm>
          <a:prstGeom prst="rect">
            <a:avLst/>
          </a:prstGeom>
        </p:spPr>
        <p:txBody>
          <a:bodyPr>
            <a:normAutofit fontScale="70000" lnSpcReduction="2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pt-PT" sz="2600" b="1" i="0" u="none" strike="noStrike" kern="1200" cap="none" spc="0" normalizeH="0" baseline="0" noProof="0" dirty="0">
                <a:ln>
                  <a:noFill/>
                </a:ln>
                <a:solidFill>
                  <a:srgbClr val="222A35"/>
                </a:solidFill>
                <a:effectLst/>
                <a:uLnTx/>
                <a:uFillTx/>
                <a:latin typeface="Arial" panose="020B0604020202020204"/>
                <a:ea typeface="+mn-ea"/>
                <a:cs typeface="+mn-cs"/>
              </a:rPr>
              <a:t>Exceções</a:t>
            </a:r>
            <a:endParaRPr kumimoji="0" lang="pt-PT" sz="26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just"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endParaRPr kumimoji="0" lang="pt-PT" sz="21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just"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pt-PT" sz="2200" b="0" i="0" u="none" strike="noStrike" kern="1200" cap="none" spc="0" normalizeH="0" baseline="0" noProof="0" dirty="0">
                <a:ln>
                  <a:noFill/>
                </a:ln>
                <a:solidFill>
                  <a:srgbClr val="222A35"/>
                </a:solidFill>
                <a:effectLst/>
                <a:uLnTx/>
                <a:uFillTx/>
                <a:latin typeface="Arial" panose="020B0604020202020204"/>
                <a:ea typeface="+mn-ea"/>
                <a:cs typeface="+mn-cs"/>
              </a:rPr>
              <a:t>Documentos com </a:t>
            </a:r>
            <a:r>
              <a:rPr kumimoji="0" lang="pt-PT" sz="2200" b="1" i="0" u="sng" strike="noStrike" kern="1200" cap="none" spc="0" normalizeH="0" baseline="0" noProof="0" dirty="0">
                <a:ln>
                  <a:noFill/>
                </a:ln>
                <a:solidFill>
                  <a:srgbClr val="222A35"/>
                </a:solidFill>
                <a:effectLst/>
                <a:uLnTx/>
                <a:uFillTx/>
                <a:latin typeface="Arial" panose="020B0604020202020204"/>
                <a:ea typeface="+mn-ea"/>
                <a:cs typeface="+mn-cs"/>
              </a:rPr>
              <a:t>mais de trinta anos</a:t>
            </a:r>
            <a:r>
              <a:rPr kumimoji="0" lang="pt-PT" sz="2200" b="0" i="0" u="none" strike="noStrike" kern="1200" cap="none" spc="0" normalizeH="0" baseline="0" noProof="0" dirty="0">
                <a:ln>
                  <a:noFill/>
                </a:ln>
                <a:solidFill>
                  <a:srgbClr val="222A35"/>
                </a:solidFill>
                <a:effectLst/>
                <a:uLnTx/>
                <a:uFillTx/>
                <a:latin typeface="Arial" panose="020B0604020202020204"/>
                <a:ea typeface="+mn-ea"/>
                <a:cs typeface="+mn-cs"/>
              </a:rPr>
              <a:t> apenas podem ser aplicadas exceções ao direito de acesso aos documentos pelos seguintes motivos:</a:t>
            </a:r>
          </a:p>
          <a:p>
            <a:pPr marL="0" marR="0" lvl="0" indent="0" algn="just"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pt-PT" sz="22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285750" marR="0" lvl="0" indent="-285750" algn="just"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pt-PT" sz="2200" b="0" i="0" u="none" strike="noStrike" kern="1200" cap="none" spc="0" normalizeH="0" baseline="0" noProof="0" dirty="0">
                <a:ln>
                  <a:noFill/>
                </a:ln>
                <a:solidFill>
                  <a:srgbClr val="222A35"/>
                </a:solidFill>
                <a:effectLst/>
                <a:uLnTx/>
                <a:uFillTx/>
                <a:latin typeface="Arial" panose="020B0604020202020204"/>
                <a:ea typeface="+mn-ea"/>
                <a:cs typeface="+mn-cs"/>
              </a:rPr>
              <a:t>Proteção da vida privada dos cidadãos da UE;</a:t>
            </a:r>
          </a:p>
          <a:p>
            <a:pPr marL="285750" marR="0" lvl="0" indent="-285750" algn="just"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pt-PT" sz="2200" b="0" i="0" u="none" strike="noStrike" kern="1200" cap="none" spc="0" normalizeH="0" baseline="0" noProof="0" dirty="0">
                <a:ln>
                  <a:noFill/>
                </a:ln>
                <a:solidFill>
                  <a:srgbClr val="222A35"/>
                </a:solidFill>
                <a:effectLst/>
                <a:uLnTx/>
                <a:uFillTx/>
                <a:latin typeface="Arial" panose="020B0604020202020204"/>
                <a:ea typeface="+mn-ea"/>
                <a:cs typeface="+mn-cs"/>
              </a:rPr>
              <a:t>Proteção dos interesses comerciais da UE;</a:t>
            </a:r>
          </a:p>
          <a:p>
            <a:pPr marL="285750" marR="0" lvl="0" indent="-285750" algn="just"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pt-PT" sz="2200" b="0" i="0" u="none" strike="noStrike" kern="1200" cap="none" spc="0" normalizeH="0" baseline="0" noProof="0" dirty="0">
                <a:ln>
                  <a:noFill/>
                </a:ln>
                <a:solidFill>
                  <a:srgbClr val="222A35"/>
                </a:solidFill>
                <a:effectLst/>
                <a:uLnTx/>
                <a:uFillTx/>
                <a:latin typeface="Arial" panose="020B0604020202020204"/>
                <a:ea typeface="+mn-ea"/>
                <a:cs typeface="+mn-cs"/>
              </a:rPr>
              <a:t>Documentos com as classificações CONFIDENTIEL, SECRET ou TRÈS SECRET/TOP SECRET, de modo a proteger o interesse público (segurança pública, defesa, relações internacionais, política económica e financeira).</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pt-PT" sz="22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just"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pt-PT" sz="2200" b="0" i="0" u="none" strike="noStrike" kern="1200" cap="none" spc="0" normalizeH="0" baseline="0" noProof="0" dirty="0">
                <a:ln>
                  <a:noFill/>
                </a:ln>
                <a:solidFill>
                  <a:srgbClr val="222A35"/>
                </a:solidFill>
                <a:effectLst/>
                <a:uLnTx/>
                <a:uFillTx/>
                <a:latin typeface="Arial" panose="020B0604020202020204"/>
                <a:ea typeface="+mn-ea"/>
                <a:cs typeface="+mn-cs"/>
              </a:rPr>
              <a:t>Independentemente do caso, </a:t>
            </a:r>
            <a:r>
              <a:rPr kumimoji="0" lang="pt-PT" sz="2200" b="1" i="0" u="sng" strike="noStrike" kern="1200" cap="none" spc="0" normalizeH="0" baseline="0" noProof="0" dirty="0">
                <a:ln>
                  <a:noFill/>
                </a:ln>
                <a:solidFill>
                  <a:srgbClr val="222A35"/>
                </a:solidFill>
                <a:effectLst/>
                <a:uLnTx/>
                <a:uFillTx/>
                <a:latin typeface="Arial" panose="020B0604020202020204"/>
                <a:ea typeface="+mn-ea"/>
                <a:cs typeface="+mn-cs"/>
              </a:rPr>
              <a:t>a instituição deverá fundamentar sempre a sua recusa</a:t>
            </a:r>
            <a:r>
              <a:rPr kumimoji="0" lang="pt-PT" sz="2200" b="0" i="0" u="none" strike="noStrike" kern="1200" cap="none" spc="0" normalizeH="0" baseline="0" noProof="0" dirty="0">
                <a:ln>
                  <a:noFill/>
                </a:ln>
                <a:solidFill>
                  <a:srgbClr val="222A35"/>
                </a:solidFill>
                <a:effectLst/>
                <a:uLnTx/>
                <a:uFillTx/>
                <a:latin typeface="Arial" panose="020B0604020202020204"/>
                <a:ea typeface="+mn-ea"/>
                <a:cs typeface="+mn-cs"/>
              </a:rPr>
              <a:t>.</a:t>
            </a:r>
          </a:p>
        </p:txBody>
      </p:sp>
    </p:spTree>
    <p:extLst>
      <p:ext uri="{BB962C8B-B14F-4D97-AF65-F5344CB8AC3E}">
        <p14:creationId xmlns:p14="http://schemas.microsoft.com/office/powerpoint/2010/main" val="1686591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22" presetClass="entr" presetSubtype="4" fill="hold"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down)">
                                      <p:cBhvr>
                                        <p:cTn id="22" dur="500"/>
                                        <p:tgtEl>
                                          <p:spTgt spid="2">
                                            <p:txEl>
                                              <p:pRg st="4" end="4"/>
                                            </p:txEl>
                                          </p:spTgt>
                                        </p:tgtEl>
                                      </p:cBhvr>
                                    </p:animEffect>
                                  </p:childTnLst>
                                </p:cTn>
                              </p:par>
                              <p:par>
                                <p:cTn id="23" presetID="22" presetClass="entr" presetSubtype="4" fill="hold"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down)">
                                      <p:cBhvr>
                                        <p:cTn id="25" dur="500"/>
                                        <p:tgtEl>
                                          <p:spTgt spid="2">
                                            <p:txEl>
                                              <p:pRg st="5" end="5"/>
                                            </p:txEl>
                                          </p:spTgt>
                                        </p:tgtEl>
                                      </p:cBhvr>
                                    </p:animEffect>
                                  </p:childTnLst>
                                </p:cTn>
                              </p:par>
                              <p:par>
                                <p:cTn id="26" presetID="22" presetClass="entr" presetSubtype="4" fill="hold"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down)">
                                      <p:cBhvr>
                                        <p:cTn id="28" dur="500"/>
                                        <p:tgtEl>
                                          <p:spTgt spid="2">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
                                            <p:txEl>
                                              <p:pRg st="8" end="8"/>
                                            </p:txEl>
                                          </p:spTgt>
                                        </p:tgtEl>
                                        <p:attrNameLst>
                                          <p:attrName>style.visibility</p:attrName>
                                        </p:attrNameLst>
                                      </p:cBhvr>
                                      <p:to>
                                        <p:strVal val="visible"/>
                                      </p:to>
                                    </p:set>
                                    <p:animEffect transition="in" filter="fade">
                                      <p:cBhvr>
                                        <p:cTn id="33" dur="1000"/>
                                        <p:tgtEl>
                                          <p:spTgt spid="2">
                                            <p:txEl>
                                              <p:pRg st="8" end="8"/>
                                            </p:txEl>
                                          </p:spTgt>
                                        </p:tgtEl>
                                      </p:cBhvr>
                                    </p:animEffect>
                                    <p:anim calcmode="lin" valueType="num">
                                      <p:cBhvr>
                                        <p:cTn id="34"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35"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0">
          <a:extLst>
            <a:ext uri="{FF2B5EF4-FFF2-40B4-BE49-F238E27FC236}">
              <a16:creationId xmlns:a16="http://schemas.microsoft.com/office/drawing/2014/main" id="{71F9FADD-6B02-90C7-CEDC-7C92053BC5B7}"/>
            </a:ext>
          </a:extLst>
        </p:cNvPr>
        <p:cNvGrpSpPr/>
        <p:nvPr/>
      </p:nvGrpSpPr>
      <p:grpSpPr>
        <a:xfrm>
          <a:off x="0" y="0"/>
          <a:ext cx="0" cy="0"/>
          <a:chOff x="0" y="0"/>
          <a:chExt cx="0" cy="0"/>
        </a:xfrm>
      </p:grpSpPr>
      <p:sp>
        <p:nvSpPr>
          <p:cNvPr id="61" name="Google Shape;61;p14">
            <a:extLst>
              <a:ext uri="{FF2B5EF4-FFF2-40B4-BE49-F238E27FC236}">
                <a16:creationId xmlns:a16="http://schemas.microsoft.com/office/drawing/2014/main" id="{CBD9C01E-BAF0-742B-07A7-23AB334CFC24}"/>
              </a:ext>
            </a:extLst>
          </p:cNvPr>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a:extLst>
              <a:ext uri="{FF2B5EF4-FFF2-40B4-BE49-F238E27FC236}">
                <a16:creationId xmlns:a16="http://schemas.microsoft.com/office/drawing/2014/main" id="{4276C760-8301-CFE5-084C-AADDA9809CBC}"/>
              </a:ext>
            </a:extLst>
          </p:cNvPr>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a:extLst>
              <a:ext uri="{FF2B5EF4-FFF2-40B4-BE49-F238E27FC236}">
                <a16:creationId xmlns:a16="http://schemas.microsoft.com/office/drawing/2014/main" id="{072ADFDC-C66B-E78A-5CA2-A79A3E2FD460}"/>
              </a:ext>
            </a:extLst>
          </p:cNvPr>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a:extLst>
              <a:ext uri="{FF2B5EF4-FFF2-40B4-BE49-F238E27FC236}">
                <a16:creationId xmlns:a16="http://schemas.microsoft.com/office/drawing/2014/main" id="{76220562-49B2-AE72-9EB0-08FF6BF5575F}"/>
              </a:ext>
            </a:extLst>
          </p:cNvPr>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C7282413-F0A9-D87C-CF22-29C4F54719BB}"/>
              </a:ext>
            </a:extLst>
          </p:cNvPr>
          <p:cNvSpPr txBox="1">
            <a:spLocks/>
          </p:cNvSpPr>
          <p:nvPr/>
        </p:nvSpPr>
        <p:spPr>
          <a:xfrm>
            <a:off x="476500" y="213300"/>
            <a:ext cx="8127500" cy="7773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2" name="Marcador de Posição do Texto 3">
            <a:extLst>
              <a:ext uri="{FF2B5EF4-FFF2-40B4-BE49-F238E27FC236}">
                <a16:creationId xmlns:a16="http://schemas.microsoft.com/office/drawing/2014/main" id="{B84D1BD8-33F9-EF2A-7E2F-65B52637951B}"/>
              </a:ext>
            </a:extLst>
          </p:cNvPr>
          <p:cNvSpPr txBox="1">
            <a:spLocks/>
          </p:cNvSpPr>
          <p:nvPr/>
        </p:nvSpPr>
        <p:spPr>
          <a:xfrm>
            <a:off x="476500" y="1212363"/>
            <a:ext cx="8127500" cy="3237962"/>
          </a:xfrm>
          <a:prstGeom prst="rect">
            <a:avLst/>
          </a:prstGeom>
        </p:spPr>
        <p:txBody>
          <a:bodyPr>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600"/>
              </a:spcAft>
              <a:buClrTx/>
              <a:buSzTx/>
              <a:buFont typeface="Arial" panose="020B0604020202020204" pitchFamily="34" charset="0"/>
              <a:buNone/>
              <a:tabLst/>
              <a:defRPr/>
            </a:pPr>
            <a:r>
              <a:rPr kumimoji="0" lang="pt-PT" sz="2100" b="1" i="0" u="none" strike="noStrike" kern="1200" cap="none" spc="0" normalizeH="0" baseline="0" noProof="0" dirty="0">
                <a:ln>
                  <a:noFill/>
                </a:ln>
                <a:solidFill>
                  <a:srgbClr val="222A35"/>
                </a:solidFill>
                <a:effectLst/>
                <a:uLnTx/>
                <a:uFillTx/>
                <a:latin typeface="Arial" panose="020B0604020202020204"/>
                <a:ea typeface="+mn-ea"/>
                <a:cs typeface="+mn-cs"/>
              </a:rPr>
              <a:t>Meios de reação perante uma recusa do pedido de acesso</a:t>
            </a:r>
            <a:endParaRPr kumimoji="0" lang="pt-PT" sz="21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pt-PT" sz="20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just" defTabSz="914400" rtl="0" eaLnBrk="1" fontAlgn="auto" latinLnBrk="0" hangingPunct="1">
              <a:lnSpc>
                <a:spcPct val="110000"/>
              </a:lnSpc>
              <a:spcBef>
                <a:spcPts val="600"/>
              </a:spcBef>
              <a:spcAft>
                <a:spcPts val="600"/>
              </a:spcAft>
              <a:buClrTx/>
              <a:buSzTx/>
              <a:buFont typeface="Arial" panose="020B0604020202020204" pitchFamily="34" charset="0"/>
              <a:buNone/>
              <a:tabLst/>
              <a:defRPr/>
            </a:pP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Caso tenha havido recusa do pedido de acesso ao documento ou não for dada resposta ao pedido no prazo previsto de </a:t>
            </a:r>
            <a:r>
              <a:rPr kumimoji="0" lang="pt-PT" sz="1800" b="1" i="0" u="sng" strike="noStrike" kern="1200" cap="none" spc="0" normalizeH="0" baseline="0" noProof="0" dirty="0">
                <a:ln>
                  <a:noFill/>
                </a:ln>
                <a:solidFill>
                  <a:srgbClr val="222A35"/>
                </a:solidFill>
                <a:effectLst/>
                <a:uLnTx/>
                <a:uFillTx/>
                <a:latin typeface="Arial" panose="020B0604020202020204"/>
                <a:ea typeface="+mn-ea"/>
                <a:cs typeface="+mn-cs"/>
              </a:rPr>
              <a:t>15 dias úteis</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a contar do registo da entrada do pedido, o requerente pode:</a:t>
            </a:r>
          </a:p>
          <a:p>
            <a:pPr marL="342900" marR="0" lvl="0" indent="-342900" algn="just" defTabSz="914400" rtl="0" eaLnBrk="1" fontAlgn="auto" latinLnBrk="0" hangingPunct="1">
              <a:lnSpc>
                <a:spcPct val="110000"/>
              </a:lnSpc>
              <a:spcBef>
                <a:spcPts val="600"/>
              </a:spcBef>
              <a:spcAft>
                <a:spcPts val="600"/>
              </a:spcAft>
              <a:buClrTx/>
              <a:buSzTx/>
              <a:buFont typeface="Arial" panose="020B0604020202020204" pitchFamily="34" charset="0"/>
              <a:buChar char="•"/>
              <a:tabLst/>
              <a:defRPr/>
            </a:pPr>
            <a:r>
              <a:rPr kumimoji="0" lang="pt-PT" sz="1800" b="1" i="0" u="sng" strike="noStrike" kern="1200" cap="none" spc="0" normalizeH="0" baseline="0" noProof="0" dirty="0">
                <a:ln>
                  <a:noFill/>
                </a:ln>
                <a:solidFill>
                  <a:srgbClr val="222A35"/>
                </a:solidFill>
                <a:effectLst/>
                <a:uLnTx/>
                <a:uFillTx/>
                <a:latin typeface="Arial" panose="020B0604020202020204"/>
                <a:ea typeface="+mn-ea"/>
                <a:cs typeface="+mn-cs"/>
              </a:rPr>
              <a:t>Responder</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à instituição nos 15 dias úteis a contar da receção da recusa ou na ausência de resposta, de modo a requerer que reveja a sua decisão;</a:t>
            </a:r>
          </a:p>
          <a:p>
            <a:pPr marL="342900" marR="0" lvl="0" indent="-342900" algn="just" defTabSz="914400" rtl="0" eaLnBrk="1" fontAlgn="auto" latinLnBrk="0" hangingPunct="1">
              <a:lnSpc>
                <a:spcPct val="110000"/>
              </a:lnSpc>
              <a:spcBef>
                <a:spcPts val="600"/>
              </a:spcBef>
              <a:spcAft>
                <a:spcPts val="600"/>
              </a:spcAft>
              <a:buClrTx/>
              <a:buSzTx/>
              <a:buFont typeface="Arial" panose="020B0604020202020204" pitchFamily="34" charset="0"/>
              <a:buChar char="•"/>
              <a:tabLst/>
              <a:defRPr/>
            </a:pP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A instituição tem o prazo de 15 dias úteis para </a:t>
            </a:r>
            <a:r>
              <a:rPr kumimoji="0" lang="pt-PT" sz="1800" b="1" i="0" u="sng" strike="noStrike" kern="1200" cap="none" spc="0" normalizeH="0" baseline="0" noProof="0" dirty="0">
                <a:ln>
                  <a:noFill/>
                </a:ln>
                <a:solidFill>
                  <a:srgbClr val="222A35"/>
                </a:solidFill>
                <a:effectLst/>
                <a:uLnTx/>
                <a:uFillTx/>
                <a:latin typeface="Arial" panose="020B0604020202020204"/>
                <a:ea typeface="+mn-ea"/>
                <a:cs typeface="+mn-cs"/>
              </a:rPr>
              <a:t>confirmar ou ratificar</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a sua decisão. </a:t>
            </a:r>
          </a:p>
        </p:txBody>
      </p:sp>
    </p:spTree>
    <p:extLst>
      <p:ext uri="{BB962C8B-B14F-4D97-AF65-F5344CB8AC3E}">
        <p14:creationId xmlns:p14="http://schemas.microsoft.com/office/powerpoint/2010/main" val="820224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Effect transition="in" filter="fade">
                                      <p:cBhvr>
                                        <p:cTn id="26" dur="1000"/>
                                        <p:tgtEl>
                                          <p:spTgt spid="2">
                                            <p:txEl>
                                              <p:pRg st="3" end="3"/>
                                            </p:txEl>
                                          </p:spTgt>
                                        </p:tgtEl>
                                      </p:cBhvr>
                                    </p:animEffect>
                                    <p:anim calcmode="lin" valueType="num">
                                      <p:cBhvr>
                                        <p:cTn id="27"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Effect transition="in" filter="fade">
                                      <p:cBhvr>
                                        <p:cTn id="31" dur="1000"/>
                                        <p:tgtEl>
                                          <p:spTgt spid="2">
                                            <p:txEl>
                                              <p:pRg st="4" end="4"/>
                                            </p:txEl>
                                          </p:spTgt>
                                        </p:tgtEl>
                                      </p:cBhvr>
                                    </p:animEffect>
                                    <p:anim calcmode="lin" valueType="num">
                                      <p:cBhvr>
                                        <p:cTn id="32"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0">
          <a:extLst>
            <a:ext uri="{FF2B5EF4-FFF2-40B4-BE49-F238E27FC236}">
              <a16:creationId xmlns:a16="http://schemas.microsoft.com/office/drawing/2014/main" id="{DD4D10BA-160D-EAF5-B3FC-902804A1D7C5}"/>
            </a:ext>
          </a:extLst>
        </p:cNvPr>
        <p:cNvGrpSpPr/>
        <p:nvPr/>
      </p:nvGrpSpPr>
      <p:grpSpPr>
        <a:xfrm>
          <a:off x="0" y="0"/>
          <a:ext cx="0" cy="0"/>
          <a:chOff x="0" y="0"/>
          <a:chExt cx="0" cy="0"/>
        </a:xfrm>
      </p:grpSpPr>
      <p:sp>
        <p:nvSpPr>
          <p:cNvPr id="61" name="Google Shape;61;p14">
            <a:extLst>
              <a:ext uri="{FF2B5EF4-FFF2-40B4-BE49-F238E27FC236}">
                <a16:creationId xmlns:a16="http://schemas.microsoft.com/office/drawing/2014/main" id="{938F09A5-DCD0-E333-E736-66391E0455EC}"/>
              </a:ext>
            </a:extLst>
          </p:cNvPr>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a:extLst>
              <a:ext uri="{FF2B5EF4-FFF2-40B4-BE49-F238E27FC236}">
                <a16:creationId xmlns:a16="http://schemas.microsoft.com/office/drawing/2014/main" id="{FA416D26-2A9B-BDB3-3283-004F543B678E}"/>
              </a:ext>
            </a:extLst>
          </p:cNvPr>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a:extLst>
              <a:ext uri="{FF2B5EF4-FFF2-40B4-BE49-F238E27FC236}">
                <a16:creationId xmlns:a16="http://schemas.microsoft.com/office/drawing/2014/main" id="{1566BEBF-2097-8FCF-3455-9726563CD7C5}"/>
              </a:ext>
            </a:extLst>
          </p:cNvPr>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a:extLst>
              <a:ext uri="{FF2B5EF4-FFF2-40B4-BE49-F238E27FC236}">
                <a16:creationId xmlns:a16="http://schemas.microsoft.com/office/drawing/2014/main" id="{F45EC2F6-1454-C3E0-BCEB-D6EA0E0378F4}"/>
              </a:ext>
            </a:extLst>
          </p:cNvPr>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A6043645-B7FC-BC54-0D31-0CBAEAE52E9D}"/>
              </a:ext>
            </a:extLst>
          </p:cNvPr>
          <p:cNvSpPr txBox="1">
            <a:spLocks/>
          </p:cNvSpPr>
          <p:nvPr/>
        </p:nvSpPr>
        <p:spPr>
          <a:xfrm>
            <a:off x="476500" y="213300"/>
            <a:ext cx="8127500" cy="7011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2" name="Marcador de Posição do Texto 3">
            <a:extLst>
              <a:ext uri="{FF2B5EF4-FFF2-40B4-BE49-F238E27FC236}">
                <a16:creationId xmlns:a16="http://schemas.microsoft.com/office/drawing/2014/main" id="{01DDD2AC-AF7D-5CAE-8603-DF6A4AF80B58}"/>
              </a:ext>
            </a:extLst>
          </p:cNvPr>
          <p:cNvSpPr txBox="1">
            <a:spLocks/>
          </p:cNvSpPr>
          <p:nvPr/>
        </p:nvSpPr>
        <p:spPr>
          <a:xfrm>
            <a:off x="476500" y="1084762"/>
            <a:ext cx="8127500" cy="3456138"/>
          </a:xfrm>
          <a:prstGeom prst="rect">
            <a:avLst/>
          </a:prstGeom>
        </p:spPr>
        <p:txBody>
          <a:bodyPr>
            <a:normAutofit fontScale="55000" lnSpcReduction="2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pt-PT" sz="2900" b="0" i="0" u="none" strike="noStrike" kern="1200" cap="none" spc="0" normalizeH="0" baseline="0" noProof="0" dirty="0">
                <a:ln>
                  <a:noFill/>
                </a:ln>
                <a:solidFill>
                  <a:srgbClr val="222A35"/>
                </a:solidFill>
                <a:effectLst/>
                <a:uLnTx/>
                <a:uFillTx/>
                <a:latin typeface="Arial" panose="020B0604020202020204"/>
                <a:ea typeface="+mn-ea"/>
                <a:cs typeface="+mn-cs"/>
              </a:rPr>
              <a:t>Caso o indeferimento do pedido for confirmado, o requerente dispõe de </a:t>
            </a:r>
            <a:r>
              <a:rPr kumimoji="0" lang="pt-PT" sz="2900" b="1" i="0" u="sng" strike="noStrike" kern="1200" cap="none" spc="0" normalizeH="0" baseline="0" noProof="0" dirty="0">
                <a:ln>
                  <a:noFill/>
                </a:ln>
                <a:solidFill>
                  <a:srgbClr val="222A35"/>
                </a:solidFill>
                <a:effectLst/>
                <a:uLnTx/>
                <a:uFillTx/>
                <a:latin typeface="Arial" panose="020B0604020202020204"/>
                <a:ea typeface="+mn-ea"/>
                <a:cs typeface="+mn-cs"/>
              </a:rPr>
              <a:t>dois tipos de recurso</a:t>
            </a:r>
            <a:r>
              <a:rPr kumimoji="0" lang="pt-PT" sz="2900" b="0" i="0" u="none" strike="noStrike" kern="1200" cap="none" spc="0" normalizeH="0" baseline="0" noProof="0" dirty="0">
                <a:ln>
                  <a:noFill/>
                </a:ln>
                <a:solidFill>
                  <a:srgbClr val="222A35"/>
                </a:solidFill>
                <a:effectLst/>
                <a:uLnTx/>
                <a:uFillTx/>
                <a:latin typeface="Arial" panose="020B0604020202020204"/>
                <a:ea typeface="+mn-ea"/>
                <a:cs typeface="+mn-cs"/>
              </a:rPr>
              <a:t>:</a:t>
            </a:r>
          </a:p>
          <a:p>
            <a:pPr marL="0" marR="0" lvl="0" indent="0" algn="l"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endParaRPr kumimoji="0" lang="pt-PT" sz="24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342900" marR="0" lvl="0" indent="-342900" algn="l" defTabSz="914400" rtl="0" eaLnBrk="1" fontAlgn="auto" latinLnBrk="0" hangingPunct="1">
              <a:lnSpc>
                <a:spcPct val="120000"/>
              </a:lnSpc>
              <a:spcBef>
                <a:spcPts val="600"/>
              </a:spcBef>
              <a:spcAft>
                <a:spcPts val="600"/>
              </a:spcAft>
              <a:buClrTx/>
              <a:buSzTx/>
              <a:buFont typeface="Arial" panose="020B0604020202020204" pitchFamily="34" charset="0"/>
              <a:buChar char="•"/>
              <a:tabLst/>
              <a:defRPr/>
            </a:pPr>
            <a:r>
              <a:rPr kumimoji="0" lang="pt-PT" sz="2500" b="0" i="0" u="none" strike="noStrike" kern="1200" cap="none" spc="0" normalizeH="0" baseline="0" noProof="0" dirty="0">
                <a:ln>
                  <a:noFill/>
                </a:ln>
                <a:solidFill>
                  <a:srgbClr val="222A35"/>
                </a:solidFill>
                <a:effectLst/>
                <a:uLnTx/>
                <a:uFillTx/>
                <a:latin typeface="Arial" panose="020B0604020202020204"/>
                <a:ea typeface="+mn-ea"/>
                <a:cs typeface="+mn-cs"/>
              </a:rPr>
              <a:t>O requerente pode apresentar uma queixa ao </a:t>
            </a:r>
            <a:r>
              <a:rPr kumimoji="0" lang="pt-PT" sz="2500" b="1" i="0" u="sng" strike="noStrike" kern="1200" cap="none" spc="0" normalizeH="0" baseline="0" noProof="0" dirty="0">
                <a:ln>
                  <a:noFill/>
                </a:ln>
                <a:solidFill>
                  <a:srgbClr val="222A35"/>
                </a:solidFill>
                <a:effectLst/>
                <a:uLnTx/>
                <a:uFillTx/>
                <a:latin typeface="Arial" panose="020B0604020202020204"/>
                <a:ea typeface="+mn-ea"/>
                <a:cs typeface="+mn-cs"/>
              </a:rPr>
              <a:t>Provedor de Justiça Europeu</a:t>
            </a:r>
          </a:p>
          <a:p>
            <a:pPr marL="354013" marR="0" lvl="0" indent="0" algn="l"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pt-PT" sz="2500" b="0" i="0" u="none" strike="noStrike" kern="1200" cap="none" spc="0" normalizeH="0" baseline="0" noProof="0" dirty="0">
                <a:ln>
                  <a:noFill/>
                </a:ln>
                <a:solidFill>
                  <a:srgbClr val="222A35"/>
                </a:solidFill>
                <a:effectLst/>
                <a:uLnTx/>
                <a:uFillTx/>
                <a:latin typeface="Arial" panose="020B0604020202020204"/>
                <a:ea typeface="+mn-ea"/>
                <a:cs typeface="+mn-cs"/>
              </a:rPr>
              <a:t>Nos serviços do Provedor de Justiça e na Internet está disponível um formulário para apresentação de queixa - </a:t>
            </a:r>
            <a:r>
              <a:rPr kumimoji="0" lang="pt-PT" sz="2500" b="0" i="0" u="none" strike="noStrike" kern="1200" cap="none" spc="0" normalizeH="0" baseline="0" noProof="0" dirty="0">
                <a:ln>
                  <a:noFill/>
                </a:ln>
                <a:solidFill>
                  <a:srgbClr val="002060"/>
                </a:solidFill>
                <a:effectLst/>
                <a:uLnTx/>
                <a:uFillTx/>
                <a:latin typeface="Arial" panose="020B0604020202020204"/>
                <a:ea typeface="+mn-ea"/>
                <a:cs typeface="+mn-cs"/>
                <a:hlinkClick r:id="rId4">
                  <a:extLst>
                    <a:ext uri="{A12FA001-AC4F-418D-AE19-62706E023703}">
                      <ahyp:hlinkClr xmlns:ahyp="http://schemas.microsoft.com/office/drawing/2018/hyperlinkcolor" val="tx"/>
                    </a:ext>
                  </a:extLst>
                </a:hlinkClick>
              </a:rPr>
              <a:t>https://european-union.europa.eu/institutions-law-budget/institutions-and-bodies/search-all-eu-institutions-and-bodies/european-ombudsman_pt</a:t>
            </a:r>
            <a:r>
              <a:rPr kumimoji="0" lang="pt-PT" sz="2500" b="0" i="0" u="none" strike="noStrike" kern="1200" cap="none" spc="0" normalizeH="0" baseline="0" noProof="0" dirty="0">
                <a:ln>
                  <a:noFill/>
                </a:ln>
                <a:solidFill>
                  <a:srgbClr val="002060"/>
                </a:solidFill>
                <a:effectLst/>
                <a:uLnTx/>
                <a:uFillTx/>
                <a:latin typeface="Arial" panose="020B0604020202020204"/>
                <a:ea typeface="+mn-ea"/>
                <a:cs typeface="+mn-cs"/>
              </a:rPr>
              <a:t>  </a:t>
            </a:r>
            <a:r>
              <a:rPr kumimoji="0" lang="pt-PT" sz="2500" b="0" i="0" u="none" strike="noStrike" kern="1200" cap="none" spc="0" normalizeH="0" baseline="0" noProof="0" dirty="0">
                <a:ln>
                  <a:noFill/>
                </a:ln>
                <a:solidFill>
                  <a:srgbClr val="222A35"/>
                </a:solidFill>
                <a:effectLst/>
                <a:uLnTx/>
                <a:uFillTx/>
                <a:latin typeface="Arial" panose="020B0604020202020204"/>
                <a:ea typeface="+mn-ea"/>
                <a:cs typeface="+mn-cs"/>
              </a:rPr>
              <a:t>/  </a:t>
            </a:r>
            <a:r>
              <a:rPr kumimoji="0" lang="pt-PT" sz="2500" b="0" i="0" u="none" strike="noStrike" kern="1200" cap="none" spc="0" normalizeH="0" baseline="0" noProof="0" dirty="0">
                <a:ln>
                  <a:noFill/>
                </a:ln>
                <a:solidFill>
                  <a:srgbClr val="002060"/>
                </a:solidFill>
                <a:effectLst/>
                <a:uLnTx/>
                <a:uFillTx/>
                <a:latin typeface="Arial" panose="020B0604020202020204"/>
                <a:ea typeface="+mn-ea"/>
                <a:cs typeface="+mn-cs"/>
                <a:hlinkClick r:id="rId5">
                  <a:extLst>
                    <a:ext uri="{A12FA001-AC4F-418D-AE19-62706E023703}">
                      <ahyp:hlinkClr xmlns:ahyp="http://schemas.microsoft.com/office/drawing/2018/hyperlinkcolor" val="tx"/>
                    </a:ext>
                  </a:extLst>
                </a:hlinkClick>
              </a:rPr>
              <a:t>https://www.ombudsman.europa.eu/pt/home</a:t>
            </a:r>
            <a:r>
              <a:rPr kumimoji="0" lang="pt-PT" sz="2500" b="0" i="0" u="none" strike="noStrike" kern="1200" cap="none" spc="0" normalizeH="0" baseline="0" noProof="0" dirty="0">
                <a:ln>
                  <a:noFill/>
                </a:ln>
                <a:solidFill>
                  <a:srgbClr val="002060"/>
                </a:solidFill>
                <a:effectLst/>
                <a:uLnTx/>
                <a:uFillTx/>
                <a:latin typeface="Arial" panose="020B0604020202020204"/>
                <a:ea typeface="+mn-ea"/>
                <a:cs typeface="+mn-cs"/>
              </a:rPr>
              <a:t>;</a:t>
            </a:r>
            <a:endParaRPr kumimoji="0" lang="pt-PT" sz="25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342900" marR="0" lvl="0" indent="-342900" algn="l" defTabSz="914400" rtl="0" eaLnBrk="1" fontAlgn="auto" latinLnBrk="0" hangingPunct="1">
              <a:lnSpc>
                <a:spcPct val="120000"/>
              </a:lnSpc>
              <a:spcBef>
                <a:spcPts val="600"/>
              </a:spcBef>
              <a:spcAft>
                <a:spcPts val="600"/>
              </a:spcAft>
              <a:buClrTx/>
              <a:buSzTx/>
              <a:buFont typeface="Arial" panose="020B0604020202020204" pitchFamily="34" charset="0"/>
              <a:buChar char="•"/>
              <a:tabLst/>
              <a:defRPr/>
            </a:pPr>
            <a:r>
              <a:rPr kumimoji="0" lang="pt-PT" sz="2500" b="0" i="0" u="none" strike="noStrike" kern="1200" cap="none" spc="0" normalizeH="0" baseline="0" noProof="0" dirty="0">
                <a:ln>
                  <a:noFill/>
                </a:ln>
                <a:solidFill>
                  <a:srgbClr val="222A35"/>
                </a:solidFill>
                <a:effectLst/>
                <a:uLnTx/>
                <a:uFillTx/>
                <a:latin typeface="Arial" panose="020B0604020202020204"/>
                <a:ea typeface="+mn-ea"/>
                <a:cs typeface="+mn-cs"/>
              </a:rPr>
              <a:t>O requerente pode interpor recurso junto do </a:t>
            </a:r>
            <a:r>
              <a:rPr kumimoji="0" lang="pt-PT" sz="2500" b="1" i="0" u="sng" strike="noStrike" kern="1200" cap="none" spc="0" normalizeH="0" baseline="0" noProof="0" dirty="0">
                <a:ln>
                  <a:noFill/>
                </a:ln>
                <a:solidFill>
                  <a:srgbClr val="222A35"/>
                </a:solidFill>
                <a:effectLst/>
                <a:uLnTx/>
                <a:uFillTx/>
                <a:latin typeface="Arial" panose="020B0604020202020204"/>
                <a:ea typeface="+mn-ea"/>
                <a:cs typeface="+mn-cs"/>
              </a:rPr>
              <a:t>Tribunal de Justiça da União Europeia</a:t>
            </a:r>
            <a:r>
              <a:rPr kumimoji="0" lang="pt-PT" sz="2500" b="0" i="0" u="none" strike="noStrike" kern="1200" cap="none" spc="0" normalizeH="0" baseline="0" noProof="0" dirty="0">
                <a:ln>
                  <a:noFill/>
                </a:ln>
                <a:solidFill>
                  <a:srgbClr val="222A35"/>
                </a:solidFill>
                <a:effectLst/>
                <a:uLnTx/>
                <a:uFillTx/>
                <a:latin typeface="Arial" panose="020B0604020202020204"/>
                <a:ea typeface="+mn-ea"/>
                <a:cs typeface="+mn-cs"/>
              </a:rPr>
              <a:t>. </a:t>
            </a:r>
          </a:p>
          <a:p>
            <a:pPr marL="354013" marR="0" lvl="0" indent="0" algn="l"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pt-PT" sz="2500" b="0" i="0" u="none" strike="noStrike" kern="1200" cap="none" spc="0" normalizeH="0" baseline="0" noProof="0" dirty="0">
                <a:ln>
                  <a:noFill/>
                </a:ln>
                <a:solidFill>
                  <a:srgbClr val="222A35"/>
                </a:solidFill>
                <a:effectLst/>
                <a:uLnTx/>
                <a:uFillTx/>
                <a:latin typeface="Arial" panose="020B0604020202020204"/>
                <a:ea typeface="+mn-ea"/>
                <a:cs typeface="+mn-cs"/>
              </a:rPr>
              <a:t>Para isso, deverá fazer-se representar por um advogado - </a:t>
            </a:r>
            <a:r>
              <a:rPr kumimoji="0" lang="pt-PT" sz="2500" b="0" i="0" u="none" strike="noStrike" kern="1200" cap="none" spc="0" normalizeH="0" baseline="0" noProof="0" dirty="0">
                <a:ln>
                  <a:noFill/>
                </a:ln>
                <a:solidFill>
                  <a:srgbClr val="002060"/>
                </a:solidFill>
                <a:effectLst/>
                <a:uLnTx/>
                <a:uFillTx/>
                <a:latin typeface="Arial" panose="020B0604020202020204"/>
                <a:ea typeface="+mn-ea"/>
                <a:cs typeface="+mn-cs"/>
                <a:hlinkClick r:id="rId6">
                  <a:extLst>
                    <a:ext uri="{A12FA001-AC4F-418D-AE19-62706E023703}">
                      <ahyp:hlinkClr xmlns:ahyp="http://schemas.microsoft.com/office/drawing/2018/hyperlinkcolor" val="tx"/>
                    </a:ext>
                  </a:extLst>
                </a:hlinkClick>
              </a:rPr>
              <a:t>https://curia.europa.eu/jcms/jcms/j_6/pt/</a:t>
            </a:r>
            <a:r>
              <a:rPr kumimoji="0" lang="pt-PT" sz="2500" b="0" i="0" u="none" strike="noStrike" kern="1200" cap="none" spc="0" normalizeH="0" baseline="0" noProof="0" dirty="0">
                <a:ln>
                  <a:noFill/>
                </a:ln>
                <a:solidFill>
                  <a:srgbClr val="002060"/>
                </a:solidFill>
                <a:effectLst/>
                <a:uLnTx/>
                <a:uFillTx/>
                <a:latin typeface="Arial" panose="020B0604020202020204"/>
                <a:ea typeface="+mn-ea"/>
                <a:cs typeface="+mn-cs"/>
              </a:rPr>
              <a:t> </a:t>
            </a:r>
          </a:p>
        </p:txBody>
      </p:sp>
    </p:spTree>
    <p:extLst>
      <p:ext uri="{BB962C8B-B14F-4D97-AF65-F5344CB8AC3E}">
        <p14:creationId xmlns:p14="http://schemas.microsoft.com/office/powerpoint/2010/main" val="805620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
                                            <p:txEl>
                                              <p:pRg st="3" end="3"/>
                                            </p:txEl>
                                          </p:spTgt>
                                        </p:tgtEl>
                                        <p:attrNameLst>
                                          <p:attrName>style.visibility</p:attrName>
                                        </p:attrNameLst>
                                      </p:cBhvr>
                                      <p:to>
                                        <p:strVal val="visible"/>
                                      </p:to>
                                    </p:set>
                                    <p:animEffect transition="in" filter="fade">
                                      <p:cBhvr>
                                        <p:cTn id="24" dur="1000"/>
                                        <p:tgtEl>
                                          <p:spTgt spid="2">
                                            <p:txEl>
                                              <p:pRg st="3" end="3"/>
                                            </p:txEl>
                                          </p:spTgt>
                                        </p:tgtEl>
                                      </p:cBhvr>
                                    </p:animEffect>
                                    <p:anim calcmode="lin" valueType="num">
                                      <p:cBhvr>
                                        <p:cTn id="25"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Effect transition="in" filter="fade">
                                      <p:cBhvr>
                                        <p:cTn id="31" dur="1000"/>
                                        <p:tgtEl>
                                          <p:spTgt spid="2">
                                            <p:txEl>
                                              <p:pRg st="4" end="4"/>
                                            </p:txEl>
                                          </p:spTgt>
                                        </p:tgtEl>
                                      </p:cBhvr>
                                    </p:animEffect>
                                    <p:anim calcmode="lin" valueType="num">
                                      <p:cBhvr>
                                        <p:cTn id="32"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2">
                                            <p:txEl>
                                              <p:pRg st="4" end="4"/>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
                                            <p:txEl>
                                              <p:pRg st="5" end="5"/>
                                            </p:txEl>
                                          </p:spTgt>
                                        </p:tgtEl>
                                        <p:attrNameLst>
                                          <p:attrName>style.visibility</p:attrName>
                                        </p:attrNameLst>
                                      </p:cBhvr>
                                      <p:to>
                                        <p:strVal val="visible"/>
                                      </p:to>
                                    </p:set>
                                    <p:animEffect transition="in" filter="fade">
                                      <p:cBhvr>
                                        <p:cTn id="36" dur="1000"/>
                                        <p:tgtEl>
                                          <p:spTgt spid="2">
                                            <p:txEl>
                                              <p:pRg st="5" end="5"/>
                                            </p:txEl>
                                          </p:spTgt>
                                        </p:tgtEl>
                                      </p:cBhvr>
                                    </p:animEffect>
                                    <p:anim calcmode="lin" valueType="num">
                                      <p:cBhvr>
                                        <p:cTn id="37"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0">
          <a:extLst>
            <a:ext uri="{FF2B5EF4-FFF2-40B4-BE49-F238E27FC236}">
              <a16:creationId xmlns:a16="http://schemas.microsoft.com/office/drawing/2014/main" id="{87FCF0AF-1318-509F-8AF3-4550838CCE76}"/>
            </a:ext>
          </a:extLst>
        </p:cNvPr>
        <p:cNvGrpSpPr/>
        <p:nvPr/>
      </p:nvGrpSpPr>
      <p:grpSpPr>
        <a:xfrm>
          <a:off x="0" y="0"/>
          <a:ext cx="0" cy="0"/>
          <a:chOff x="0" y="0"/>
          <a:chExt cx="0" cy="0"/>
        </a:xfrm>
      </p:grpSpPr>
      <p:sp>
        <p:nvSpPr>
          <p:cNvPr id="61" name="Google Shape;61;p14">
            <a:extLst>
              <a:ext uri="{FF2B5EF4-FFF2-40B4-BE49-F238E27FC236}">
                <a16:creationId xmlns:a16="http://schemas.microsoft.com/office/drawing/2014/main" id="{513B4927-4FBE-37BB-3E7B-D32F40E641CF}"/>
              </a:ext>
            </a:extLst>
          </p:cNvPr>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a:extLst>
              <a:ext uri="{FF2B5EF4-FFF2-40B4-BE49-F238E27FC236}">
                <a16:creationId xmlns:a16="http://schemas.microsoft.com/office/drawing/2014/main" id="{63901B1F-7D7D-B8E8-06F2-36E4713093DA}"/>
              </a:ext>
            </a:extLst>
          </p:cNvPr>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a:extLst>
              <a:ext uri="{FF2B5EF4-FFF2-40B4-BE49-F238E27FC236}">
                <a16:creationId xmlns:a16="http://schemas.microsoft.com/office/drawing/2014/main" id="{72A32CE2-FF1D-D1BB-AC28-920D078B06BF}"/>
              </a:ext>
            </a:extLst>
          </p:cNvPr>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a:extLst>
              <a:ext uri="{FF2B5EF4-FFF2-40B4-BE49-F238E27FC236}">
                <a16:creationId xmlns:a16="http://schemas.microsoft.com/office/drawing/2014/main" id="{AF546FDC-3D74-59F9-BCC1-AC06459BDC7A}"/>
              </a:ext>
            </a:extLst>
          </p:cNvPr>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1F065D45-0208-7438-A7F8-BC430C2FC265}"/>
              </a:ext>
            </a:extLst>
          </p:cNvPr>
          <p:cNvSpPr txBox="1">
            <a:spLocks/>
          </p:cNvSpPr>
          <p:nvPr/>
        </p:nvSpPr>
        <p:spPr>
          <a:xfrm>
            <a:off x="476500" y="213300"/>
            <a:ext cx="8127500" cy="7138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2" name="Marcador de Posição do Texto 3">
            <a:extLst>
              <a:ext uri="{FF2B5EF4-FFF2-40B4-BE49-F238E27FC236}">
                <a16:creationId xmlns:a16="http://schemas.microsoft.com/office/drawing/2014/main" id="{CCAE0B9A-1147-BD88-136A-716F366F798B}"/>
              </a:ext>
            </a:extLst>
          </p:cNvPr>
          <p:cNvSpPr txBox="1">
            <a:spLocks/>
          </p:cNvSpPr>
          <p:nvPr/>
        </p:nvSpPr>
        <p:spPr>
          <a:xfrm>
            <a:off x="476500" y="1141300"/>
            <a:ext cx="8127500" cy="3309025"/>
          </a:xfrm>
          <a:prstGeom prst="rect">
            <a:avLst/>
          </a:prstGeom>
        </p:spPr>
        <p:txBody>
          <a:bodyPr>
            <a:normAutofit fontScale="70000" lnSpcReduction="2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pt-PT" sz="2600" b="1" i="0" u="none" strike="noStrike" kern="1200" cap="none" spc="0" normalizeH="0" baseline="0" noProof="0" dirty="0">
                <a:ln>
                  <a:noFill/>
                </a:ln>
                <a:solidFill>
                  <a:srgbClr val="222A35"/>
                </a:solidFill>
                <a:effectLst/>
                <a:uLnTx/>
                <a:uFillTx/>
                <a:latin typeface="Arial" panose="020B0604020202020204"/>
                <a:ea typeface="+mn-ea"/>
                <a:cs typeface="+mn-cs"/>
              </a:rPr>
              <a:t>Jurisprudência</a:t>
            </a:r>
            <a:endParaRPr kumimoji="0" lang="pt-PT" sz="26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pt-PT" sz="24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l"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pt-PT" sz="2000" b="0" i="0" u="none" strike="noStrike" kern="1200" cap="none" spc="0" normalizeH="0" baseline="0" noProof="0" dirty="0">
                <a:ln>
                  <a:noFill/>
                </a:ln>
                <a:solidFill>
                  <a:srgbClr val="222A35"/>
                </a:solidFill>
                <a:effectLst/>
                <a:uLnTx/>
                <a:uFillTx/>
                <a:latin typeface="Arial" panose="020B0604020202020204"/>
                <a:ea typeface="+mn-ea"/>
                <a:cs typeface="+mn-cs"/>
              </a:rPr>
              <a:t>Tribunal de Justiça da União Europeia:</a:t>
            </a:r>
          </a:p>
          <a:p>
            <a:pPr marL="342900" marR="0" lvl="0" indent="-342900" algn="l" defTabSz="914400" rtl="0" eaLnBrk="1" fontAlgn="auto" latinLnBrk="0" hangingPunct="1">
              <a:lnSpc>
                <a:spcPct val="120000"/>
              </a:lnSpc>
              <a:spcBef>
                <a:spcPts val="600"/>
              </a:spcBef>
              <a:spcAft>
                <a:spcPts val="600"/>
              </a:spcAft>
              <a:buClrTx/>
              <a:buSzTx/>
              <a:buFont typeface="Arial" panose="020B0604020202020204" pitchFamily="34" charset="0"/>
              <a:buChar char="•"/>
              <a:tabLst/>
              <a:defRPr/>
            </a:pPr>
            <a:r>
              <a:rPr kumimoji="0" lang="pt-PT" sz="2000" b="0" i="0" u="none" strike="noStrike" kern="1200" cap="none" spc="0" normalizeH="0" baseline="0" noProof="0" dirty="0">
                <a:ln>
                  <a:noFill/>
                </a:ln>
                <a:solidFill>
                  <a:srgbClr val="222A35"/>
                </a:solidFill>
                <a:effectLst/>
                <a:uLnTx/>
                <a:uFillTx/>
                <a:latin typeface="Arial" panose="020B0604020202020204"/>
                <a:ea typeface="+mn-ea"/>
                <a:cs typeface="+mn-cs"/>
              </a:rPr>
              <a:t>Acórdão de 6 de dezembro de 2001, processo C-353/99 P: </a:t>
            </a:r>
            <a:r>
              <a:rPr kumimoji="0" lang="pt-PT" sz="2000" b="0" i="0" u="none" strike="noStrike" kern="1200" cap="none" spc="0" normalizeH="0" baseline="0" noProof="0" dirty="0">
                <a:ln>
                  <a:noFill/>
                </a:ln>
                <a:solidFill>
                  <a:srgbClr val="002060"/>
                </a:solidFill>
                <a:effectLst/>
                <a:uLnTx/>
                <a:uFillTx/>
                <a:latin typeface="Arial" panose="020B0604020202020204"/>
                <a:ea typeface="+mn-ea"/>
                <a:cs typeface="+mn-cs"/>
                <a:hlinkClick r:id="rId4">
                  <a:extLst>
                    <a:ext uri="{A12FA001-AC4F-418D-AE19-62706E023703}">
                      <ahyp:hlinkClr xmlns:ahyp="http://schemas.microsoft.com/office/drawing/2018/hyperlinkcolor" val="tx"/>
                    </a:ext>
                  </a:extLst>
                </a:hlinkClick>
              </a:rPr>
              <a:t>https://curia.europa.eu/juris/document/document.jsf?text=&amp;docid=46923&amp;pageIndex=0&amp;doclang=PT&amp;mode=req&amp;dir=&amp;occ=first&amp;part=1</a:t>
            </a:r>
            <a:r>
              <a:rPr kumimoji="0" lang="pt-PT" sz="2000" b="0" i="0" u="none" strike="noStrike" kern="1200" cap="none" spc="0" normalizeH="0" baseline="0" noProof="0" dirty="0">
                <a:ln>
                  <a:noFill/>
                </a:ln>
                <a:solidFill>
                  <a:srgbClr val="002060"/>
                </a:solidFill>
                <a:effectLst/>
                <a:uLnTx/>
                <a:uFillTx/>
                <a:latin typeface="Arial" panose="020B0604020202020204"/>
                <a:ea typeface="+mn-ea"/>
                <a:cs typeface="+mn-cs"/>
              </a:rPr>
              <a:t> </a:t>
            </a:r>
            <a:r>
              <a:rPr kumimoji="0" lang="pt-PT" sz="2000" b="0" i="0" u="none" strike="noStrike" kern="1200" cap="none" spc="0" normalizeH="0" baseline="0" noProof="0" dirty="0">
                <a:ln>
                  <a:noFill/>
                </a:ln>
                <a:solidFill>
                  <a:srgbClr val="222A35"/>
                </a:solidFill>
                <a:effectLst/>
                <a:uLnTx/>
                <a:uFillTx/>
                <a:latin typeface="Arial" panose="020B0604020202020204"/>
                <a:ea typeface="+mn-ea"/>
                <a:cs typeface="+mn-cs"/>
              </a:rPr>
              <a:t>– indeferimento do pedido de acesso – segurança da UE;</a:t>
            </a:r>
          </a:p>
          <a:p>
            <a:pPr marL="342900" marR="0" lvl="0" indent="-342900" algn="l" defTabSz="914400" rtl="0" eaLnBrk="1" fontAlgn="auto" latinLnBrk="0" hangingPunct="1">
              <a:lnSpc>
                <a:spcPct val="120000"/>
              </a:lnSpc>
              <a:spcBef>
                <a:spcPts val="600"/>
              </a:spcBef>
              <a:spcAft>
                <a:spcPts val="600"/>
              </a:spcAft>
              <a:buClrTx/>
              <a:buSzTx/>
              <a:buFont typeface="Arial" panose="020B0604020202020204" pitchFamily="34" charset="0"/>
              <a:buChar char="•"/>
              <a:tabLst/>
              <a:defRPr/>
            </a:pPr>
            <a:r>
              <a:rPr kumimoji="0" lang="pt-PT" sz="2000" b="0" i="0" u="none" strike="noStrike" kern="1200" cap="none" spc="0" normalizeH="0" baseline="0" noProof="0" dirty="0">
                <a:ln>
                  <a:noFill/>
                </a:ln>
                <a:solidFill>
                  <a:srgbClr val="222A35"/>
                </a:solidFill>
                <a:effectLst/>
                <a:uLnTx/>
                <a:uFillTx/>
                <a:latin typeface="Arial" panose="020B0604020202020204"/>
                <a:ea typeface="+mn-ea"/>
                <a:cs typeface="+mn-cs"/>
              </a:rPr>
              <a:t>Acórdão de 29 de junho de 2010, processo C-28/08 P: </a:t>
            </a:r>
            <a:r>
              <a:rPr kumimoji="0" lang="pt-PT" sz="2000" b="0" i="0" u="none" strike="noStrike" kern="1200" cap="none" spc="0" normalizeH="0" baseline="0" noProof="0" dirty="0">
                <a:ln>
                  <a:noFill/>
                </a:ln>
                <a:solidFill>
                  <a:srgbClr val="002060"/>
                </a:solidFill>
                <a:effectLst/>
                <a:uLnTx/>
                <a:uFillTx/>
                <a:latin typeface="Arial" panose="020B0604020202020204"/>
                <a:ea typeface="+mn-ea"/>
                <a:cs typeface="+mn-cs"/>
                <a:hlinkClick r:id="rId5">
                  <a:extLst>
                    <a:ext uri="{A12FA001-AC4F-418D-AE19-62706E023703}">
                      <ahyp:hlinkClr xmlns:ahyp="http://schemas.microsoft.com/office/drawing/2018/hyperlinkcolor" val="tx"/>
                    </a:ext>
                  </a:extLst>
                </a:hlinkClick>
              </a:rPr>
              <a:t>https://curia.europa.eu/juris/document/document_print.jsf;jsessionid=F18C6930D023FBA335B6D65D531AF7F0?docid=84752&amp;text=&amp;dir=&amp;doclang=PT&amp;part=1&amp;occ=first&amp;mode=DOC&amp;pageIndex=0&amp;cid=655791</a:t>
            </a:r>
            <a:r>
              <a:rPr kumimoji="0" lang="pt-PT" sz="2000" b="0" i="0" u="none" strike="noStrike" kern="1200" cap="none" spc="0" normalizeH="0" baseline="0" noProof="0" dirty="0">
                <a:ln>
                  <a:noFill/>
                </a:ln>
                <a:solidFill>
                  <a:srgbClr val="002060"/>
                </a:solidFill>
                <a:effectLst/>
                <a:uLnTx/>
                <a:uFillTx/>
                <a:latin typeface="Arial" panose="020B0604020202020204"/>
                <a:ea typeface="+mn-ea"/>
                <a:cs typeface="+mn-cs"/>
              </a:rPr>
              <a:t> </a:t>
            </a:r>
            <a:r>
              <a:rPr kumimoji="0" lang="pt-PT" sz="2000" b="0" i="0" u="none" strike="noStrike" kern="1200" cap="none" spc="0" normalizeH="0" baseline="0" noProof="0" dirty="0">
                <a:ln>
                  <a:noFill/>
                </a:ln>
                <a:solidFill>
                  <a:srgbClr val="222A35"/>
                </a:solidFill>
                <a:effectLst/>
                <a:uLnTx/>
                <a:uFillTx/>
                <a:latin typeface="Arial" panose="020B0604020202020204"/>
                <a:ea typeface="+mn-ea"/>
                <a:cs typeface="+mn-cs"/>
              </a:rPr>
              <a:t>– apreciação incorreta do Tribunal, em primeira instância, sobre o indeferimento da Comissão</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a:t>
            </a:r>
          </a:p>
          <a:p>
            <a:pPr marL="342900" marR="0" lvl="0" indent="-342900" algn="l" defTabSz="914400" rtl="0" eaLnBrk="1" fontAlgn="auto" latinLnBrk="0" hangingPunct="1">
              <a:lnSpc>
                <a:spcPct val="120000"/>
              </a:lnSpc>
              <a:spcBef>
                <a:spcPts val="1000"/>
              </a:spcBef>
              <a:spcAft>
                <a:spcPts val="600"/>
              </a:spcAft>
              <a:buClrTx/>
              <a:buSzTx/>
              <a:buFont typeface="Arial" panose="020B0604020202020204" pitchFamily="34" charset="0"/>
              <a:buChar char="•"/>
              <a:tabLst/>
              <a:defRPr/>
            </a:pPr>
            <a:endParaRPr kumimoji="0" lang="pt-PT" sz="1900" b="0" i="0" u="none" strike="noStrike" kern="1200" cap="none" spc="0" normalizeH="0" baseline="0" noProof="0" dirty="0">
              <a:ln>
                <a:noFill/>
              </a:ln>
              <a:solidFill>
                <a:srgbClr val="222A35"/>
              </a:solidFill>
              <a:effectLst/>
              <a:uLnTx/>
              <a:uFillTx/>
              <a:latin typeface="Arial" panose="020B0604020202020204"/>
              <a:ea typeface="+mn-ea"/>
              <a:cs typeface="+mn-cs"/>
            </a:endParaRPr>
          </a:p>
        </p:txBody>
      </p:sp>
    </p:spTree>
    <p:extLst>
      <p:ext uri="{BB962C8B-B14F-4D97-AF65-F5344CB8AC3E}">
        <p14:creationId xmlns:p14="http://schemas.microsoft.com/office/powerpoint/2010/main" val="3971965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Effect transition="in" filter="fade">
                                      <p:cBhvr>
                                        <p:cTn id="26" dur="1000"/>
                                        <p:tgtEl>
                                          <p:spTgt spid="2">
                                            <p:txEl>
                                              <p:pRg st="3" end="3"/>
                                            </p:txEl>
                                          </p:spTgt>
                                        </p:tgtEl>
                                      </p:cBhvr>
                                    </p:animEffect>
                                    <p:anim calcmode="lin" valueType="num">
                                      <p:cBhvr>
                                        <p:cTn id="27"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
                                            <p:txEl>
                                              <p:pRg st="4" end="4"/>
                                            </p:txEl>
                                          </p:spTgt>
                                        </p:tgtEl>
                                        <p:attrNameLst>
                                          <p:attrName>style.visibility</p:attrName>
                                        </p:attrNameLst>
                                      </p:cBhvr>
                                      <p:to>
                                        <p:strVal val="visible"/>
                                      </p:to>
                                    </p:set>
                                    <p:animEffect transition="in" filter="fade">
                                      <p:cBhvr>
                                        <p:cTn id="33" dur="1000"/>
                                        <p:tgtEl>
                                          <p:spTgt spid="2">
                                            <p:txEl>
                                              <p:pRg st="4" end="4"/>
                                            </p:txEl>
                                          </p:spTgt>
                                        </p:tgtEl>
                                      </p:cBhvr>
                                    </p:animEffect>
                                    <p:anim calcmode="lin" valueType="num">
                                      <p:cBhvr>
                                        <p:cTn id="34"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0">
          <a:extLst>
            <a:ext uri="{FF2B5EF4-FFF2-40B4-BE49-F238E27FC236}">
              <a16:creationId xmlns:a16="http://schemas.microsoft.com/office/drawing/2014/main" id="{798FAD70-CB1A-798A-1BD6-EDECDD1B25BA}"/>
            </a:ext>
          </a:extLst>
        </p:cNvPr>
        <p:cNvGrpSpPr/>
        <p:nvPr/>
      </p:nvGrpSpPr>
      <p:grpSpPr>
        <a:xfrm>
          <a:off x="0" y="0"/>
          <a:ext cx="0" cy="0"/>
          <a:chOff x="0" y="0"/>
          <a:chExt cx="0" cy="0"/>
        </a:xfrm>
      </p:grpSpPr>
      <p:sp>
        <p:nvSpPr>
          <p:cNvPr id="61" name="Google Shape;61;p14">
            <a:extLst>
              <a:ext uri="{FF2B5EF4-FFF2-40B4-BE49-F238E27FC236}">
                <a16:creationId xmlns:a16="http://schemas.microsoft.com/office/drawing/2014/main" id="{226C8695-442F-6D89-68C7-D3BB3568043A}"/>
              </a:ext>
            </a:extLst>
          </p:cNvPr>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a:extLst>
              <a:ext uri="{FF2B5EF4-FFF2-40B4-BE49-F238E27FC236}">
                <a16:creationId xmlns:a16="http://schemas.microsoft.com/office/drawing/2014/main" id="{1312CBDB-4D0C-656A-6BFA-C2D1D45EC671}"/>
              </a:ext>
            </a:extLst>
          </p:cNvPr>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a:extLst>
              <a:ext uri="{FF2B5EF4-FFF2-40B4-BE49-F238E27FC236}">
                <a16:creationId xmlns:a16="http://schemas.microsoft.com/office/drawing/2014/main" id="{999412E8-ACA5-0937-28D2-084EE17F0210}"/>
              </a:ext>
            </a:extLst>
          </p:cNvPr>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a:extLst>
              <a:ext uri="{FF2B5EF4-FFF2-40B4-BE49-F238E27FC236}">
                <a16:creationId xmlns:a16="http://schemas.microsoft.com/office/drawing/2014/main" id="{903566D5-B5F4-8804-53D0-90F20CCCBD21}"/>
              </a:ext>
            </a:extLst>
          </p:cNvPr>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CFB07F1B-F6EE-EBC2-01E7-BA3647BFD2B6}"/>
              </a:ext>
            </a:extLst>
          </p:cNvPr>
          <p:cNvSpPr txBox="1">
            <a:spLocks/>
          </p:cNvSpPr>
          <p:nvPr/>
        </p:nvSpPr>
        <p:spPr>
          <a:xfrm>
            <a:off x="476500" y="213300"/>
            <a:ext cx="8127500" cy="7138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2" name="Marcador de Posição do Texto 3">
            <a:extLst>
              <a:ext uri="{FF2B5EF4-FFF2-40B4-BE49-F238E27FC236}">
                <a16:creationId xmlns:a16="http://schemas.microsoft.com/office/drawing/2014/main" id="{F0712AA9-5414-CCA7-55DA-5F7CC0225466}"/>
              </a:ext>
            </a:extLst>
          </p:cNvPr>
          <p:cNvSpPr txBox="1">
            <a:spLocks/>
          </p:cNvSpPr>
          <p:nvPr/>
        </p:nvSpPr>
        <p:spPr>
          <a:xfrm>
            <a:off x="476500" y="927100"/>
            <a:ext cx="8127500" cy="350099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600"/>
              </a:spcAft>
              <a:buClrTx/>
              <a:buSzTx/>
              <a:buFont typeface="Arial" panose="020B0604020202020204" pitchFamily="34" charset="0"/>
              <a:buNone/>
              <a:tabLst/>
              <a:defRPr/>
            </a:pPr>
            <a:r>
              <a:rPr kumimoji="0" lang="pt-PT" sz="1800" b="1" i="0" u="none" strike="noStrike" kern="1200" cap="none" spc="0" normalizeH="0" baseline="0" noProof="0" dirty="0">
                <a:ln>
                  <a:noFill/>
                </a:ln>
                <a:solidFill>
                  <a:srgbClr val="222A35"/>
                </a:solidFill>
                <a:effectLst/>
                <a:uLnTx/>
                <a:uFillTx/>
                <a:latin typeface="Arial" panose="020B0604020202020204"/>
                <a:ea typeface="+mn-ea"/>
                <a:cs typeface="+mn-cs"/>
              </a:rPr>
              <a:t>Jurisprudência</a:t>
            </a:r>
            <a:endPar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600"/>
              </a:spcBef>
              <a:spcAft>
                <a:spcPts val="600"/>
              </a:spcAft>
              <a:buClrTx/>
              <a:buSzTx/>
              <a:buFont typeface="Arial" panose="020B0604020202020204" pitchFamily="34" charset="0"/>
              <a:buNone/>
              <a:tabLst/>
              <a:defRPr/>
            </a:pPr>
            <a:endParaRPr kumimoji="0" lang="pt-PT" sz="20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600"/>
              </a:spcBef>
              <a:spcAft>
                <a:spcPts val="600"/>
              </a:spcAft>
              <a:buClrTx/>
              <a:buSzTx/>
              <a:buFont typeface="Arial" panose="020B0604020202020204" pitchFamily="34" charset="0"/>
              <a:buNone/>
              <a:tabLst/>
              <a:defRPr/>
            </a:pPr>
            <a:r>
              <a:rPr kumimoji="0" lang="pt-PT" sz="1400" b="0" i="0" u="none" strike="noStrike" kern="1200" cap="none" spc="0" normalizeH="0" baseline="0" noProof="0" dirty="0">
                <a:ln>
                  <a:noFill/>
                </a:ln>
                <a:solidFill>
                  <a:srgbClr val="222A35"/>
                </a:solidFill>
                <a:effectLst/>
                <a:uLnTx/>
                <a:uFillTx/>
                <a:latin typeface="Arial" panose="020B0604020202020204"/>
                <a:ea typeface="+mn-ea"/>
                <a:cs typeface="+mn-cs"/>
              </a:rPr>
              <a:t>Tribunal de Justiça da União Europeia:</a:t>
            </a:r>
          </a:p>
          <a:p>
            <a:pPr marL="342900" marR="0" lvl="0"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pt-PT" sz="1400" b="0" i="0" u="none" strike="noStrike" kern="1200" cap="none" spc="0" normalizeH="0" baseline="0" noProof="0" dirty="0">
                <a:ln>
                  <a:noFill/>
                </a:ln>
                <a:solidFill>
                  <a:srgbClr val="222A35"/>
                </a:solidFill>
                <a:effectLst/>
                <a:uLnTx/>
                <a:uFillTx/>
                <a:latin typeface="Arial" panose="020B0604020202020204"/>
                <a:ea typeface="+mn-ea"/>
                <a:cs typeface="+mn-cs"/>
              </a:rPr>
              <a:t>Acórdão de 21 de junho de 2012, processo C-135/11 P: </a:t>
            </a:r>
            <a:r>
              <a:rPr kumimoji="0" lang="pt-PT" sz="1400" b="0" i="0" u="none" strike="noStrike" kern="1200" cap="none" spc="0" normalizeH="0" baseline="0" noProof="0" dirty="0">
                <a:ln>
                  <a:noFill/>
                </a:ln>
                <a:solidFill>
                  <a:srgbClr val="002060"/>
                </a:solidFill>
                <a:effectLst/>
                <a:uLnTx/>
                <a:uFillTx/>
                <a:latin typeface="Arial" panose="020B0604020202020204"/>
                <a:ea typeface="+mn-ea"/>
                <a:cs typeface="+mn-cs"/>
                <a:hlinkClick r:id="rId4">
                  <a:extLst>
                    <a:ext uri="{A12FA001-AC4F-418D-AE19-62706E023703}">
                      <ahyp:hlinkClr xmlns:ahyp="http://schemas.microsoft.com/office/drawing/2018/hyperlinkcolor" val="tx"/>
                    </a:ext>
                  </a:extLst>
                </a:hlinkClick>
              </a:rPr>
              <a:t>https://curia.europa.eu/juris/document/document.jsf;jsessionid=FD0820A40FAE834E53F11B49430FB912?text=&amp;docid=124191&amp;pageIndex=0&amp;doclang=PT&amp;mode=lst&amp;dir=&amp;occ=first&amp;part=1&amp;cid=9070066</a:t>
            </a:r>
            <a:r>
              <a:rPr kumimoji="0" lang="pt-PT" sz="1400" b="0" i="0" u="none" strike="noStrike" kern="1200" cap="none" spc="0" normalizeH="0" baseline="0" noProof="0" dirty="0">
                <a:ln>
                  <a:noFill/>
                </a:ln>
                <a:solidFill>
                  <a:srgbClr val="002060"/>
                </a:solidFill>
                <a:effectLst/>
                <a:uLnTx/>
                <a:uFillTx/>
                <a:latin typeface="Arial" panose="020B0604020202020204"/>
                <a:ea typeface="+mn-ea"/>
                <a:cs typeface="+mn-cs"/>
              </a:rPr>
              <a:t> </a:t>
            </a:r>
            <a:r>
              <a:rPr kumimoji="0" lang="pt-PT" sz="1400" b="0" i="0" u="none" strike="noStrike" kern="1200" cap="none" spc="0" normalizeH="0" baseline="0" noProof="0" dirty="0">
                <a:ln>
                  <a:noFill/>
                </a:ln>
                <a:solidFill>
                  <a:srgbClr val="222A35"/>
                </a:solidFill>
                <a:effectLst/>
                <a:uLnTx/>
                <a:uFillTx/>
                <a:latin typeface="Arial" panose="020B0604020202020204"/>
                <a:ea typeface="+mn-ea"/>
                <a:cs typeface="+mn-cs"/>
              </a:rPr>
              <a:t>– Recusa de um Estado-Membro no pedido de acesso aos documentos;</a:t>
            </a:r>
          </a:p>
          <a:p>
            <a:pPr marL="342900" marR="0" lvl="0"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pt-PT" sz="1400" b="0" i="0" u="none" strike="noStrike" kern="1200" cap="none" spc="0" normalizeH="0" baseline="0" noProof="0" dirty="0">
                <a:ln>
                  <a:noFill/>
                </a:ln>
                <a:solidFill>
                  <a:srgbClr val="222A35"/>
                </a:solidFill>
                <a:effectLst/>
                <a:uLnTx/>
                <a:uFillTx/>
                <a:latin typeface="Arial" panose="020B0604020202020204"/>
                <a:ea typeface="+mn-ea"/>
                <a:cs typeface="+mn-cs"/>
              </a:rPr>
              <a:t>Acórdão de 21 de janeiro de 2021, processo C‑761/18 P: </a:t>
            </a:r>
            <a:r>
              <a:rPr kumimoji="0" lang="pt-PT" sz="1400" b="0" i="0" u="none" strike="noStrike" kern="1200" cap="none" spc="0" normalizeH="0" baseline="0" noProof="0" dirty="0">
                <a:ln>
                  <a:noFill/>
                </a:ln>
                <a:solidFill>
                  <a:srgbClr val="002060"/>
                </a:solidFill>
                <a:effectLst/>
                <a:uLnTx/>
                <a:uFillTx/>
                <a:latin typeface="Arial" panose="020B0604020202020204"/>
                <a:ea typeface="+mn-ea"/>
                <a:cs typeface="+mn-cs"/>
                <a:hlinkClick r:id="rId5">
                  <a:extLst>
                    <a:ext uri="{A12FA001-AC4F-418D-AE19-62706E023703}">
                      <ahyp:hlinkClr xmlns:ahyp="http://schemas.microsoft.com/office/drawing/2018/hyperlinkcolor" val="tx"/>
                    </a:ext>
                  </a:extLst>
                </a:hlinkClick>
              </a:rPr>
              <a:t>https://curia.europa.eu/juris/document/document.jsf?text=&amp;docid=236723&amp;pageIndex=0&amp;doclang=PT&amp;mode=req&amp;dir=&amp;occ=first&amp;part=1</a:t>
            </a:r>
            <a:endParaRPr kumimoji="0" lang="pt-PT" sz="1400" b="0" i="0" u="none" strike="noStrike" kern="1200" cap="none" spc="0" normalizeH="0" baseline="0" noProof="0" dirty="0">
              <a:ln>
                <a:noFill/>
              </a:ln>
              <a:solidFill>
                <a:srgbClr val="002060"/>
              </a:solidFill>
              <a:effectLst/>
              <a:uLnTx/>
              <a:uFillTx/>
              <a:latin typeface="Arial" panose="020B0604020202020204"/>
              <a:ea typeface="+mn-ea"/>
              <a:cs typeface="+mn-cs"/>
            </a:endParaRPr>
          </a:p>
          <a:p>
            <a:pPr marL="342900" marR="0" lvl="0"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pt-PT" sz="1400" b="0" i="0" u="none" strike="noStrike" kern="1200" cap="none" spc="0" normalizeH="0" baseline="0" noProof="0" dirty="0">
                <a:ln>
                  <a:noFill/>
                </a:ln>
                <a:solidFill>
                  <a:srgbClr val="222A35"/>
                </a:solidFill>
                <a:effectLst/>
                <a:uLnTx/>
                <a:uFillTx/>
                <a:latin typeface="Arial" panose="020B0604020202020204"/>
                <a:ea typeface="+mn-ea"/>
                <a:cs typeface="+mn-cs"/>
              </a:rPr>
              <a:t>Acórdão de </a:t>
            </a:r>
            <a:r>
              <a:rPr kumimoji="0" lang="pt-PT" sz="1400" b="0" i="0" u="none" strike="noStrike" kern="1200" cap="none" spc="0" normalizeH="0" baseline="0" noProof="0" dirty="0" err="1">
                <a:ln>
                  <a:noFill/>
                </a:ln>
                <a:solidFill>
                  <a:srgbClr val="222A35"/>
                </a:solidFill>
                <a:effectLst/>
                <a:uLnTx/>
                <a:uFillTx/>
                <a:latin typeface="Arial" panose="020B0604020202020204"/>
                <a:ea typeface="+mn-ea"/>
                <a:cs typeface="+mn-cs"/>
              </a:rPr>
              <a:t>de</a:t>
            </a:r>
            <a:r>
              <a:rPr kumimoji="0" lang="pt-PT" sz="1400" b="0" i="0" u="none" strike="noStrike" kern="1200" cap="none" spc="0" normalizeH="0" baseline="0" noProof="0" dirty="0">
                <a:ln>
                  <a:noFill/>
                </a:ln>
                <a:solidFill>
                  <a:srgbClr val="222A35"/>
                </a:solidFill>
                <a:effectLst/>
                <a:uLnTx/>
                <a:uFillTx/>
                <a:latin typeface="Arial" panose="020B0604020202020204"/>
                <a:ea typeface="+mn-ea"/>
                <a:cs typeface="+mn-cs"/>
              </a:rPr>
              <a:t> 10 de setembro de 2025, Processo T-255/24: </a:t>
            </a:r>
            <a:r>
              <a:rPr kumimoji="0" lang="pt-PT" sz="1400" b="0" i="0" u="none" strike="noStrike" kern="1200" cap="none" spc="0" normalizeH="0" baseline="0" noProof="0" dirty="0">
                <a:ln>
                  <a:noFill/>
                </a:ln>
                <a:solidFill>
                  <a:srgbClr val="002060"/>
                </a:solidFill>
                <a:effectLst/>
                <a:uLnTx/>
                <a:uFillTx/>
                <a:latin typeface="Arial" panose="020B0604020202020204"/>
                <a:ea typeface="+mn-ea"/>
                <a:cs typeface="+mn-cs"/>
                <a:hlinkClick r:id="rId6">
                  <a:extLst>
                    <a:ext uri="{A12FA001-AC4F-418D-AE19-62706E023703}">
                      <ahyp:hlinkClr xmlns:ahyp="http://schemas.microsoft.com/office/drawing/2018/hyperlinkcolor" val="tx"/>
                    </a:ext>
                  </a:extLst>
                </a:hlinkClick>
              </a:rPr>
              <a:t>https://eur-lex.europa.eu/legal-content/PT/TXT/?uri=CELEX:62024TJ0255</a:t>
            </a:r>
            <a:r>
              <a:rPr kumimoji="0" lang="pt-PT" sz="1400" b="0" i="0" u="none" strike="noStrike" kern="1200" cap="none" spc="0" normalizeH="0" baseline="0" noProof="0" dirty="0">
                <a:ln>
                  <a:noFill/>
                </a:ln>
                <a:solidFill>
                  <a:srgbClr val="002060"/>
                </a:solidFill>
                <a:effectLst/>
                <a:uLnTx/>
                <a:uFillTx/>
                <a:latin typeface="Arial" panose="020B0604020202020204"/>
                <a:ea typeface="+mn-ea"/>
                <a:cs typeface="+mn-cs"/>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pt-PT" sz="2800" b="0" i="0" u="none" strike="noStrike" kern="1200" cap="none" spc="0" normalizeH="0" baseline="0" noProof="0" dirty="0">
              <a:ln>
                <a:noFill/>
              </a:ln>
              <a:solidFill>
                <a:srgbClr val="222A35"/>
              </a:solidFill>
              <a:effectLst/>
              <a:uLnTx/>
              <a:uFillTx/>
              <a:latin typeface="Arial" panose="020B0604020202020204"/>
              <a:ea typeface="+mn-ea"/>
              <a:cs typeface="+mn-cs"/>
            </a:endParaRPr>
          </a:p>
        </p:txBody>
      </p:sp>
    </p:spTree>
    <p:extLst>
      <p:ext uri="{BB962C8B-B14F-4D97-AF65-F5344CB8AC3E}">
        <p14:creationId xmlns:p14="http://schemas.microsoft.com/office/powerpoint/2010/main" val="3143834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Effect transition="in" filter="fade">
                                      <p:cBhvr>
                                        <p:cTn id="26" dur="1000"/>
                                        <p:tgtEl>
                                          <p:spTgt spid="2">
                                            <p:txEl>
                                              <p:pRg st="3" end="3"/>
                                            </p:txEl>
                                          </p:spTgt>
                                        </p:tgtEl>
                                      </p:cBhvr>
                                    </p:animEffect>
                                    <p:anim calcmode="lin" valueType="num">
                                      <p:cBhvr>
                                        <p:cTn id="27"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
                                            <p:txEl>
                                              <p:pRg st="4" end="4"/>
                                            </p:txEl>
                                          </p:spTgt>
                                        </p:tgtEl>
                                        <p:attrNameLst>
                                          <p:attrName>style.visibility</p:attrName>
                                        </p:attrNameLst>
                                      </p:cBhvr>
                                      <p:to>
                                        <p:strVal val="visible"/>
                                      </p:to>
                                    </p:set>
                                    <p:animEffect transition="in" filter="fade">
                                      <p:cBhvr>
                                        <p:cTn id="33" dur="1000"/>
                                        <p:tgtEl>
                                          <p:spTgt spid="2">
                                            <p:txEl>
                                              <p:pRg st="4" end="4"/>
                                            </p:txEl>
                                          </p:spTgt>
                                        </p:tgtEl>
                                      </p:cBhvr>
                                    </p:animEffect>
                                    <p:anim calcmode="lin" valueType="num">
                                      <p:cBhvr>
                                        <p:cTn id="34"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
                                            <p:txEl>
                                              <p:pRg st="5" end="5"/>
                                            </p:txEl>
                                          </p:spTgt>
                                        </p:tgtEl>
                                        <p:attrNameLst>
                                          <p:attrName>style.visibility</p:attrName>
                                        </p:attrNameLst>
                                      </p:cBhvr>
                                      <p:to>
                                        <p:strVal val="visible"/>
                                      </p:to>
                                    </p:set>
                                    <p:animEffect transition="in" filter="fade">
                                      <p:cBhvr>
                                        <p:cTn id="40" dur="1000"/>
                                        <p:tgtEl>
                                          <p:spTgt spid="2">
                                            <p:txEl>
                                              <p:pRg st="5" end="5"/>
                                            </p:txEl>
                                          </p:spTgt>
                                        </p:tgtEl>
                                      </p:cBhvr>
                                    </p:animEffect>
                                    <p:anim calcmode="lin" valueType="num">
                                      <p:cBhvr>
                                        <p:cTn id="41"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0">
          <a:extLst>
            <a:ext uri="{FF2B5EF4-FFF2-40B4-BE49-F238E27FC236}">
              <a16:creationId xmlns:a16="http://schemas.microsoft.com/office/drawing/2014/main" id="{008ACD5C-BBFE-41A6-7BAA-325D02CE81ED}"/>
            </a:ext>
          </a:extLst>
        </p:cNvPr>
        <p:cNvGrpSpPr/>
        <p:nvPr/>
      </p:nvGrpSpPr>
      <p:grpSpPr>
        <a:xfrm>
          <a:off x="0" y="0"/>
          <a:ext cx="0" cy="0"/>
          <a:chOff x="0" y="0"/>
          <a:chExt cx="0" cy="0"/>
        </a:xfrm>
      </p:grpSpPr>
      <p:sp>
        <p:nvSpPr>
          <p:cNvPr id="61" name="Google Shape;61;p14">
            <a:extLst>
              <a:ext uri="{FF2B5EF4-FFF2-40B4-BE49-F238E27FC236}">
                <a16:creationId xmlns:a16="http://schemas.microsoft.com/office/drawing/2014/main" id="{E3B94947-3281-72BC-05AB-F0A6E5546CDC}"/>
              </a:ext>
            </a:extLst>
          </p:cNvPr>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a:extLst>
              <a:ext uri="{FF2B5EF4-FFF2-40B4-BE49-F238E27FC236}">
                <a16:creationId xmlns:a16="http://schemas.microsoft.com/office/drawing/2014/main" id="{B4CAA04E-CD78-D851-4872-4E9469222800}"/>
              </a:ext>
            </a:extLst>
          </p:cNvPr>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a:extLst>
              <a:ext uri="{FF2B5EF4-FFF2-40B4-BE49-F238E27FC236}">
                <a16:creationId xmlns:a16="http://schemas.microsoft.com/office/drawing/2014/main" id="{082D38AC-44CD-C6FF-2995-DCF5ED1CBB7C}"/>
              </a:ext>
            </a:extLst>
          </p:cNvPr>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a:extLst>
              <a:ext uri="{FF2B5EF4-FFF2-40B4-BE49-F238E27FC236}">
                <a16:creationId xmlns:a16="http://schemas.microsoft.com/office/drawing/2014/main" id="{F6E74B4F-177E-8F37-E260-52148D0564ED}"/>
              </a:ext>
            </a:extLst>
          </p:cNvPr>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FC7BF796-B945-92FF-5E80-26D313D768A7}"/>
              </a:ext>
            </a:extLst>
          </p:cNvPr>
          <p:cNvSpPr txBox="1">
            <a:spLocks/>
          </p:cNvSpPr>
          <p:nvPr/>
        </p:nvSpPr>
        <p:spPr>
          <a:xfrm>
            <a:off x="476500" y="213300"/>
            <a:ext cx="8127500" cy="7392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2" name="Marcador de Posição do Texto 3">
            <a:extLst>
              <a:ext uri="{FF2B5EF4-FFF2-40B4-BE49-F238E27FC236}">
                <a16:creationId xmlns:a16="http://schemas.microsoft.com/office/drawing/2014/main" id="{59E5F865-5C68-C863-CBAF-78561CDDD450}"/>
              </a:ext>
            </a:extLst>
          </p:cNvPr>
          <p:cNvSpPr txBox="1">
            <a:spLocks/>
          </p:cNvSpPr>
          <p:nvPr/>
        </p:nvSpPr>
        <p:spPr>
          <a:xfrm>
            <a:off x="476500" y="952499"/>
            <a:ext cx="8127500" cy="3712025"/>
          </a:xfrm>
          <a:prstGeom prst="rect">
            <a:avLst/>
          </a:prstGeom>
        </p:spPr>
        <p:txBody>
          <a:bodyPr>
            <a:normAutofit fontScale="85000" lnSpcReduction="2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pt-PT" sz="2100" b="1" i="0" u="none" strike="noStrike" kern="1200" cap="none" spc="0" normalizeH="0" baseline="0" noProof="0" dirty="0">
                <a:ln>
                  <a:noFill/>
                </a:ln>
                <a:solidFill>
                  <a:srgbClr val="222A35"/>
                </a:solidFill>
                <a:effectLst/>
                <a:uLnTx/>
                <a:uFillTx/>
                <a:latin typeface="Arial" panose="020B0604020202020204"/>
                <a:ea typeface="+mn-ea"/>
                <a:cs typeface="+mn-cs"/>
              </a:rPr>
              <a:t>Acesso aos documentos públicos de um Estado-Membro – Portugal</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pt-PT" sz="24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l"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Legislação aplicável:</a:t>
            </a:r>
          </a:p>
          <a:p>
            <a:pPr marL="0" marR="0" lvl="0" indent="0" algn="l"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endPar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342900" marR="0" lvl="0" indent="-342900" algn="l" defTabSz="914400" rtl="0" eaLnBrk="1" fontAlgn="auto" latinLnBrk="0" hangingPunct="1">
              <a:lnSpc>
                <a:spcPct val="120000"/>
              </a:lnSpc>
              <a:spcBef>
                <a:spcPts val="600"/>
              </a:spcBef>
              <a:spcAft>
                <a:spcPts val="600"/>
              </a:spcAft>
              <a:buClrTx/>
              <a:buSzTx/>
              <a:buFont typeface="Arial" panose="020B0604020202020204" pitchFamily="34" charset="0"/>
              <a:buChar char="•"/>
              <a:tabLst/>
              <a:defRPr/>
            </a:pP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Constituição da República Portuguesa, </a:t>
            </a:r>
            <a:r>
              <a:rPr kumimoji="0" lang="pt-PT" sz="1800" b="0" i="0" u="none" strike="noStrike" kern="1200" cap="none" spc="0" normalizeH="0" baseline="0" noProof="0" dirty="0">
                <a:ln>
                  <a:noFill/>
                </a:ln>
                <a:solidFill>
                  <a:srgbClr val="002060"/>
                </a:solidFill>
                <a:effectLst/>
                <a:uLnTx/>
                <a:uFillTx/>
                <a:latin typeface="Arial" panose="020B0604020202020204"/>
                <a:ea typeface="+mn-ea"/>
                <a:cs typeface="+mn-cs"/>
                <a:hlinkClick r:id="rId4">
                  <a:extLst>
                    <a:ext uri="{A12FA001-AC4F-418D-AE19-62706E023703}">
                      <ahyp:hlinkClr xmlns:ahyp="http://schemas.microsoft.com/office/drawing/2018/hyperlinkcolor" val="tx"/>
                    </a:ext>
                  </a:extLst>
                </a:hlinkClick>
              </a:rPr>
              <a:t>artigos 37.º, n.º 1 </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Direito Geral à Informação, e  </a:t>
            </a:r>
            <a:r>
              <a:rPr kumimoji="0" lang="pt-PT" sz="1800" b="0" i="0" u="none" strike="noStrike" kern="1200" cap="none" spc="0" normalizeH="0" baseline="0" noProof="0" dirty="0">
                <a:ln>
                  <a:noFill/>
                </a:ln>
                <a:solidFill>
                  <a:srgbClr val="002060"/>
                </a:solidFill>
                <a:effectLst/>
                <a:uLnTx/>
                <a:uFillTx/>
                <a:latin typeface="Arial" panose="020B0604020202020204"/>
                <a:ea typeface="+mn-ea"/>
                <a:cs typeface="+mn-cs"/>
                <a:hlinkClick r:id="rId5">
                  <a:extLst>
                    <a:ext uri="{A12FA001-AC4F-418D-AE19-62706E023703}">
                      <ahyp:hlinkClr xmlns:ahyp="http://schemas.microsoft.com/office/drawing/2018/hyperlinkcolor" val="tx"/>
                    </a:ext>
                  </a:extLst>
                </a:hlinkClick>
              </a:rPr>
              <a:t>268.º, n.º 2 </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Princípio da Administração Aberta;</a:t>
            </a:r>
          </a:p>
          <a:p>
            <a:pPr marL="342900" marR="0" lvl="0" indent="-342900" algn="l" defTabSz="914400" rtl="0" eaLnBrk="1" fontAlgn="auto" latinLnBrk="0" hangingPunct="1">
              <a:lnSpc>
                <a:spcPct val="120000"/>
              </a:lnSpc>
              <a:spcBef>
                <a:spcPts val="600"/>
              </a:spcBef>
              <a:spcAft>
                <a:spcPts val="600"/>
              </a:spcAft>
              <a:buClrTx/>
              <a:buSzTx/>
              <a:buFont typeface="Arial" panose="020B0604020202020204" pitchFamily="34" charset="0"/>
              <a:buChar char="•"/>
              <a:tabLst/>
              <a:defRPr/>
            </a:pP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Código do Procedimento Administrativo, </a:t>
            </a:r>
            <a:r>
              <a:rPr kumimoji="0" lang="pt-PT" sz="1800" b="0" i="0" u="none" strike="noStrike" kern="1200" cap="none" spc="0" normalizeH="0" baseline="0" noProof="0" dirty="0">
                <a:ln>
                  <a:noFill/>
                </a:ln>
                <a:solidFill>
                  <a:srgbClr val="002060"/>
                </a:solidFill>
                <a:effectLst/>
                <a:uLnTx/>
                <a:uFillTx/>
                <a:latin typeface="Arial" panose="020B0604020202020204"/>
                <a:ea typeface="+mn-ea"/>
                <a:cs typeface="+mn-cs"/>
                <a:hlinkClick r:id="rId6">
                  <a:extLst>
                    <a:ext uri="{A12FA001-AC4F-418D-AE19-62706E023703}">
                      <ahyp:hlinkClr xmlns:ahyp="http://schemas.microsoft.com/office/drawing/2018/hyperlinkcolor" val="tx"/>
                    </a:ext>
                  </a:extLst>
                </a:hlinkClick>
              </a:rPr>
              <a:t>artigo 17.º </a:t>
            </a:r>
            <a:r>
              <a:rPr kumimoji="0" lang="pt-PT" sz="1800" b="0" i="0" u="none" strike="noStrike" kern="1200" cap="none" spc="0" normalizeH="0" baseline="0" noProof="0" dirty="0">
                <a:ln>
                  <a:noFill/>
                </a:ln>
                <a:solidFill>
                  <a:srgbClr val="002060"/>
                </a:solidFill>
                <a:effectLst/>
                <a:uLnTx/>
                <a:uFillTx/>
                <a:latin typeface="Arial" panose="020B0604020202020204"/>
                <a:ea typeface="+mn-ea"/>
                <a:cs typeface="+mn-cs"/>
              </a:rPr>
              <a:t> </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Princípio da Administração Aberta; </a:t>
            </a:r>
            <a:r>
              <a:rPr kumimoji="0" lang="pt-PT" sz="1800" b="0" i="0" u="none" strike="noStrike" kern="1200" cap="none" spc="0" normalizeH="0" baseline="0" noProof="0" dirty="0">
                <a:ln>
                  <a:noFill/>
                </a:ln>
                <a:solidFill>
                  <a:srgbClr val="002060"/>
                </a:solidFill>
                <a:effectLst/>
                <a:uLnTx/>
                <a:uFillTx/>
                <a:latin typeface="Arial" panose="020B0604020202020204"/>
                <a:ea typeface="+mn-ea"/>
                <a:cs typeface="+mn-cs"/>
                <a:hlinkClick r:id="rId7">
                  <a:extLst>
                    <a:ext uri="{A12FA001-AC4F-418D-AE19-62706E023703}">
                      <ahyp:hlinkClr xmlns:ahyp="http://schemas.microsoft.com/office/drawing/2018/hyperlinkcolor" val="tx"/>
                    </a:ext>
                  </a:extLst>
                </a:hlinkClick>
              </a:rPr>
              <a:t>artigos 82º. a 85.º </a:t>
            </a:r>
            <a:r>
              <a:rPr kumimoji="0" lang="pt-PT" sz="1800" b="0" i="0" u="none" strike="noStrike" kern="1200" cap="none" spc="0" normalizeH="0" baseline="0" noProof="0" dirty="0">
                <a:ln>
                  <a:noFill/>
                </a:ln>
                <a:solidFill>
                  <a:srgbClr val="002060"/>
                </a:solidFill>
                <a:effectLst/>
                <a:uLnTx/>
                <a:uFillTx/>
                <a:latin typeface="Arial" panose="020B0604020202020204"/>
                <a:ea typeface="+mn-ea"/>
                <a:cs typeface="+mn-cs"/>
              </a:rPr>
              <a:t> </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Direito à Informação;</a:t>
            </a:r>
          </a:p>
          <a:p>
            <a:pPr marL="342900" marR="0" lvl="0" indent="-342900" algn="l" defTabSz="914400" rtl="0" eaLnBrk="1" fontAlgn="auto" latinLnBrk="0" hangingPunct="1">
              <a:lnSpc>
                <a:spcPct val="120000"/>
              </a:lnSpc>
              <a:spcBef>
                <a:spcPts val="600"/>
              </a:spcBef>
              <a:spcAft>
                <a:spcPts val="600"/>
              </a:spcAft>
              <a:buClrTx/>
              <a:buSzTx/>
              <a:buFont typeface="Arial" panose="020B0604020202020204" pitchFamily="34" charset="0"/>
              <a:buChar char="•"/>
              <a:tabLst/>
              <a:defRPr/>
            </a:pP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Lei n.º 26/2016, de 22 de agosto (Lei de Acesso aos Documentos Administrativos) – </a:t>
            </a:r>
            <a:r>
              <a:rPr kumimoji="0" lang="pt-PT" sz="1800" b="0" i="0" u="none" strike="noStrike" kern="1200" cap="none" spc="0" normalizeH="0" baseline="0" noProof="0" dirty="0">
                <a:ln>
                  <a:noFill/>
                </a:ln>
                <a:solidFill>
                  <a:srgbClr val="002060"/>
                </a:solidFill>
                <a:effectLst/>
                <a:uLnTx/>
                <a:uFillTx/>
                <a:latin typeface="Arial" panose="020B0604020202020204"/>
                <a:ea typeface="+mn-ea"/>
                <a:cs typeface="+mn-cs"/>
                <a:hlinkClick r:id="rId8">
                  <a:extLst>
                    <a:ext uri="{A12FA001-AC4F-418D-AE19-62706E023703}">
                      <ahyp:hlinkClr xmlns:ahyp="http://schemas.microsoft.com/office/drawing/2018/hyperlinkcolor" val="tx"/>
                    </a:ext>
                  </a:extLst>
                </a:hlinkClick>
              </a:rPr>
              <a:t>artigo 3.º</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n.º 1, al. a) e b); </a:t>
            </a:r>
            <a:r>
              <a:rPr kumimoji="0" lang="it-IT" sz="1800" b="0" i="0" u="none" strike="noStrike" kern="1200" cap="none" spc="0" normalizeH="0" baseline="0" noProof="0" dirty="0">
                <a:ln>
                  <a:noFill/>
                </a:ln>
                <a:solidFill>
                  <a:srgbClr val="002060"/>
                </a:solidFill>
                <a:effectLst/>
                <a:uLnTx/>
                <a:uFillTx/>
                <a:latin typeface="Arial" panose="020B0604020202020204"/>
                <a:ea typeface="+mn-ea"/>
                <a:cs typeface="+mn-cs"/>
                <a:hlinkClick r:id="rId9">
                  <a:extLst>
                    <a:ext uri="{A12FA001-AC4F-418D-AE19-62706E023703}">
                      <ahyp:hlinkClr xmlns:ahyp="http://schemas.microsoft.com/office/drawing/2018/hyperlinkcolor" val="tx"/>
                    </a:ext>
                  </a:extLst>
                </a:hlinkClick>
              </a:rPr>
              <a:t>artigo 4.º</a:t>
            </a:r>
            <a:r>
              <a:rPr kumimoji="0" lang="it-IT" sz="1800" b="0" i="0" u="none" strike="noStrike" kern="1200" cap="none" spc="0" normalizeH="0" baseline="0" noProof="0" dirty="0">
                <a:ln>
                  <a:noFill/>
                </a:ln>
                <a:solidFill>
                  <a:srgbClr val="222A35"/>
                </a:solidFill>
                <a:effectLst/>
                <a:uLnTx/>
                <a:uFillTx/>
                <a:latin typeface="Arial" panose="020B0604020202020204"/>
                <a:ea typeface="+mn-ea"/>
                <a:cs typeface="+mn-cs"/>
              </a:rPr>
              <a:t>, n.º 1, al, g) e i); </a:t>
            </a:r>
            <a:r>
              <a:rPr kumimoji="0" lang="it-IT" sz="1800" b="0" i="0" u="none" strike="noStrike" kern="1200" cap="none" spc="0" normalizeH="0" baseline="0" noProof="0" dirty="0">
                <a:ln>
                  <a:noFill/>
                </a:ln>
                <a:solidFill>
                  <a:srgbClr val="002060"/>
                </a:solidFill>
                <a:effectLst/>
                <a:uLnTx/>
                <a:uFillTx/>
                <a:latin typeface="Arial" panose="020B0604020202020204"/>
                <a:ea typeface="+mn-ea"/>
                <a:cs typeface="+mn-cs"/>
                <a:hlinkClick r:id="rId10">
                  <a:extLst>
                    <a:ext uri="{A12FA001-AC4F-418D-AE19-62706E023703}">
                      <ahyp:hlinkClr xmlns:ahyp="http://schemas.microsoft.com/office/drawing/2018/hyperlinkcolor" val="tx"/>
                    </a:ext>
                  </a:extLst>
                </a:hlinkClick>
              </a:rPr>
              <a:t>artigos 5.º a 7.º</a:t>
            </a:r>
            <a:r>
              <a:rPr kumimoji="0" lang="it-IT" sz="1800" b="0" i="0" u="none" strike="noStrike" kern="1200" cap="none" spc="0" normalizeH="0" baseline="0" noProof="0" dirty="0">
                <a:ln>
                  <a:noFill/>
                </a:ln>
                <a:solidFill>
                  <a:srgbClr val="222A35"/>
                </a:solidFill>
                <a:effectLst/>
                <a:uLnTx/>
                <a:uFillTx/>
                <a:latin typeface="Arial" panose="020B0604020202020204"/>
                <a:ea typeface="+mn-ea"/>
                <a:cs typeface="+mn-cs"/>
              </a:rPr>
              <a:t>; </a:t>
            </a:r>
            <a:r>
              <a:rPr kumimoji="0" lang="it-IT" sz="1800" b="0" i="0" u="none" strike="noStrike" kern="1200" cap="none" spc="0" normalizeH="0" baseline="0" noProof="0" dirty="0">
                <a:ln>
                  <a:noFill/>
                </a:ln>
                <a:solidFill>
                  <a:srgbClr val="002060"/>
                </a:solidFill>
                <a:effectLst/>
                <a:uLnTx/>
                <a:uFillTx/>
                <a:latin typeface="Arial" panose="020B0604020202020204"/>
                <a:ea typeface="+mn-ea"/>
                <a:cs typeface="+mn-cs"/>
                <a:hlinkClick r:id="rId11">
                  <a:extLst>
                    <a:ext uri="{A12FA001-AC4F-418D-AE19-62706E023703}">
                      <ahyp:hlinkClr xmlns:ahyp="http://schemas.microsoft.com/office/drawing/2018/hyperlinkcolor" val="tx"/>
                    </a:ext>
                  </a:extLst>
                </a:hlinkClick>
              </a:rPr>
              <a:t>artigo 14.</a:t>
            </a:r>
            <a:r>
              <a:rPr kumimoji="0" lang="it-IT" sz="1800" b="0" i="0" u="none" strike="noStrike" kern="1200" cap="none" spc="0" normalizeH="0" baseline="0" noProof="0" dirty="0">
                <a:ln>
                  <a:noFill/>
                </a:ln>
                <a:solidFill>
                  <a:srgbClr val="BDD7EE"/>
                </a:solidFill>
                <a:effectLst/>
                <a:uLnTx/>
                <a:uFillTx/>
                <a:latin typeface="Arial" panose="020B0604020202020204"/>
                <a:ea typeface="+mn-ea"/>
                <a:cs typeface="+mn-cs"/>
                <a:hlinkClick r:id="rId11">
                  <a:extLst>
                    <a:ext uri="{A12FA001-AC4F-418D-AE19-62706E023703}">
                      <ahyp:hlinkClr xmlns:ahyp="http://schemas.microsoft.com/office/drawing/2018/hyperlinkcolor" val="tx"/>
                    </a:ext>
                  </a:extLst>
                </a:hlinkClick>
              </a:rPr>
              <a:t>º</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a:t>
            </a:r>
          </a:p>
          <a:p>
            <a:pPr marL="342900" marR="0" lvl="0" indent="-342900" algn="l" defTabSz="914400" rtl="0" eaLnBrk="1" fontAlgn="auto" latinLnBrk="0" hangingPunct="1">
              <a:lnSpc>
                <a:spcPct val="120000"/>
              </a:lnSpc>
              <a:spcBef>
                <a:spcPts val="600"/>
              </a:spcBef>
              <a:spcAft>
                <a:spcPts val="600"/>
              </a:spcAft>
              <a:buClrTx/>
              <a:buSzTx/>
              <a:buFont typeface="Arial" panose="020B0604020202020204" pitchFamily="34" charset="0"/>
              <a:buChar char="•"/>
              <a:tabLst/>
              <a:defRPr/>
            </a:pP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Protocolo Adicional à Carta Europeia da Autonomia Local, </a:t>
            </a:r>
            <a:r>
              <a:rPr kumimoji="0" lang="pt-PT" sz="1800" b="0" i="0" u="none" strike="noStrike" kern="1200" cap="none" spc="0" normalizeH="0" baseline="0" noProof="0" dirty="0">
                <a:ln>
                  <a:noFill/>
                </a:ln>
                <a:solidFill>
                  <a:srgbClr val="002060"/>
                </a:solidFill>
                <a:effectLst/>
                <a:uLnTx/>
                <a:uFillTx/>
                <a:latin typeface="Arial" panose="020B0604020202020204"/>
                <a:ea typeface="+mn-ea"/>
                <a:cs typeface="+mn-cs"/>
                <a:hlinkClick r:id="rId12">
                  <a:extLst>
                    <a:ext uri="{A12FA001-AC4F-418D-AE19-62706E023703}">
                      <ahyp:hlinkClr xmlns:ahyp="http://schemas.microsoft.com/office/drawing/2018/hyperlinkcolor" val="tx"/>
                    </a:ext>
                  </a:extLst>
                </a:hlinkClick>
              </a:rPr>
              <a:t>artigo 2.º</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pt-PT" sz="24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pt-PT" sz="2400" b="0" i="0" u="none" strike="noStrike" kern="1200" cap="none" spc="0" normalizeH="0" baseline="0" noProof="0" dirty="0">
              <a:ln>
                <a:noFill/>
              </a:ln>
              <a:solidFill>
                <a:srgbClr val="222A35"/>
              </a:solidFill>
              <a:effectLst/>
              <a:uLnTx/>
              <a:uFillTx/>
              <a:latin typeface="Arial" panose="020B0604020202020204"/>
              <a:ea typeface="+mn-ea"/>
              <a:cs typeface="+mn-cs"/>
            </a:endParaRPr>
          </a:p>
        </p:txBody>
      </p:sp>
    </p:spTree>
    <p:extLst>
      <p:ext uri="{BB962C8B-B14F-4D97-AF65-F5344CB8AC3E}">
        <p14:creationId xmlns:p14="http://schemas.microsoft.com/office/powerpoint/2010/main" val="3559690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
                                            <p:txEl>
                                              <p:pRg st="4" end="4"/>
                                            </p:txEl>
                                          </p:spTgt>
                                        </p:tgtEl>
                                        <p:attrNameLst>
                                          <p:attrName>style.visibility</p:attrName>
                                        </p:attrNameLst>
                                      </p:cBhvr>
                                      <p:to>
                                        <p:strVal val="visible"/>
                                      </p:to>
                                    </p:set>
                                    <p:animEffect transition="in" filter="fade">
                                      <p:cBhvr>
                                        <p:cTn id="26" dur="1000"/>
                                        <p:tgtEl>
                                          <p:spTgt spid="2">
                                            <p:txEl>
                                              <p:pRg st="4" end="4"/>
                                            </p:txEl>
                                          </p:spTgt>
                                        </p:tgtEl>
                                      </p:cBhvr>
                                    </p:animEffect>
                                    <p:anim calcmode="lin" valueType="num">
                                      <p:cBhvr>
                                        <p:cTn id="27"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
                                            <p:txEl>
                                              <p:pRg st="5" end="5"/>
                                            </p:txEl>
                                          </p:spTgt>
                                        </p:tgtEl>
                                        <p:attrNameLst>
                                          <p:attrName>style.visibility</p:attrName>
                                        </p:attrNameLst>
                                      </p:cBhvr>
                                      <p:to>
                                        <p:strVal val="visible"/>
                                      </p:to>
                                    </p:set>
                                    <p:animEffect transition="in" filter="fade">
                                      <p:cBhvr>
                                        <p:cTn id="33" dur="1000"/>
                                        <p:tgtEl>
                                          <p:spTgt spid="2">
                                            <p:txEl>
                                              <p:pRg st="5" end="5"/>
                                            </p:txEl>
                                          </p:spTgt>
                                        </p:tgtEl>
                                      </p:cBhvr>
                                    </p:animEffect>
                                    <p:anim calcmode="lin" valueType="num">
                                      <p:cBhvr>
                                        <p:cTn id="34"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
                                            <p:txEl>
                                              <p:pRg st="6" end="6"/>
                                            </p:txEl>
                                          </p:spTgt>
                                        </p:tgtEl>
                                        <p:attrNameLst>
                                          <p:attrName>style.visibility</p:attrName>
                                        </p:attrNameLst>
                                      </p:cBhvr>
                                      <p:to>
                                        <p:strVal val="visible"/>
                                      </p:to>
                                    </p:set>
                                    <p:animEffect transition="in" filter="fade">
                                      <p:cBhvr>
                                        <p:cTn id="40" dur="1000"/>
                                        <p:tgtEl>
                                          <p:spTgt spid="2">
                                            <p:txEl>
                                              <p:pRg st="6" end="6"/>
                                            </p:txEl>
                                          </p:spTgt>
                                        </p:tgtEl>
                                      </p:cBhvr>
                                    </p:animEffect>
                                    <p:anim calcmode="lin" valueType="num">
                                      <p:cBhvr>
                                        <p:cTn id="41"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1000"/>
                                        <p:tgtEl>
                                          <p:spTgt spid="2">
                                            <p:txEl>
                                              <p:pRg st="7" end="7"/>
                                            </p:txEl>
                                          </p:spTgt>
                                        </p:tgtEl>
                                      </p:cBhvr>
                                    </p:animEffect>
                                    <p:anim calcmode="lin" valueType="num">
                                      <p:cBhvr>
                                        <p:cTn id="48"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0">
          <a:extLst>
            <a:ext uri="{FF2B5EF4-FFF2-40B4-BE49-F238E27FC236}">
              <a16:creationId xmlns:a16="http://schemas.microsoft.com/office/drawing/2014/main" id="{334B8CCE-64CA-79B1-0337-201DBA17D3DF}"/>
            </a:ext>
          </a:extLst>
        </p:cNvPr>
        <p:cNvGrpSpPr/>
        <p:nvPr/>
      </p:nvGrpSpPr>
      <p:grpSpPr>
        <a:xfrm>
          <a:off x="0" y="0"/>
          <a:ext cx="0" cy="0"/>
          <a:chOff x="0" y="0"/>
          <a:chExt cx="0" cy="0"/>
        </a:xfrm>
      </p:grpSpPr>
      <p:sp>
        <p:nvSpPr>
          <p:cNvPr id="61" name="Google Shape;61;p14">
            <a:extLst>
              <a:ext uri="{FF2B5EF4-FFF2-40B4-BE49-F238E27FC236}">
                <a16:creationId xmlns:a16="http://schemas.microsoft.com/office/drawing/2014/main" id="{BE4989A4-B584-4F36-0E37-DF4C4326028E}"/>
              </a:ext>
            </a:extLst>
          </p:cNvPr>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a:extLst>
              <a:ext uri="{FF2B5EF4-FFF2-40B4-BE49-F238E27FC236}">
                <a16:creationId xmlns:a16="http://schemas.microsoft.com/office/drawing/2014/main" id="{127CC2E2-D0E6-E5A7-16BB-3C4A61CC6DA9}"/>
              </a:ext>
            </a:extLst>
          </p:cNvPr>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a:extLst>
              <a:ext uri="{FF2B5EF4-FFF2-40B4-BE49-F238E27FC236}">
                <a16:creationId xmlns:a16="http://schemas.microsoft.com/office/drawing/2014/main" id="{AA35E2BF-3219-64E6-80BE-1D637F3D20CD}"/>
              </a:ext>
            </a:extLst>
          </p:cNvPr>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a:extLst>
              <a:ext uri="{FF2B5EF4-FFF2-40B4-BE49-F238E27FC236}">
                <a16:creationId xmlns:a16="http://schemas.microsoft.com/office/drawing/2014/main" id="{4731F61F-C032-1DE1-E028-6484BCC41756}"/>
              </a:ext>
            </a:extLst>
          </p:cNvPr>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293365A1-2173-BE1F-C458-11BC492EF294}"/>
              </a:ext>
            </a:extLst>
          </p:cNvPr>
          <p:cNvSpPr txBox="1">
            <a:spLocks/>
          </p:cNvSpPr>
          <p:nvPr/>
        </p:nvSpPr>
        <p:spPr>
          <a:xfrm>
            <a:off x="476500" y="213300"/>
            <a:ext cx="8127500" cy="7011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2" name="Marcador de Posição do Texto 3">
            <a:extLst>
              <a:ext uri="{FF2B5EF4-FFF2-40B4-BE49-F238E27FC236}">
                <a16:creationId xmlns:a16="http://schemas.microsoft.com/office/drawing/2014/main" id="{6A900C9D-27B6-17A9-D12E-8D2912A13109}"/>
              </a:ext>
            </a:extLst>
          </p:cNvPr>
          <p:cNvSpPr txBox="1">
            <a:spLocks/>
          </p:cNvSpPr>
          <p:nvPr/>
        </p:nvSpPr>
        <p:spPr>
          <a:xfrm>
            <a:off x="476500" y="974525"/>
            <a:ext cx="8127500" cy="347580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pt-PT" sz="1900" b="1" i="0" u="none" strike="noStrike" kern="1200" cap="none" spc="0" normalizeH="0" baseline="0" noProof="0" dirty="0">
                <a:ln>
                  <a:noFill/>
                </a:ln>
                <a:solidFill>
                  <a:srgbClr val="222A35"/>
                </a:solidFill>
                <a:effectLst/>
                <a:uLnTx/>
                <a:uFillTx/>
                <a:latin typeface="Arial" panose="020B0604020202020204"/>
                <a:ea typeface="+mn-ea"/>
                <a:cs typeface="+mn-cs"/>
              </a:rPr>
              <a:t>Acesso aos documentos públicos de um Estado-Membro – Portugal</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pt-PT" sz="24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l" defTabSz="914400" rtl="0" eaLnBrk="1" fontAlgn="auto" latinLnBrk="0" hangingPunct="1">
              <a:lnSpc>
                <a:spcPct val="110000"/>
              </a:lnSpc>
              <a:spcBef>
                <a:spcPts val="600"/>
              </a:spcBef>
              <a:spcAft>
                <a:spcPts val="600"/>
              </a:spcAft>
              <a:buClrTx/>
              <a:buSzTx/>
              <a:buFont typeface="Arial" panose="020B0604020202020204" pitchFamily="34" charset="0"/>
              <a:buNone/>
              <a:tabLst/>
              <a:defRPr/>
            </a:pP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Entidade com competência para o cumprimento das normas de acesso aos documentos públicos:</a:t>
            </a:r>
          </a:p>
          <a:p>
            <a:pPr marL="342900" marR="0" lvl="0" indent="-342900" algn="l" defTabSz="914400" rtl="0" eaLnBrk="1" fontAlgn="auto" latinLnBrk="0" hangingPunct="1">
              <a:lnSpc>
                <a:spcPct val="110000"/>
              </a:lnSpc>
              <a:spcBef>
                <a:spcPts val="600"/>
              </a:spcBef>
              <a:spcAft>
                <a:spcPts val="600"/>
              </a:spcAft>
              <a:buClrTx/>
              <a:buSzTx/>
              <a:buFont typeface="Arial" panose="020B0604020202020204" pitchFamily="34" charset="0"/>
              <a:buChar char="•"/>
              <a:tabLst/>
              <a:defRPr/>
            </a:pPr>
            <a:r>
              <a:rPr kumimoji="0" lang="pt-PT" sz="1800" b="0" i="0" u="none" strike="noStrike" kern="1200" cap="none" spc="0" normalizeH="0" baseline="0" noProof="0" dirty="0">
                <a:ln>
                  <a:noFill/>
                </a:ln>
                <a:solidFill>
                  <a:srgbClr val="002060"/>
                </a:solidFill>
                <a:effectLst/>
                <a:uLnTx/>
                <a:uFillTx/>
                <a:latin typeface="Arial" panose="020B0604020202020204"/>
                <a:ea typeface="+mn-ea"/>
                <a:cs typeface="+mn-cs"/>
              </a:rPr>
              <a:t> </a:t>
            </a:r>
            <a:r>
              <a:rPr kumimoji="0" lang="pt-PT" sz="1800" b="0" i="0" u="none" strike="noStrike" kern="1200" cap="none" spc="0" normalizeH="0" baseline="0" noProof="0" dirty="0">
                <a:ln>
                  <a:noFill/>
                </a:ln>
                <a:solidFill>
                  <a:srgbClr val="002060"/>
                </a:solidFill>
                <a:effectLst/>
                <a:uLnTx/>
                <a:uFillTx/>
                <a:latin typeface="Arial" panose="020B0604020202020204"/>
                <a:ea typeface="+mn-ea"/>
                <a:cs typeface="+mn-cs"/>
                <a:hlinkClick r:id="rId4">
                  <a:extLst>
                    <a:ext uri="{A12FA001-AC4F-418D-AE19-62706E023703}">
                      <ahyp:hlinkClr xmlns:ahyp="http://schemas.microsoft.com/office/drawing/2018/hyperlinkcolor" val="tx"/>
                    </a:ext>
                  </a:extLst>
                </a:hlinkClick>
              </a:rPr>
              <a:t>Comissão de Acesso aos Documentos Administrativos </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CADA;</a:t>
            </a:r>
          </a:p>
          <a:p>
            <a:pPr marL="342900" marR="0" lvl="0" indent="-342900" algn="l" defTabSz="914400" rtl="0" eaLnBrk="1" fontAlgn="auto" latinLnBrk="0" hangingPunct="1">
              <a:lnSpc>
                <a:spcPct val="110000"/>
              </a:lnSpc>
              <a:spcBef>
                <a:spcPts val="600"/>
              </a:spcBef>
              <a:spcAft>
                <a:spcPts val="600"/>
              </a:spcAft>
              <a:buClrTx/>
              <a:buSzTx/>
              <a:buFont typeface="Arial" panose="020B0604020202020204" pitchFamily="34" charset="0"/>
              <a:buChar char="•"/>
              <a:tabLst/>
              <a:defRPr/>
            </a:pPr>
            <a:endPar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l" defTabSz="914400" rtl="0" eaLnBrk="1" fontAlgn="auto" latinLnBrk="0" hangingPunct="1">
              <a:lnSpc>
                <a:spcPct val="110000"/>
              </a:lnSpc>
              <a:spcBef>
                <a:spcPts val="600"/>
              </a:spcBef>
              <a:spcAft>
                <a:spcPts val="600"/>
              </a:spcAft>
              <a:buClrTx/>
              <a:buSzTx/>
              <a:buFont typeface="Arial" panose="020B0604020202020204" pitchFamily="34" charset="0"/>
              <a:buNone/>
              <a:tabLst/>
              <a:defRPr/>
            </a:pP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Entidade com competência para o cumprimento da proteção de dados:</a:t>
            </a:r>
          </a:p>
          <a:p>
            <a:pPr marL="342900" marR="0" lvl="0" indent="-342900" algn="l" defTabSz="914400" rtl="0" eaLnBrk="1" fontAlgn="auto" latinLnBrk="0" hangingPunct="1">
              <a:lnSpc>
                <a:spcPct val="110000"/>
              </a:lnSpc>
              <a:spcBef>
                <a:spcPts val="600"/>
              </a:spcBef>
              <a:spcAft>
                <a:spcPts val="600"/>
              </a:spcAft>
              <a:buClrTx/>
              <a:buSzTx/>
              <a:buFont typeface="Arial" panose="020B0604020202020204" pitchFamily="34" charset="0"/>
              <a:buChar char="•"/>
              <a:tabLst/>
              <a:defRPr/>
            </a:pPr>
            <a:r>
              <a:rPr kumimoji="0" lang="pt-PT" sz="1800" b="0" i="0" u="none" strike="noStrike" kern="1200" cap="none" spc="0" normalizeH="0" baseline="0" noProof="0" dirty="0">
                <a:ln>
                  <a:noFill/>
                </a:ln>
                <a:solidFill>
                  <a:srgbClr val="002060"/>
                </a:solidFill>
                <a:effectLst/>
                <a:uLnTx/>
                <a:uFillTx/>
                <a:latin typeface="Arial" panose="020B0604020202020204"/>
                <a:ea typeface="+mn-ea"/>
                <a:cs typeface="+mn-cs"/>
                <a:hlinkClick r:id="rId5">
                  <a:extLst>
                    <a:ext uri="{A12FA001-AC4F-418D-AE19-62706E023703}">
                      <ahyp:hlinkClr xmlns:ahyp="http://schemas.microsoft.com/office/drawing/2018/hyperlinkcolor" val="tx"/>
                    </a:ext>
                  </a:extLst>
                </a:hlinkClick>
              </a:rPr>
              <a:t>Comissão Nacional de Proteção de Dados</a:t>
            </a:r>
            <a:r>
              <a:rPr kumimoji="0" lang="pt-PT" sz="1800" b="0" i="0" u="none" strike="noStrike" kern="1200" cap="none" spc="0" normalizeH="0" baseline="0" noProof="0" dirty="0">
                <a:ln>
                  <a:noFill/>
                </a:ln>
                <a:solidFill>
                  <a:srgbClr val="002060"/>
                </a:solidFill>
                <a:effectLst/>
                <a:uLnTx/>
                <a:uFillTx/>
                <a:latin typeface="Arial" panose="020B0604020202020204"/>
                <a:ea typeface="+mn-ea"/>
                <a:cs typeface="+mn-cs"/>
              </a:rPr>
              <a:t> </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CNPD  </a:t>
            </a:r>
            <a:endParaRPr kumimoji="0" lang="pt-PT" sz="1800" b="0" i="0" u="none" strike="noStrike" kern="1200" cap="none" spc="0" normalizeH="0" baseline="0" noProof="0" dirty="0">
              <a:ln>
                <a:noFill/>
              </a:ln>
              <a:solidFill>
                <a:srgbClr val="002060"/>
              </a:solidFill>
              <a:effectLst/>
              <a:uLnTx/>
              <a:uFillTx/>
              <a:latin typeface="Arial" panose="020B0604020202020204"/>
              <a:ea typeface="+mn-ea"/>
              <a:cs typeface="+mn-cs"/>
            </a:endParaRP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pt-PT" sz="2400" b="0" i="0" u="none" strike="noStrike" kern="1200" cap="none" spc="0" normalizeH="0" baseline="0" noProof="0" dirty="0">
              <a:ln>
                <a:noFill/>
              </a:ln>
              <a:solidFill>
                <a:srgbClr val="222A35"/>
              </a:solidFill>
              <a:effectLst/>
              <a:uLnTx/>
              <a:uFillTx/>
              <a:latin typeface="Arial" panose="020B0604020202020204"/>
              <a:ea typeface="+mn-ea"/>
              <a:cs typeface="+mn-cs"/>
            </a:endParaRPr>
          </a:p>
        </p:txBody>
      </p:sp>
    </p:spTree>
    <p:extLst>
      <p:ext uri="{BB962C8B-B14F-4D97-AF65-F5344CB8AC3E}">
        <p14:creationId xmlns:p14="http://schemas.microsoft.com/office/powerpoint/2010/main" val="3844894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Effect transition="in" filter="fade">
                                      <p:cBhvr>
                                        <p:cTn id="26" dur="1000"/>
                                        <p:tgtEl>
                                          <p:spTgt spid="2">
                                            <p:txEl>
                                              <p:pRg st="3" end="3"/>
                                            </p:txEl>
                                          </p:spTgt>
                                        </p:tgtEl>
                                      </p:cBhvr>
                                    </p:animEffect>
                                    <p:anim calcmode="lin" valueType="num">
                                      <p:cBhvr>
                                        <p:cTn id="27"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
                                            <p:txEl>
                                              <p:pRg st="5" end="5"/>
                                            </p:txEl>
                                          </p:spTgt>
                                        </p:tgtEl>
                                        <p:attrNameLst>
                                          <p:attrName>style.visibility</p:attrName>
                                        </p:attrNameLst>
                                      </p:cBhvr>
                                      <p:to>
                                        <p:strVal val="visible"/>
                                      </p:to>
                                    </p:set>
                                    <p:animEffect transition="in" filter="fade">
                                      <p:cBhvr>
                                        <p:cTn id="33" dur="1000"/>
                                        <p:tgtEl>
                                          <p:spTgt spid="2">
                                            <p:txEl>
                                              <p:pRg st="5" end="5"/>
                                            </p:txEl>
                                          </p:spTgt>
                                        </p:tgtEl>
                                      </p:cBhvr>
                                    </p:animEffect>
                                    <p:anim calcmode="lin" valueType="num">
                                      <p:cBhvr>
                                        <p:cTn id="34"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
                                            <p:txEl>
                                              <p:pRg st="6" end="6"/>
                                            </p:txEl>
                                          </p:spTgt>
                                        </p:tgtEl>
                                        <p:attrNameLst>
                                          <p:attrName>style.visibility</p:attrName>
                                        </p:attrNameLst>
                                      </p:cBhvr>
                                      <p:to>
                                        <p:strVal val="visible"/>
                                      </p:to>
                                    </p:set>
                                    <p:animEffect transition="in" filter="fade">
                                      <p:cBhvr>
                                        <p:cTn id="40" dur="1000"/>
                                        <p:tgtEl>
                                          <p:spTgt spid="2">
                                            <p:txEl>
                                              <p:pRg st="6" end="6"/>
                                            </p:txEl>
                                          </p:spTgt>
                                        </p:tgtEl>
                                      </p:cBhvr>
                                    </p:animEffect>
                                    <p:anim calcmode="lin" valueType="num">
                                      <p:cBhvr>
                                        <p:cTn id="41"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2811B243-C360-D64C-3000-9EC3D8E48812}"/>
              </a:ext>
            </a:extLst>
          </p:cNvPr>
          <p:cNvSpPr txBox="1">
            <a:spLocks/>
          </p:cNvSpPr>
          <p:nvPr/>
        </p:nvSpPr>
        <p:spPr>
          <a:xfrm>
            <a:off x="476498" y="124973"/>
            <a:ext cx="8127500" cy="7392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4" name="Marcador de Posição do Texto 3">
            <a:extLst>
              <a:ext uri="{FF2B5EF4-FFF2-40B4-BE49-F238E27FC236}">
                <a16:creationId xmlns:a16="http://schemas.microsoft.com/office/drawing/2014/main" id="{172B5984-5AAB-837B-5750-3C125D9D94FC}"/>
              </a:ext>
            </a:extLst>
          </p:cNvPr>
          <p:cNvSpPr txBox="1">
            <a:spLocks/>
          </p:cNvSpPr>
          <p:nvPr/>
        </p:nvSpPr>
        <p:spPr>
          <a:xfrm>
            <a:off x="476498" y="740671"/>
            <a:ext cx="2495508" cy="36725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1pPr>
            <a:lvl2pPr marR="0" lvl="1"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2pPr>
            <a:lvl3pPr marR="0" lvl="2"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3pPr>
            <a:lvl4pPr marR="0" lvl="3"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4pPr>
            <a:lvl5pPr marR="0" lvl="4"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5pPr>
            <a:lvl6pPr marR="0" lvl="5"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6pPr>
            <a:lvl7pPr marR="0" lvl="6"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7pPr>
            <a:lvl8pPr marR="0" lvl="7"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8pPr>
            <a:lvl9pPr marR="0" lvl="8"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9pPr>
          </a:lstStyle>
          <a:p>
            <a:pPr algn="l"/>
            <a:r>
              <a:rPr lang="pt-PT" sz="1800" b="1" dirty="0">
                <a:solidFill>
                  <a:schemeClr val="tx1"/>
                </a:solidFill>
              </a:rPr>
              <a:t>Fundamento jurídico</a:t>
            </a:r>
            <a:r>
              <a:rPr lang="pt-PT" sz="1800" dirty="0">
                <a:solidFill>
                  <a:schemeClr val="tx1"/>
                </a:solidFill>
              </a:rPr>
              <a:t> </a:t>
            </a:r>
          </a:p>
        </p:txBody>
      </p:sp>
      <p:sp>
        <p:nvSpPr>
          <p:cNvPr id="5" name="Marcador de Posição do Texto 3">
            <a:extLst>
              <a:ext uri="{FF2B5EF4-FFF2-40B4-BE49-F238E27FC236}">
                <a16:creationId xmlns:a16="http://schemas.microsoft.com/office/drawing/2014/main" id="{D8332DEE-F446-0231-8DD3-30055BFF90DC}"/>
              </a:ext>
            </a:extLst>
          </p:cNvPr>
          <p:cNvSpPr txBox="1">
            <a:spLocks/>
          </p:cNvSpPr>
          <p:nvPr/>
        </p:nvSpPr>
        <p:spPr>
          <a:xfrm>
            <a:off x="540001" y="1090328"/>
            <a:ext cx="4031999" cy="3186491"/>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600"/>
              </a:spcBef>
              <a:spcAft>
                <a:spcPts val="600"/>
              </a:spcAft>
            </a:pPr>
            <a:endParaRPr lang="pt-PT" sz="1200" dirty="0"/>
          </a:p>
          <a:p>
            <a:pPr algn="just">
              <a:lnSpc>
                <a:spcPct val="100000"/>
              </a:lnSpc>
              <a:spcBef>
                <a:spcPts val="600"/>
              </a:spcBef>
              <a:spcAft>
                <a:spcPts val="600"/>
              </a:spcAft>
            </a:pPr>
            <a:r>
              <a:rPr lang="pt-PT" sz="1200" dirty="0"/>
              <a:t>Artigo 15.º do Tratado sobre o Funcionamento da União Europeia (TFUE);</a:t>
            </a:r>
          </a:p>
          <a:p>
            <a:pPr algn="just">
              <a:lnSpc>
                <a:spcPct val="100000"/>
              </a:lnSpc>
              <a:spcBef>
                <a:spcPts val="600"/>
              </a:spcBef>
              <a:spcAft>
                <a:spcPts val="600"/>
              </a:spcAft>
            </a:pPr>
            <a:endParaRPr lang="pt-PT" sz="1200" dirty="0"/>
          </a:p>
          <a:p>
            <a:pPr algn="just">
              <a:lnSpc>
                <a:spcPct val="100000"/>
              </a:lnSpc>
              <a:spcBef>
                <a:spcPts val="600"/>
              </a:spcBef>
              <a:spcAft>
                <a:spcPts val="600"/>
              </a:spcAft>
            </a:pPr>
            <a:r>
              <a:rPr lang="pt-PT" sz="1200" dirty="0"/>
              <a:t>Artigo 42.º da Carta dos Direitos Fundamentais da União Europeia (CDFUE);</a:t>
            </a:r>
          </a:p>
          <a:p>
            <a:pPr algn="just">
              <a:lnSpc>
                <a:spcPct val="100000"/>
              </a:lnSpc>
              <a:spcBef>
                <a:spcPts val="600"/>
              </a:spcBef>
              <a:spcAft>
                <a:spcPts val="600"/>
              </a:spcAft>
            </a:pPr>
            <a:endParaRPr lang="pt-PT" sz="1200" dirty="0"/>
          </a:p>
          <a:p>
            <a:pPr algn="just">
              <a:lnSpc>
                <a:spcPct val="100000"/>
              </a:lnSpc>
              <a:spcBef>
                <a:spcPts val="600"/>
              </a:spcBef>
              <a:spcAft>
                <a:spcPts val="600"/>
              </a:spcAft>
            </a:pPr>
            <a:r>
              <a:rPr lang="pt-PT" sz="1200" dirty="0"/>
              <a:t>Artigo 2.º do Regulamento (CE) n.º 1049/2001 do Parlamento Europeu e do Conselho, de 30 de Maio de 2001, relativo ao acesso do público aos documentos do Parlamento Europeu, do Conselho e da Comissão (R-1049/2001).</a:t>
            </a:r>
          </a:p>
          <a:p>
            <a:pPr algn="just">
              <a:lnSpc>
                <a:spcPct val="100000"/>
              </a:lnSpc>
              <a:spcBef>
                <a:spcPts val="600"/>
              </a:spcBef>
              <a:spcAft>
                <a:spcPts val="600"/>
              </a:spcAft>
            </a:pPr>
            <a:endParaRPr lang="pt-PT" sz="1200" dirty="0"/>
          </a:p>
          <a:p>
            <a:pPr algn="just">
              <a:lnSpc>
                <a:spcPct val="100000"/>
              </a:lnSpc>
              <a:spcBef>
                <a:spcPts val="600"/>
              </a:spcBef>
              <a:spcAft>
                <a:spcPts val="600"/>
              </a:spcAft>
            </a:pPr>
            <a:endParaRPr lang="pt-PT" sz="1200" dirty="0"/>
          </a:p>
          <a:p>
            <a:pPr algn="just"/>
            <a:endParaRPr lang="pt-PT" sz="2000" dirty="0"/>
          </a:p>
          <a:p>
            <a:endParaRPr lang="pt-PT" sz="2000" dirty="0"/>
          </a:p>
          <a:p>
            <a:endParaRPr lang="pt-PT" sz="2000" dirty="0"/>
          </a:p>
          <a:p>
            <a:endParaRPr lang="pt-PT" sz="2000" dirty="0"/>
          </a:p>
        </p:txBody>
      </p:sp>
      <p:sp>
        <p:nvSpPr>
          <p:cNvPr id="6" name="Marcador de Posição do Texto 3">
            <a:extLst>
              <a:ext uri="{FF2B5EF4-FFF2-40B4-BE49-F238E27FC236}">
                <a16:creationId xmlns:a16="http://schemas.microsoft.com/office/drawing/2014/main" id="{AD44FD50-9F8A-498B-0B88-E38027D745B4}"/>
              </a:ext>
            </a:extLst>
          </p:cNvPr>
          <p:cNvSpPr txBox="1">
            <a:spLocks/>
          </p:cNvSpPr>
          <p:nvPr/>
        </p:nvSpPr>
        <p:spPr>
          <a:xfrm>
            <a:off x="540000" y="2229110"/>
            <a:ext cx="4032000" cy="442512"/>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pt-PT" sz="2000" dirty="0"/>
          </a:p>
          <a:p>
            <a:endParaRPr lang="pt-PT" sz="2000" dirty="0"/>
          </a:p>
        </p:txBody>
      </p:sp>
      <p:sp>
        <p:nvSpPr>
          <p:cNvPr id="7" name="Marcador de Posição do Texto 3">
            <a:extLst>
              <a:ext uri="{FF2B5EF4-FFF2-40B4-BE49-F238E27FC236}">
                <a16:creationId xmlns:a16="http://schemas.microsoft.com/office/drawing/2014/main" id="{B4AAC24E-54CC-4BB4-022D-B065BBC64917}"/>
              </a:ext>
            </a:extLst>
          </p:cNvPr>
          <p:cNvSpPr txBox="1">
            <a:spLocks/>
          </p:cNvSpPr>
          <p:nvPr/>
        </p:nvSpPr>
        <p:spPr>
          <a:xfrm>
            <a:off x="540000" y="3252306"/>
            <a:ext cx="4032000" cy="102279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pt-PT" sz="2000" dirty="0"/>
          </a:p>
        </p:txBody>
      </p:sp>
      <p:sp>
        <p:nvSpPr>
          <p:cNvPr id="10" name="Marcador de Posição do Texto 3">
            <a:extLst>
              <a:ext uri="{FF2B5EF4-FFF2-40B4-BE49-F238E27FC236}">
                <a16:creationId xmlns:a16="http://schemas.microsoft.com/office/drawing/2014/main" id="{C9C58A7A-7632-0FBE-DE4B-DE76C5C7CEB4}"/>
              </a:ext>
            </a:extLst>
          </p:cNvPr>
          <p:cNvSpPr txBox="1">
            <a:spLocks/>
          </p:cNvSpPr>
          <p:nvPr/>
        </p:nvSpPr>
        <p:spPr>
          <a:xfrm>
            <a:off x="5087850" y="1090328"/>
            <a:ext cx="3516148" cy="3533501"/>
          </a:xfrm>
          <a:prstGeom prst="rect">
            <a:avLst/>
          </a:prstGeom>
        </p:spPr>
        <p:txBody>
          <a:bodyPr>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600"/>
              </a:spcBef>
              <a:spcAft>
                <a:spcPts val="600"/>
              </a:spcAft>
            </a:pPr>
            <a:r>
              <a:rPr lang="pt-PT" sz="1200" dirty="0"/>
              <a:t>O artigo 15.º, n.º 3 do permite o acesso a documentos de instituições, organismos, agências e outros serviços da União Europeia (UE) por parte de cidadãos, empresas e residentes da UE.</a:t>
            </a:r>
          </a:p>
          <a:p>
            <a:pPr algn="just">
              <a:lnSpc>
                <a:spcPct val="100000"/>
              </a:lnSpc>
              <a:spcBef>
                <a:spcPts val="600"/>
              </a:spcBef>
              <a:spcAft>
                <a:spcPts val="600"/>
              </a:spcAft>
            </a:pPr>
            <a:r>
              <a:rPr lang="pt-PT" sz="1200" dirty="0"/>
              <a:t>Na defesa dos direitos fundamentais, esta norma garante o direito de acesso aos documentos das instituições, órgãos e organismos da União, independentemente do suporte daqueles documentos (físico, digital).</a:t>
            </a:r>
          </a:p>
          <a:p>
            <a:pPr algn="just"/>
            <a:r>
              <a:rPr lang="pt-PT" sz="1200" dirty="0"/>
              <a:t>O R-1049/2001 define o direito de acesso público dos documentos institucionais da UE. </a:t>
            </a:r>
          </a:p>
          <a:p>
            <a:pPr algn="just"/>
            <a:r>
              <a:rPr lang="pt-PT" sz="1200" dirty="0"/>
              <a:t>Procura garantir o exercício de acesso ao todos os documentos que são do domínio de atividade da UE, através de pedidos dirigidos a uma determinada instituição, ou através do acesso a uma plataforma digital elaborada para o efeito.</a:t>
            </a:r>
          </a:p>
          <a:p>
            <a:pPr algn="just">
              <a:lnSpc>
                <a:spcPct val="100000"/>
              </a:lnSpc>
              <a:spcBef>
                <a:spcPts val="600"/>
              </a:spcBef>
              <a:spcAft>
                <a:spcPts val="600"/>
              </a:spcAft>
            </a:pPr>
            <a:endParaRPr lang="pt-PT" sz="1800" dirty="0"/>
          </a:p>
          <a:p>
            <a:pPr algn="just">
              <a:lnSpc>
                <a:spcPct val="100000"/>
              </a:lnSpc>
              <a:spcBef>
                <a:spcPts val="600"/>
              </a:spcBef>
              <a:spcAft>
                <a:spcPts val="600"/>
              </a:spcAft>
            </a:pPr>
            <a:endParaRPr lang="pt-PT" sz="1300" dirty="0"/>
          </a:p>
          <a:p>
            <a:endParaRPr lang="pt-PT" sz="1200" dirty="0"/>
          </a:p>
          <a:p>
            <a:endParaRPr lang="pt-PT" sz="1200" dirty="0"/>
          </a:p>
          <a:p>
            <a:endParaRPr lang="pt-PT"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nodePh="1">
                                  <p:stCondLst>
                                    <p:cond delay="0"/>
                                  </p:stCondLst>
                                  <p:endCondLst>
                                    <p:cond evt="begin" delay="0">
                                      <p:tn val="24"/>
                                    </p:cond>
                                  </p:end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nodePh="1">
                                  <p:stCondLst>
                                    <p:cond delay="0"/>
                                  </p:stCondLst>
                                  <p:endCondLst>
                                    <p:cond evt="begin" delay="0">
                                      <p:tn val="31"/>
                                    </p:cond>
                                  </p:end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P spid="7"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0">
          <a:extLst>
            <a:ext uri="{FF2B5EF4-FFF2-40B4-BE49-F238E27FC236}">
              <a16:creationId xmlns:a16="http://schemas.microsoft.com/office/drawing/2014/main" id="{618F4432-A971-F530-FBC3-25FBB353D6EB}"/>
            </a:ext>
          </a:extLst>
        </p:cNvPr>
        <p:cNvGrpSpPr/>
        <p:nvPr/>
      </p:nvGrpSpPr>
      <p:grpSpPr>
        <a:xfrm>
          <a:off x="0" y="0"/>
          <a:ext cx="0" cy="0"/>
          <a:chOff x="0" y="0"/>
          <a:chExt cx="0" cy="0"/>
        </a:xfrm>
      </p:grpSpPr>
      <p:sp>
        <p:nvSpPr>
          <p:cNvPr id="61" name="Google Shape;61;p14">
            <a:extLst>
              <a:ext uri="{FF2B5EF4-FFF2-40B4-BE49-F238E27FC236}">
                <a16:creationId xmlns:a16="http://schemas.microsoft.com/office/drawing/2014/main" id="{10F2F775-1AD8-6C0D-DC99-E1AF819A8897}"/>
              </a:ext>
            </a:extLst>
          </p:cNvPr>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a:extLst>
              <a:ext uri="{FF2B5EF4-FFF2-40B4-BE49-F238E27FC236}">
                <a16:creationId xmlns:a16="http://schemas.microsoft.com/office/drawing/2014/main" id="{72BA86DC-1252-3B8B-EC17-6C9280B582D4}"/>
              </a:ext>
            </a:extLst>
          </p:cNvPr>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a:extLst>
              <a:ext uri="{FF2B5EF4-FFF2-40B4-BE49-F238E27FC236}">
                <a16:creationId xmlns:a16="http://schemas.microsoft.com/office/drawing/2014/main" id="{2A42DB38-F43D-8D5E-47DB-B5682437A64D}"/>
              </a:ext>
            </a:extLst>
          </p:cNvPr>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a:extLst>
              <a:ext uri="{FF2B5EF4-FFF2-40B4-BE49-F238E27FC236}">
                <a16:creationId xmlns:a16="http://schemas.microsoft.com/office/drawing/2014/main" id="{BE4C5682-0307-C2DD-6CF2-15613147598E}"/>
              </a:ext>
            </a:extLst>
          </p:cNvPr>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C7038707-4660-E2E2-C538-A5D5D3B91F8B}"/>
              </a:ext>
            </a:extLst>
          </p:cNvPr>
          <p:cNvSpPr txBox="1">
            <a:spLocks/>
          </p:cNvSpPr>
          <p:nvPr/>
        </p:nvSpPr>
        <p:spPr>
          <a:xfrm>
            <a:off x="476500" y="213300"/>
            <a:ext cx="8127500" cy="7265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2" name="Marcador de Posição do Texto 3">
            <a:extLst>
              <a:ext uri="{FF2B5EF4-FFF2-40B4-BE49-F238E27FC236}">
                <a16:creationId xmlns:a16="http://schemas.microsoft.com/office/drawing/2014/main" id="{0E474D0F-8FA5-A72F-7985-00E806653DA3}"/>
              </a:ext>
            </a:extLst>
          </p:cNvPr>
          <p:cNvSpPr txBox="1">
            <a:spLocks/>
          </p:cNvSpPr>
          <p:nvPr/>
        </p:nvSpPr>
        <p:spPr>
          <a:xfrm>
            <a:off x="476501" y="939800"/>
            <a:ext cx="8127500" cy="3450400"/>
          </a:xfrm>
          <a:prstGeom prst="rect">
            <a:avLst/>
          </a:prstGeom>
        </p:spPr>
        <p:txBody>
          <a:bodyPr>
            <a:normAutofit fontScale="92500"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1000"/>
              </a:spcBef>
              <a:spcAft>
                <a:spcPts val="600"/>
              </a:spcAft>
              <a:buClrTx/>
              <a:buSzTx/>
              <a:buFont typeface="Arial" panose="020B0604020202020204" pitchFamily="34" charset="0"/>
              <a:buNone/>
              <a:tabLst/>
              <a:defRPr/>
            </a:pPr>
            <a:r>
              <a:rPr kumimoji="0" lang="pt-PT" sz="2100" b="1" i="0" u="none" strike="noStrike" kern="1200" cap="none" spc="0" normalizeH="0" baseline="0" noProof="0" dirty="0">
                <a:ln>
                  <a:noFill/>
                </a:ln>
                <a:solidFill>
                  <a:srgbClr val="222A35"/>
                </a:solidFill>
                <a:effectLst/>
                <a:uLnTx/>
                <a:uFillTx/>
                <a:latin typeface="Arial" panose="020B0604020202020204"/>
                <a:ea typeface="+mn-ea"/>
                <a:cs typeface="+mn-cs"/>
              </a:rPr>
              <a:t>Acesso aos documentos públicos de um Estado-Membro – Portugal</a:t>
            </a:r>
          </a:p>
          <a:p>
            <a:pPr marL="0" marR="0" lvl="0" indent="0" algn="l" defTabSz="914400" rtl="0" eaLnBrk="1" fontAlgn="auto" latinLnBrk="0" hangingPunct="1">
              <a:lnSpc>
                <a:spcPct val="120000"/>
              </a:lnSpc>
              <a:spcBef>
                <a:spcPts val="1000"/>
              </a:spcBef>
              <a:spcAft>
                <a:spcPts val="600"/>
              </a:spcAft>
              <a:buClrTx/>
              <a:buSzTx/>
              <a:buFont typeface="Arial" panose="020B0604020202020204" pitchFamily="34" charset="0"/>
              <a:buNone/>
              <a:tabLst/>
              <a:defRPr/>
            </a:pPr>
            <a:r>
              <a:rPr kumimoji="0" lang="pt-PT" sz="1700" b="1" i="0" u="none" strike="noStrike" kern="1200" cap="none" spc="0" normalizeH="0" baseline="0" noProof="0" dirty="0">
                <a:ln>
                  <a:noFill/>
                </a:ln>
                <a:solidFill>
                  <a:srgbClr val="222A35"/>
                </a:solidFill>
                <a:effectLst/>
                <a:uLnTx/>
                <a:uFillTx/>
                <a:latin typeface="Arial" panose="020B0604020202020204"/>
                <a:ea typeface="+mn-ea"/>
                <a:cs typeface="+mn-cs"/>
              </a:rPr>
              <a:t>Jurisprudência</a:t>
            </a:r>
          </a:p>
          <a:p>
            <a:pPr marL="0" marR="0" lvl="0" indent="0" algn="l" defTabSz="914400" rtl="0" eaLnBrk="1" fontAlgn="auto" latinLnBrk="0" hangingPunct="1">
              <a:lnSpc>
                <a:spcPct val="120000"/>
              </a:lnSpc>
              <a:spcBef>
                <a:spcPts val="1000"/>
              </a:spcBef>
              <a:spcAft>
                <a:spcPts val="600"/>
              </a:spcAft>
              <a:buClrTx/>
              <a:buSzTx/>
              <a:buFont typeface="Arial" panose="020B0604020202020204" pitchFamily="34" charset="0"/>
              <a:buNone/>
              <a:tabLst/>
              <a:defRPr/>
            </a:pPr>
            <a:endParaRPr kumimoji="0" lang="pt-PT" sz="20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342900" marR="0" lvl="0" indent="-342900" algn="l" defTabSz="914400" rtl="0" eaLnBrk="1" fontAlgn="auto" latinLnBrk="0" hangingPunct="1">
              <a:lnSpc>
                <a:spcPct val="120000"/>
              </a:lnSpc>
              <a:spcBef>
                <a:spcPts val="1000"/>
              </a:spcBef>
              <a:spcAft>
                <a:spcPts val="600"/>
              </a:spcAft>
              <a:buClrTx/>
              <a:buSzTx/>
              <a:buFont typeface="Arial" panose="020B0604020202020204" pitchFamily="34" charset="0"/>
              <a:buChar char="•"/>
              <a:tabLst/>
              <a:defRPr/>
            </a:pPr>
            <a:r>
              <a:rPr kumimoji="0" lang="pt-PT" sz="1700" b="0" i="0" u="none" strike="noStrike" kern="1200" cap="none" spc="0" normalizeH="0" baseline="0" noProof="0" dirty="0">
                <a:ln>
                  <a:noFill/>
                </a:ln>
                <a:solidFill>
                  <a:srgbClr val="222A35"/>
                </a:solidFill>
                <a:effectLst/>
                <a:uLnTx/>
                <a:uFillTx/>
                <a:latin typeface="Arial" panose="020B0604020202020204"/>
                <a:ea typeface="+mn-ea"/>
                <a:cs typeface="+mn-cs"/>
              </a:rPr>
              <a:t> Acórdão do Supremo Tribunal Administrativo de 16 de julho de 2025. Processo 02550/24.4BELSB. </a:t>
            </a:r>
            <a:r>
              <a:rPr kumimoji="0" lang="pt-PT" sz="1700" b="0" i="0" u="none" strike="noStrike" kern="1200" cap="none" spc="0" normalizeH="0" baseline="0" noProof="0" dirty="0">
                <a:ln>
                  <a:noFill/>
                </a:ln>
                <a:solidFill>
                  <a:srgbClr val="002060"/>
                </a:solidFill>
                <a:effectLst/>
                <a:uLnTx/>
                <a:uFillTx/>
                <a:latin typeface="Arial" panose="020B0604020202020204"/>
                <a:ea typeface="+mn-ea"/>
                <a:cs typeface="+mn-cs"/>
                <a:hlinkClick r:id="rId4">
                  <a:extLst>
                    <a:ext uri="{A12FA001-AC4F-418D-AE19-62706E023703}">
                      <ahyp:hlinkClr xmlns:ahyp="http://schemas.microsoft.com/office/drawing/2018/hyperlinkcolor" val="tx"/>
                    </a:ext>
                  </a:extLst>
                </a:hlinkClick>
              </a:rPr>
              <a:t>https://www.direitoemdia.pt/document/s/1ad24a</a:t>
            </a:r>
            <a:r>
              <a:rPr kumimoji="0" lang="pt-PT" sz="1700" b="0" i="0" u="none" strike="noStrike" kern="1200" cap="none" spc="0" normalizeH="0" baseline="0" noProof="0" dirty="0">
                <a:ln>
                  <a:noFill/>
                </a:ln>
                <a:solidFill>
                  <a:srgbClr val="002060"/>
                </a:solidFill>
                <a:effectLst/>
                <a:uLnTx/>
                <a:uFillTx/>
                <a:latin typeface="Arial" panose="020B0604020202020204"/>
                <a:ea typeface="+mn-ea"/>
                <a:cs typeface="+mn-cs"/>
              </a:rPr>
              <a:t>;</a:t>
            </a:r>
          </a:p>
          <a:p>
            <a:pPr marL="0" marR="0" lvl="0" indent="0" algn="l" defTabSz="914400" rtl="0" eaLnBrk="1" fontAlgn="auto" latinLnBrk="0" hangingPunct="1">
              <a:lnSpc>
                <a:spcPct val="120000"/>
              </a:lnSpc>
              <a:spcBef>
                <a:spcPts val="1000"/>
              </a:spcBef>
              <a:spcAft>
                <a:spcPts val="600"/>
              </a:spcAft>
              <a:buClrTx/>
              <a:buSzTx/>
              <a:buFont typeface="Arial" panose="020B0604020202020204" pitchFamily="34" charset="0"/>
              <a:buNone/>
              <a:tabLst/>
              <a:defRPr/>
            </a:pPr>
            <a:endParaRPr kumimoji="0" lang="pt-PT" sz="17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342900" marR="0" lvl="0" indent="-342900" algn="l" defTabSz="914400" rtl="0" eaLnBrk="1" fontAlgn="auto" latinLnBrk="0" hangingPunct="1">
              <a:lnSpc>
                <a:spcPct val="120000"/>
              </a:lnSpc>
              <a:spcBef>
                <a:spcPts val="1000"/>
              </a:spcBef>
              <a:spcAft>
                <a:spcPts val="600"/>
              </a:spcAft>
              <a:buClrTx/>
              <a:buSzTx/>
              <a:buFont typeface="Arial" panose="020B0604020202020204" pitchFamily="34" charset="0"/>
              <a:buChar char="•"/>
              <a:tabLst/>
              <a:defRPr/>
            </a:pPr>
            <a:r>
              <a:rPr kumimoji="0" lang="pt-PT" sz="1700" b="0" i="0" u="none" strike="noStrike" kern="1200" cap="none" spc="0" normalizeH="0" baseline="0" noProof="0" dirty="0">
                <a:ln>
                  <a:noFill/>
                </a:ln>
                <a:solidFill>
                  <a:srgbClr val="222A35"/>
                </a:solidFill>
                <a:effectLst/>
                <a:uLnTx/>
                <a:uFillTx/>
                <a:latin typeface="Arial" panose="020B0604020202020204"/>
                <a:ea typeface="+mn-ea"/>
                <a:cs typeface="+mn-cs"/>
              </a:rPr>
              <a:t>Acórdão do Supremo Tribunal Administrativo de 24 de junho de 2021. Processo 073/21.2BALSB. </a:t>
            </a:r>
            <a:r>
              <a:rPr kumimoji="0" lang="pt-PT" sz="1700" b="0" i="0" u="none" strike="noStrike" kern="1200" cap="none" spc="0" normalizeH="0" baseline="0" noProof="0" dirty="0">
                <a:ln>
                  <a:noFill/>
                </a:ln>
                <a:solidFill>
                  <a:srgbClr val="002060"/>
                </a:solidFill>
                <a:effectLst/>
                <a:uLnTx/>
                <a:uFillTx/>
                <a:latin typeface="Arial" panose="020B0604020202020204"/>
                <a:ea typeface="+mn-ea"/>
                <a:cs typeface="+mn-cs"/>
                <a:hlinkClick r:id="rId5">
                  <a:extLst>
                    <a:ext uri="{A12FA001-AC4F-418D-AE19-62706E023703}">
                      <ahyp:hlinkClr xmlns:ahyp="http://schemas.microsoft.com/office/drawing/2018/hyperlinkcolor" val="tx"/>
                    </a:ext>
                  </a:extLst>
                </a:hlinkClick>
              </a:rPr>
              <a:t>https://www.direitoemdia.pt/document/s/058a1a</a:t>
            </a:r>
            <a:r>
              <a:rPr kumimoji="0" lang="pt-PT" sz="1700" b="0" i="0" u="none" strike="noStrike" kern="1200" cap="none" spc="0" normalizeH="0" baseline="0" noProof="0" dirty="0">
                <a:ln>
                  <a:noFill/>
                </a:ln>
                <a:solidFill>
                  <a:srgbClr val="002060"/>
                </a:solidFill>
                <a:effectLst/>
                <a:uLnTx/>
                <a:uFillTx/>
                <a:latin typeface="Arial" panose="020B0604020202020204"/>
                <a:ea typeface="+mn-ea"/>
                <a:cs typeface="+mn-cs"/>
              </a:rPr>
              <a:t>;</a:t>
            </a:r>
            <a:endParaRPr kumimoji="0" lang="pt-PT" sz="1700" b="0" i="0" u="none" strike="noStrike" kern="1200" cap="none" spc="0" normalizeH="0" baseline="0" noProof="0" dirty="0">
              <a:ln>
                <a:noFill/>
              </a:ln>
              <a:solidFill>
                <a:srgbClr val="222A35"/>
              </a:solidFill>
              <a:effectLst/>
              <a:uLnTx/>
              <a:uFillTx/>
              <a:latin typeface="Arial" panose="020B0604020202020204"/>
              <a:ea typeface="+mn-ea"/>
              <a:cs typeface="+mn-cs"/>
            </a:endParaRPr>
          </a:p>
        </p:txBody>
      </p:sp>
    </p:spTree>
    <p:extLst>
      <p:ext uri="{BB962C8B-B14F-4D97-AF65-F5344CB8AC3E}">
        <p14:creationId xmlns:p14="http://schemas.microsoft.com/office/powerpoint/2010/main" val="26947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fade">
                                      <p:cBhvr>
                                        <p:cTn id="19" dur="1000"/>
                                        <p:tgtEl>
                                          <p:spTgt spid="2">
                                            <p:txEl>
                                              <p:pRg st="1" end="1"/>
                                            </p:txEl>
                                          </p:spTgt>
                                        </p:tgtEl>
                                      </p:cBhvr>
                                    </p:animEffect>
                                    <p:anim calcmode="lin" valueType="num">
                                      <p:cBhvr>
                                        <p:cTn id="20"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Effect transition="in" filter="fade">
                                      <p:cBhvr>
                                        <p:cTn id="26" dur="1000"/>
                                        <p:tgtEl>
                                          <p:spTgt spid="2">
                                            <p:txEl>
                                              <p:pRg st="3" end="3"/>
                                            </p:txEl>
                                          </p:spTgt>
                                        </p:tgtEl>
                                      </p:cBhvr>
                                    </p:animEffect>
                                    <p:anim calcmode="lin" valueType="num">
                                      <p:cBhvr>
                                        <p:cTn id="27"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
                                            <p:txEl>
                                              <p:pRg st="5" end="5"/>
                                            </p:txEl>
                                          </p:spTgt>
                                        </p:tgtEl>
                                        <p:attrNameLst>
                                          <p:attrName>style.visibility</p:attrName>
                                        </p:attrNameLst>
                                      </p:cBhvr>
                                      <p:to>
                                        <p:strVal val="visible"/>
                                      </p:to>
                                    </p:set>
                                    <p:animEffect transition="in" filter="fade">
                                      <p:cBhvr>
                                        <p:cTn id="33" dur="1000"/>
                                        <p:tgtEl>
                                          <p:spTgt spid="2">
                                            <p:txEl>
                                              <p:pRg st="5" end="5"/>
                                            </p:txEl>
                                          </p:spTgt>
                                        </p:tgtEl>
                                      </p:cBhvr>
                                    </p:animEffect>
                                    <p:anim calcmode="lin" valueType="num">
                                      <p:cBhvr>
                                        <p:cTn id="34"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0">
          <a:extLst>
            <a:ext uri="{FF2B5EF4-FFF2-40B4-BE49-F238E27FC236}">
              <a16:creationId xmlns:a16="http://schemas.microsoft.com/office/drawing/2014/main" id="{DE3E6D89-C44E-9B92-FC4E-0904B10F11CC}"/>
            </a:ext>
          </a:extLst>
        </p:cNvPr>
        <p:cNvGrpSpPr/>
        <p:nvPr/>
      </p:nvGrpSpPr>
      <p:grpSpPr>
        <a:xfrm>
          <a:off x="0" y="0"/>
          <a:ext cx="0" cy="0"/>
          <a:chOff x="0" y="0"/>
          <a:chExt cx="0" cy="0"/>
        </a:xfrm>
      </p:grpSpPr>
      <p:sp>
        <p:nvSpPr>
          <p:cNvPr id="61" name="Google Shape;61;p14">
            <a:extLst>
              <a:ext uri="{FF2B5EF4-FFF2-40B4-BE49-F238E27FC236}">
                <a16:creationId xmlns:a16="http://schemas.microsoft.com/office/drawing/2014/main" id="{16474712-9F84-43C1-D8D9-9AA656F89106}"/>
              </a:ext>
            </a:extLst>
          </p:cNvPr>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a:extLst>
              <a:ext uri="{FF2B5EF4-FFF2-40B4-BE49-F238E27FC236}">
                <a16:creationId xmlns:a16="http://schemas.microsoft.com/office/drawing/2014/main" id="{512E6AFF-465A-7A60-3C80-27C1851F2896}"/>
              </a:ext>
            </a:extLst>
          </p:cNvPr>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a:extLst>
              <a:ext uri="{FF2B5EF4-FFF2-40B4-BE49-F238E27FC236}">
                <a16:creationId xmlns:a16="http://schemas.microsoft.com/office/drawing/2014/main" id="{E35462C0-E6BA-072D-CFEF-4D7FCEB47AB3}"/>
              </a:ext>
            </a:extLst>
          </p:cNvPr>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a:extLst>
              <a:ext uri="{FF2B5EF4-FFF2-40B4-BE49-F238E27FC236}">
                <a16:creationId xmlns:a16="http://schemas.microsoft.com/office/drawing/2014/main" id="{ED567B85-F6B3-5D1C-0EBA-1413E77DB733}"/>
              </a:ext>
            </a:extLst>
          </p:cNvPr>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DFCBF2DB-2933-7FA2-E21D-748490A9027C}"/>
              </a:ext>
            </a:extLst>
          </p:cNvPr>
          <p:cNvSpPr txBox="1">
            <a:spLocks/>
          </p:cNvSpPr>
          <p:nvPr/>
        </p:nvSpPr>
        <p:spPr>
          <a:xfrm>
            <a:off x="476500" y="213300"/>
            <a:ext cx="8127500" cy="7900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2" name="Marcador de Posição do Texto 3">
            <a:extLst>
              <a:ext uri="{FF2B5EF4-FFF2-40B4-BE49-F238E27FC236}">
                <a16:creationId xmlns:a16="http://schemas.microsoft.com/office/drawing/2014/main" id="{EAF1C18C-E2E5-1E12-89AB-2F5BD2204570}"/>
              </a:ext>
            </a:extLst>
          </p:cNvPr>
          <p:cNvSpPr txBox="1">
            <a:spLocks/>
          </p:cNvSpPr>
          <p:nvPr/>
        </p:nvSpPr>
        <p:spPr>
          <a:xfrm>
            <a:off x="470492" y="1003300"/>
            <a:ext cx="8127500" cy="353760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pt-PT" sz="1900" b="1" i="0" strike="noStrike" kern="1200" cap="none" spc="0" normalizeH="0" baseline="0" noProof="0" dirty="0">
                <a:ln>
                  <a:noFill/>
                </a:ln>
                <a:solidFill>
                  <a:srgbClr val="222A35"/>
                </a:solidFill>
                <a:effectLst/>
                <a:uLnTx/>
                <a:uFillTx/>
                <a:latin typeface="Arial" panose="020B0604020202020204"/>
                <a:ea typeface="+mn-ea"/>
                <a:cs typeface="+mn-cs"/>
              </a:rPr>
              <a:t>Bibliografia e documentação consultada</a:t>
            </a:r>
            <a:r>
              <a:rPr kumimoji="0" lang="pt-PT" sz="1900" b="0" i="0" strike="noStrike" kern="1200" cap="none" spc="0" normalizeH="0" baseline="0" noProof="0" dirty="0">
                <a:ln>
                  <a:noFill/>
                </a:ln>
                <a:solidFill>
                  <a:srgbClr val="222A35"/>
                </a:solidFill>
                <a:effectLst/>
                <a:uLnTx/>
                <a:uFillTx/>
                <a:latin typeface="Arial" panose="020B0604020202020204"/>
                <a:ea typeface="+mn-ea"/>
                <a:cs typeface="+mn-cs"/>
              </a:rPr>
              <a: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pt-PT" sz="24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342900" marR="0" lvl="0" indent="-3429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pt-PT" sz="1600" b="0" i="0" u="none" strike="noStrike" kern="1200" cap="none" spc="0" normalizeH="0" baseline="0" noProof="0" dirty="0">
                <a:ln>
                  <a:noFill/>
                </a:ln>
                <a:solidFill>
                  <a:srgbClr val="222A35"/>
                </a:solidFill>
                <a:effectLst/>
                <a:uLnTx/>
                <a:uFillTx/>
                <a:latin typeface="Arial" panose="020B0604020202020204"/>
                <a:ea typeface="+mn-ea"/>
                <a:cs typeface="+mn-cs"/>
              </a:rPr>
              <a:t>Relatório sobre a aplicação do R-1049/2001:</a:t>
            </a:r>
          </a:p>
          <a:p>
            <a:pPr marL="342900" marR="0" lvl="0" indent="-3429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endPar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800100" marR="0" lvl="1" indent="-3429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pt-PT" sz="1600" b="0" i="0" u="none" strike="noStrike" kern="1200" cap="none" spc="0" normalizeH="0" baseline="0" noProof="0" dirty="0">
                <a:ln>
                  <a:noFill/>
                </a:ln>
                <a:solidFill>
                  <a:srgbClr val="002060"/>
                </a:solidFill>
                <a:effectLst/>
                <a:uLnTx/>
                <a:uFillTx/>
                <a:latin typeface="Arial" panose="020B0604020202020204"/>
                <a:ea typeface="+mn-ea"/>
                <a:cs typeface="+mn-cs"/>
                <a:hlinkClick r:id="rId4">
                  <a:extLst>
                    <a:ext uri="{A12FA001-AC4F-418D-AE19-62706E023703}">
                      <ahyp:hlinkClr xmlns:ahyp="http://schemas.microsoft.com/office/drawing/2018/hyperlinkcolor" val="tx"/>
                    </a:ext>
                  </a:extLst>
                </a:hlinkClick>
              </a:rPr>
              <a:t>https://eur-lex.europa.eu/resource.html?uri=cellar:73bf4db7-5212-11ee-9220-01aa75ed71a1.0017.02/DOC_1&amp;format=PDF</a:t>
            </a:r>
            <a:r>
              <a:rPr kumimoji="0" lang="pt-PT" sz="1600" b="0" i="0" u="none" strike="noStrike" kern="1200" cap="none" spc="0" normalizeH="0" baseline="0" noProof="0" dirty="0">
                <a:ln>
                  <a:noFill/>
                </a:ln>
                <a:solidFill>
                  <a:srgbClr val="222A35"/>
                </a:solidFill>
                <a:effectLst/>
                <a:uLnTx/>
                <a:uFillTx/>
                <a:latin typeface="Arial" panose="020B0604020202020204"/>
                <a:ea typeface="+mn-ea"/>
                <a:cs typeface="+mn-cs"/>
              </a:rPr>
              <a:t>;</a:t>
            </a:r>
          </a:p>
          <a:p>
            <a:pPr marL="800100" marR="0" lvl="1" indent="-3429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pt-PT" sz="1600" b="0" i="0" u="none" strike="noStrike" kern="1200" cap="none" spc="0" normalizeH="0" baseline="0" noProof="0" dirty="0">
                <a:ln>
                  <a:noFill/>
                </a:ln>
                <a:solidFill>
                  <a:srgbClr val="002060"/>
                </a:solidFill>
                <a:effectLst/>
                <a:uLnTx/>
                <a:uFillTx/>
                <a:latin typeface="Arial" panose="020B0604020202020204"/>
                <a:ea typeface="+mn-ea"/>
                <a:cs typeface="+mn-cs"/>
                <a:hlinkClick r:id="rId5">
                  <a:extLst>
                    <a:ext uri="{A12FA001-AC4F-418D-AE19-62706E023703}">
                      <ahyp:hlinkClr xmlns:ahyp="http://schemas.microsoft.com/office/drawing/2018/hyperlinkcolor" val="tx"/>
                    </a:ext>
                  </a:extLst>
                </a:hlinkClick>
              </a:rPr>
              <a:t>https://eur-lex.europa.eu/resource.html?uri=cellar:73bf4db7-5212-11ee-9220-01aa75ed71a1.0017.02/DOC_2&amp;format=PDF</a:t>
            </a:r>
            <a:r>
              <a:rPr kumimoji="0" lang="pt-PT" sz="1600" b="0" i="0" u="none" strike="noStrike" kern="1200" cap="none" spc="0" normalizeH="0" baseline="0" noProof="0" dirty="0">
                <a:ln>
                  <a:noFill/>
                </a:ln>
                <a:solidFill>
                  <a:srgbClr val="002060"/>
                </a:solidFill>
                <a:effectLst/>
                <a:uLnTx/>
                <a:uFillTx/>
                <a:latin typeface="Arial" panose="020B0604020202020204"/>
                <a:ea typeface="+mn-ea"/>
                <a:cs typeface="+mn-cs"/>
              </a:rPr>
              <a:t> </a:t>
            </a:r>
          </a:p>
        </p:txBody>
      </p:sp>
    </p:spTree>
    <p:extLst>
      <p:ext uri="{BB962C8B-B14F-4D97-AF65-F5344CB8AC3E}">
        <p14:creationId xmlns:p14="http://schemas.microsoft.com/office/powerpoint/2010/main" val="2654504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
                                            <p:txEl>
                                              <p:pRg st="4" end="4"/>
                                            </p:txEl>
                                          </p:spTgt>
                                        </p:tgtEl>
                                        <p:attrNameLst>
                                          <p:attrName>style.visibility</p:attrName>
                                        </p:attrNameLst>
                                      </p:cBhvr>
                                      <p:to>
                                        <p:strVal val="visible"/>
                                      </p:to>
                                    </p:set>
                                    <p:animEffect transition="in" filter="fade">
                                      <p:cBhvr>
                                        <p:cTn id="26" dur="1000"/>
                                        <p:tgtEl>
                                          <p:spTgt spid="2">
                                            <p:txEl>
                                              <p:pRg st="4" end="4"/>
                                            </p:txEl>
                                          </p:spTgt>
                                        </p:tgtEl>
                                      </p:cBhvr>
                                    </p:animEffect>
                                    <p:anim calcmode="lin" valueType="num">
                                      <p:cBhvr>
                                        <p:cTn id="27"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
                                            <p:txEl>
                                              <p:pRg st="5" end="5"/>
                                            </p:txEl>
                                          </p:spTgt>
                                        </p:tgtEl>
                                        <p:attrNameLst>
                                          <p:attrName>style.visibility</p:attrName>
                                        </p:attrNameLst>
                                      </p:cBhvr>
                                      <p:to>
                                        <p:strVal val="visible"/>
                                      </p:to>
                                    </p:set>
                                    <p:animEffect transition="in" filter="fade">
                                      <p:cBhvr>
                                        <p:cTn id="33" dur="1000"/>
                                        <p:tgtEl>
                                          <p:spTgt spid="2">
                                            <p:txEl>
                                              <p:pRg st="5" end="5"/>
                                            </p:txEl>
                                          </p:spTgt>
                                        </p:tgtEl>
                                      </p:cBhvr>
                                    </p:animEffect>
                                    <p:anim calcmode="lin" valueType="num">
                                      <p:cBhvr>
                                        <p:cTn id="34"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0">
          <a:extLst>
            <a:ext uri="{FF2B5EF4-FFF2-40B4-BE49-F238E27FC236}">
              <a16:creationId xmlns:a16="http://schemas.microsoft.com/office/drawing/2014/main" id="{523AF940-8837-16E6-4C18-162224F6F29C}"/>
            </a:ext>
          </a:extLst>
        </p:cNvPr>
        <p:cNvGrpSpPr/>
        <p:nvPr/>
      </p:nvGrpSpPr>
      <p:grpSpPr>
        <a:xfrm>
          <a:off x="0" y="0"/>
          <a:ext cx="0" cy="0"/>
          <a:chOff x="0" y="0"/>
          <a:chExt cx="0" cy="0"/>
        </a:xfrm>
      </p:grpSpPr>
      <p:sp>
        <p:nvSpPr>
          <p:cNvPr id="61" name="Google Shape;61;p14">
            <a:extLst>
              <a:ext uri="{FF2B5EF4-FFF2-40B4-BE49-F238E27FC236}">
                <a16:creationId xmlns:a16="http://schemas.microsoft.com/office/drawing/2014/main" id="{ED1C937C-EDEB-F473-5170-BE9F7031DAF4}"/>
              </a:ext>
            </a:extLst>
          </p:cNvPr>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a:extLst>
              <a:ext uri="{FF2B5EF4-FFF2-40B4-BE49-F238E27FC236}">
                <a16:creationId xmlns:a16="http://schemas.microsoft.com/office/drawing/2014/main" id="{94A53759-698C-1F28-03B6-E048B1E25A8F}"/>
              </a:ext>
            </a:extLst>
          </p:cNvPr>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a:extLst>
              <a:ext uri="{FF2B5EF4-FFF2-40B4-BE49-F238E27FC236}">
                <a16:creationId xmlns:a16="http://schemas.microsoft.com/office/drawing/2014/main" id="{554B71A7-077F-DCF6-8A4C-4B402F1FDDF7}"/>
              </a:ext>
            </a:extLst>
          </p:cNvPr>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a:extLst>
              <a:ext uri="{FF2B5EF4-FFF2-40B4-BE49-F238E27FC236}">
                <a16:creationId xmlns:a16="http://schemas.microsoft.com/office/drawing/2014/main" id="{C45C0D80-BEA8-02BF-CF3D-78E4A3A50727}"/>
              </a:ext>
            </a:extLst>
          </p:cNvPr>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9CB5D963-23FB-8F5D-FBFD-7B2ED11F562B}"/>
              </a:ext>
            </a:extLst>
          </p:cNvPr>
          <p:cNvSpPr txBox="1">
            <a:spLocks/>
          </p:cNvSpPr>
          <p:nvPr/>
        </p:nvSpPr>
        <p:spPr>
          <a:xfrm>
            <a:off x="476500" y="213300"/>
            <a:ext cx="8127500" cy="7900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2" name="Marcador de Posição do Texto 3">
            <a:extLst>
              <a:ext uri="{FF2B5EF4-FFF2-40B4-BE49-F238E27FC236}">
                <a16:creationId xmlns:a16="http://schemas.microsoft.com/office/drawing/2014/main" id="{837871F9-0245-1A23-01CB-0BCA52CBB67E}"/>
              </a:ext>
            </a:extLst>
          </p:cNvPr>
          <p:cNvSpPr txBox="1">
            <a:spLocks/>
          </p:cNvSpPr>
          <p:nvPr/>
        </p:nvSpPr>
        <p:spPr>
          <a:xfrm>
            <a:off x="476500" y="1063425"/>
            <a:ext cx="8127500" cy="3477475"/>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600"/>
              </a:spcAft>
              <a:buClrTx/>
              <a:buSzTx/>
              <a:buFont typeface="Arial" panose="020B0604020202020204" pitchFamily="34" charset="0"/>
              <a:buNone/>
              <a:tabLst/>
              <a:defRPr/>
            </a:pPr>
            <a:r>
              <a:rPr kumimoji="0" lang="pt-PT" sz="1800" b="1" i="0" u="none" strike="noStrike" kern="1200" cap="none" spc="0" normalizeH="0" baseline="0" noProof="0" dirty="0">
                <a:ln>
                  <a:noFill/>
                </a:ln>
                <a:solidFill>
                  <a:srgbClr val="222A35"/>
                </a:solidFill>
                <a:effectLst/>
                <a:uLnTx/>
                <a:uFillTx/>
                <a:latin typeface="Arial" panose="020B0604020202020204"/>
                <a:ea typeface="+mn-ea"/>
                <a:cs typeface="+mn-cs"/>
              </a:rPr>
              <a:t>Bibliografia e documentação consultada</a:t>
            </a:r>
          </a:p>
          <a:p>
            <a:pPr marL="0" marR="0" lvl="0" indent="0" algn="l" defTabSz="914400" rtl="0" eaLnBrk="1" fontAlgn="auto" latinLnBrk="0" hangingPunct="1">
              <a:lnSpc>
                <a:spcPct val="100000"/>
              </a:lnSpc>
              <a:spcBef>
                <a:spcPts val="1000"/>
              </a:spcBef>
              <a:spcAft>
                <a:spcPts val="600"/>
              </a:spcAft>
              <a:buClrTx/>
              <a:buSzTx/>
              <a:buFont typeface="Arial" panose="020B0604020202020204" pitchFamily="34" charset="0"/>
              <a:buNone/>
              <a:tabLst/>
              <a:defRPr/>
            </a:pPr>
            <a:endParaRPr kumimoji="0" lang="pt-PT" sz="22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342900" marR="0" lvl="0" indent="-342900" algn="just" defTabSz="914400" rtl="0" eaLnBrk="1" fontAlgn="auto" latinLnBrk="0" hangingPunct="1">
              <a:lnSpc>
                <a:spcPct val="100000"/>
              </a:lnSpc>
              <a:spcBef>
                <a:spcPts val="1000"/>
              </a:spcBef>
              <a:spcAft>
                <a:spcPts val="600"/>
              </a:spcAft>
              <a:buClrTx/>
              <a:buSzTx/>
              <a:buFont typeface="Arial" panose="020B0604020202020204" pitchFamily="34" charset="0"/>
              <a:buChar char="•"/>
              <a:tabLst/>
              <a:defRPr/>
            </a:pPr>
            <a:r>
              <a:rPr kumimoji="0" lang="pt-PT" sz="1600" b="0" i="0" u="none" strike="noStrike" kern="1200" cap="none" spc="0" normalizeH="0" baseline="0" noProof="0" dirty="0">
                <a:ln>
                  <a:noFill/>
                </a:ln>
                <a:solidFill>
                  <a:srgbClr val="222A35"/>
                </a:solidFill>
                <a:effectLst/>
                <a:uLnTx/>
                <a:uFillTx/>
                <a:latin typeface="Arial" panose="020B0604020202020204"/>
                <a:ea typeface="+mn-ea"/>
                <a:cs typeface="+mn-cs"/>
              </a:rPr>
              <a:t>UNIÃO EUROPEIA. Versão consolidada do Tratado sobre o Funcionamento da União Europeia, artigo 15.º (ex-artigo 255.o TCE). Jornal Oficial da União Europeia C 202. Luxemburgo: Serviço das Publicações da União Europeia, 2006-06-07, pp. 54–55.  Disponível em: </a:t>
            </a:r>
            <a:r>
              <a:rPr kumimoji="0" lang="pt-PT" sz="1600" b="0" i="0" u="none" strike="noStrike" kern="1200" cap="none" spc="0" normalizeH="0" baseline="0" noProof="0" dirty="0">
                <a:ln>
                  <a:noFill/>
                </a:ln>
                <a:solidFill>
                  <a:srgbClr val="002060"/>
                </a:solidFill>
                <a:effectLst/>
                <a:uLnTx/>
                <a:uFillTx/>
                <a:latin typeface="Arial" panose="020B0604020202020204"/>
                <a:ea typeface="+mn-ea"/>
                <a:cs typeface="+mn-cs"/>
                <a:hlinkClick r:id="rId4">
                  <a:extLst>
                    <a:ext uri="{A12FA001-AC4F-418D-AE19-62706E023703}">
                      <ahyp:hlinkClr xmlns:ahyp="http://schemas.microsoft.com/office/drawing/2018/hyperlinkcolor" val="tx"/>
                    </a:ext>
                  </a:extLst>
                </a:hlinkClick>
              </a:rPr>
              <a:t>http://data.europa.eu/eli/treaty/tfeu_2016/art_15/oj</a:t>
            </a:r>
            <a:r>
              <a:rPr kumimoji="0" lang="pt-PT" sz="1600" b="0" i="0" u="none" strike="noStrike" kern="1200" cap="none" spc="0" normalizeH="0" baseline="0" noProof="0" dirty="0">
                <a:ln>
                  <a:noFill/>
                </a:ln>
                <a:solidFill>
                  <a:srgbClr val="002060"/>
                </a:solidFill>
                <a:effectLst/>
                <a:uLnTx/>
                <a:uFillTx/>
                <a:latin typeface="Arial" panose="020B0604020202020204"/>
                <a:ea typeface="+mn-ea"/>
                <a:cs typeface="+mn-cs"/>
              </a:rPr>
              <a:t>;</a:t>
            </a:r>
          </a:p>
          <a:p>
            <a:pPr marL="342900" marR="0" lvl="0" indent="-342900" algn="just" defTabSz="914400" rtl="0" eaLnBrk="1" fontAlgn="auto" latinLnBrk="0" hangingPunct="1">
              <a:lnSpc>
                <a:spcPct val="100000"/>
              </a:lnSpc>
              <a:spcBef>
                <a:spcPts val="1000"/>
              </a:spcBef>
              <a:spcAft>
                <a:spcPts val="600"/>
              </a:spcAft>
              <a:buClrTx/>
              <a:buSzTx/>
              <a:buFont typeface="Arial" panose="020B0604020202020204" pitchFamily="34" charset="0"/>
              <a:buChar char="•"/>
              <a:tabLst/>
              <a:defRPr/>
            </a:pPr>
            <a:r>
              <a:rPr kumimoji="0" lang="pt-PT" sz="1600" b="0" i="0" u="none" strike="noStrike" kern="1200" cap="none" spc="0" normalizeH="0" baseline="0" noProof="0" dirty="0">
                <a:ln>
                  <a:noFill/>
                </a:ln>
                <a:solidFill>
                  <a:srgbClr val="222A35"/>
                </a:solidFill>
                <a:effectLst/>
                <a:uLnTx/>
                <a:uFillTx/>
                <a:latin typeface="Arial" panose="020B0604020202020204"/>
                <a:ea typeface="+mn-ea"/>
                <a:cs typeface="+mn-cs"/>
              </a:rPr>
              <a:t>PARLAMENTO EUROPEU &amp; CONSELHO DA UNIÃO EUROPEIA. Regulamento (CE) n.º 1049/2001. Jornal Oficial da União Europeia L 145. Luxemburgo: Serviço das Publicações da União Europeia, 2001-05-31, pp. 43-48. Disponível em: </a:t>
            </a:r>
            <a:r>
              <a:rPr kumimoji="0" lang="pt-PT" sz="1600" b="0" i="0" u="none" strike="noStrike" kern="1200" cap="none" spc="0" normalizeH="0" baseline="0" noProof="0" dirty="0">
                <a:ln>
                  <a:noFill/>
                </a:ln>
                <a:solidFill>
                  <a:srgbClr val="002060"/>
                </a:solidFill>
                <a:effectLst/>
                <a:uLnTx/>
                <a:uFillTx/>
                <a:latin typeface="Arial" panose="020B0604020202020204"/>
                <a:ea typeface="+mn-ea"/>
                <a:cs typeface="+mn-cs"/>
                <a:hlinkClick r:id="rId5">
                  <a:extLst>
                    <a:ext uri="{A12FA001-AC4F-418D-AE19-62706E023703}">
                      <ahyp:hlinkClr xmlns:ahyp="http://schemas.microsoft.com/office/drawing/2018/hyperlinkcolor" val="tx"/>
                    </a:ext>
                  </a:extLst>
                </a:hlinkClick>
              </a:rPr>
              <a:t>https://eur-lex.europa.eu/legal-content/PT/ALL/?uri=CELEX%3A32001R1049</a:t>
            </a:r>
            <a:r>
              <a:rPr kumimoji="0" lang="pt-PT" sz="1600" b="0" i="0" u="none" strike="noStrike" kern="1200" cap="none" spc="0" normalizeH="0" baseline="0" noProof="0" dirty="0">
                <a:ln>
                  <a:noFill/>
                </a:ln>
                <a:solidFill>
                  <a:srgbClr val="002060"/>
                </a:solidFill>
                <a:effectLst/>
                <a:uLnTx/>
                <a:uFillTx/>
                <a:latin typeface="Arial" panose="020B0604020202020204"/>
                <a:ea typeface="+mn-ea"/>
                <a:cs typeface="+mn-cs"/>
              </a:rPr>
              <a:t> </a:t>
            </a:r>
          </a:p>
        </p:txBody>
      </p:sp>
    </p:spTree>
    <p:extLst>
      <p:ext uri="{BB962C8B-B14F-4D97-AF65-F5344CB8AC3E}">
        <p14:creationId xmlns:p14="http://schemas.microsoft.com/office/powerpoint/2010/main" val="1116485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Effect transition="in" filter="fade">
                                      <p:cBhvr>
                                        <p:cTn id="26" dur="1000"/>
                                        <p:tgtEl>
                                          <p:spTgt spid="2">
                                            <p:txEl>
                                              <p:pRg st="3" end="3"/>
                                            </p:txEl>
                                          </p:spTgt>
                                        </p:tgtEl>
                                      </p:cBhvr>
                                    </p:animEffect>
                                    <p:anim calcmode="lin" valueType="num">
                                      <p:cBhvr>
                                        <p:cTn id="27"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0">
          <a:extLst>
            <a:ext uri="{FF2B5EF4-FFF2-40B4-BE49-F238E27FC236}">
              <a16:creationId xmlns:a16="http://schemas.microsoft.com/office/drawing/2014/main" id="{A978045B-AE8F-E84B-1DBB-61078809A740}"/>
            </a:ext>
          </a:extLst>
        </p:cNvPr>
        <p:cNvGrpSpPr/>
        <p:nvPr/>
      </p:nvGrpSpPr>
      <p:grpSpPr>
        <a:xfrm>
          <a:off x="0" y="0"/>
          <a:ext cx="0" cy="0"/>
          <a:chOff x="0" y="0"/>
          <a:chExt cx="0" cy="0"/>
        </a:xfrm>
      </p:grpSpPr>
      <p:sp>
        <p:nvSpPr>
          <p:cNvPr id="61" name="Google Shape;61;p14">
            <a:extLst>
              <a:ext uri="{FF2B5EF4-FFF2-40B4-BE49-F238E27FC236}">
                <a16:creationId xmlns:a16="http://schemas.microsoft.com/office/drawing/2014/main" id="{349DCAA7-0360-53A9-83D1-5F6AFE3EA5E4}"/>
              </a:ext>
            </a:extLst>
          </p:cNvPr>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a:extLst>
              <a:ext uri="{FF2B5EF4-FFF2-40B4-BE49-F238E27FC236}">
                <a16:creationId xmlns:a16="http://schemas.microsoft.com/office/drawing/2014/main" id="{B23E8CC1-25C9-E6E1-191B-698372443756}"/>
              </a:ext>
            </a:extLst>
          </p:cNvPr>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a:extLst>
              <a:ext uri="{FF2B5EF4-FFF2-40B4-BE49-F238E27FC236}">
                <a16:creationId xmlns:a16="http://schemas.microsoft.com/office/drawing/2014/main" id="{7D90F7EA-7807-CB8F-5712-D22247B3866F}"/>
              </a:ext>
            </a:extLst>
          </p:cNvPr>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a:extLst>
              <a:ext uri="{FF2B5EF4-FFF2-40B4-BE49-F238E27FC236}">
                <a16:creationId xmlns:a16="http://schemas.microsoft.com/office/drawing/2014/main" id="{DE76ABFC-D97C-96EB-BE4F-51AEBF2E2828}"/>
              </a:ext>
            </a:extLst>
          </p:cNvPr>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7EA3C84E-E64B-2635-15EE-7B56027876AE}"/>
              </a:ext>
            </a:extLst>
          </p:cNvPr>
          <p:cNvSpPr txBox="1">
            <a:spLocks/>
          </p:cNvSpPr>
          <p:nvPr/>
        </p:nvSpPr>
        <p:spPr>
          <a:xfrm>
            <a:off x="476500" y="213300"/>
            <a:ext cx="8127500" cy="7392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2" name="Marcador de Posição do Texto 3">
            <a:extLst>
              <a:ext uri="{FF2B5EF4-FFF2-40B4-BE49-F238E27FC236}">
                <a16:creationId xmlns:a16="http://schemas.microsoft.com/office/drawing/2014/main" id="{0C237F96-375D-BE45-322A-C5E85E804E67}"/>
              </a:ext>
            </a:extLst>
          </p:cNvPr>
          <p:cNvSpPr txBox="1">
            <a:spLocks/>
          </p:cNvSpPr>
          <p:nvPr/>
        </p:nvSpPr>
        <p:spPr>
          <a:xfrm>
            <a:off x="476501" y="952500"/>
            <a:ext cx="8127500" cy="3588400"/>
          </a:xfrm>
          <a:prstGeom prst="rect">
            <a:avLst/>
          </a:prstGeom>
        </p:spPr>
        <p:txBody>
          <a:bodyPr>
            <a:normAutofit fontScale="85000" lnSpcReduction="2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600"/>
              </a:spcAft>
              <a:buClrTx/>
              <a:buSzTx/>
              <a:buFont typeface="Arial" panose="020B0604020202020204" pitchFamily="34" charset="0"/>
              <a:buNone/>
              <a:tabLst/>
              <a:defRPr/>
            </a:pPr>
            <a:r>
              <a:rPr kumimoji="0" lang="pt-PT" sz="2100" b="1" i="0" u="none" strike="noStrike" kern="1200" cap="none" spc="0" normalizeH="0" baseline="0" noProof="0" dirty="0">
                <a:ln>
                  <a:noFill/>
                </a:ln>
                <a:solidFill>
                  <a:srgbClr val="222A35"/>
                </a:solidFill>
                <a:effectLst/>
                <a:uLnTx/>
                <a:uFillTx/>
                <a:latin typeface="Arial" panose="020B0604020202020204"/>
                <a:ea typeface="+mn-ea"/>
                <a:cs typeface="+mn-cs"/>
              </a:rPr>
              <a:t>Bibliografia e documentação consultada</a:t>
            </a:r>
          </a:p>
          <a:p>
            <a:pPr marL="0" marR="0" lvl="0" indent="0" algn="l" defTabSz="914400" rtl="0" eaLnBrk="1" fontAlgn="auto" latinLnBrk="0" hangingPunct="1">
              <a:lnSpc>
                <a:spcPct val="100000"/>
              </a:lnSpc>
              <a:spcBef>
                <a:spcPts val="1000"/>
              </a:spcBef>
              <a:spcAft>
                <a:spcPts val="600"/>
              </a:spcAft>
              <a:buClrTx/>
              <a:buSzTx/>
              <a:buFont typeface="Arial" panose="020B0604020202020204" pitchFamily="34" charset="0"/>
              <a:buNone/>
              <a:tabLst/>
              <a:defRPr/>
            </a:pPr>
            <a:endParaRPr kumimoji="0" lang="pt-PT" sz="22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342900" marR="0" lvl="0" indent="-342900" algn="just"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ALVES, Dora Resende. Acerca da política de acesso aos documentos da União Europeia. </a:t>
            </a:r>
            <a:r>
              <a:rPr kumimoji="0" lang="pt-PT" sz="1800" b="0" i="1" u="none" strike="noStrike" kern="1200" cap="none" spc="0" normalizeH="0" baseline="0" noProof="0" dirty="0">
                <a:ln>
                  <a:noFill/>
                </a:ln>
                <a:solidFill>
                  <a:srgbClr val="222A35"/>
                </a:solidFill>
                <a:effectLst/>
                <a:uLnTx/>
                <a:uFillTx/>
                <a:latin typeface="Arial" panose="020B0604020202020204"/>
                <a:ea typeface="+mn-ea"/>
                <a:cs typeface="+mn-cs"/>
              </a:rPr>
              <a:t>Revista De Ciências Empresariais E Jurídicas</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2018, n.º 30, pp. 199–237. </a:t>
            </a:r>
            <a:r>
              <a:rPr kumimoji="0" lang="pt-PT" sz="1800" b="0" i="0" u="none" strike="noStrike" kern="1200" cap="none" spc="0" normalizeH="0" baseline="0" noProof="0" dirty="0">
                <a:ln>
                  <a:noFill/>
                </a:ln>
                <a:solidFill>
                  <a:srgbClr val="002060"/>
                </a:solidFill>
                <a:effectLst/>
                <a:uLnTx/>
                <a:uFillTx/>
                <a:latin typeface="Arial" panose="020B0604020202020204"/>
                <a:ea typeface="+mn-ea"/>
                <a:cs typeface="+mn-cs"/>
                <a:hlinkClick r:id="rId4">
                  <a:extLst>
                    <a:ext uri="{A12FA001-AC4F-418D-AE19-62706E023703}">
                      <ahyp:hlinkClr xmlns:ahyp="http://schemas.microsoft.com/office/drawing/2018/hyperlinkcolor" val="tx"/>
                    </a:ext>
                  </a:extLst>
                </a:hlinkClick>
              </a:rPr>
              <a:t>https://doi.org/10.26537/rebules.vi30.3161</a:t>
            </a:r>
            <a:r>
              <a:rPr kumimoji="0" lang="pt-PT" sz="1800" b="0" i="0" u="none" strike="noStrike" kern="1200" cap="none" spc="0" normalizeH="0" baseline="0" noProof="0" dirty="0">
                <a:ln>
                  <a:noFill/>
                </a:ln>
                <a:solidFill>
                  <a:srgbClr val="002060"/>
                </a:solidFill>
                <a:effectLst/>
                <a:uLnTx/>
                <a:uFillTx/>
                <a:latin typeface="Arial" panose="020B0604020202020204"/>
                <a:ea typeface="+mn-ea"/>
                <a:cs typeface="+mn-cs"/>
              </a:rPr>
              <a:t>;</a:t>
            </a:r>
          </a:p>
          <a:p>
            <a:pPr marL="342900" marR="0" lvl="0" indent="-342900" algn="just"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ROSSI, Leonor &amp; VINAGRE E SILVA, Patrícia. </a:t>
            </a:r>
            <a:r>
              <a:rPr kumimoji="0" lang="pt-PT" sz="1800" b="0" i="0" u="none" strike="noStrike" kern="1200" cap="none" spc="0" normalizeH="0" baseline="0" noProof="0" dirty="0" err="1">
                <a:ln>
                  <a:noFill/>
                </a:ln>
                <a:solidFill>
                  <a:srgbClr val="222A35"/>
                </a:solidFill>
                <a:effectLst/>
                <a:uLnTx/>
                <a:uFillTx/>
                <a:latin typeface="Arial" panose="020B0604020202020204"/>
                <a:ea typeface="+mn-ea"/>
                <a:cs typeface="+mn-cs"/>
              </a:rPr>
              <a:t>Public</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Access to </a:t>
            </a:r>
            <a:r>
              <a:rPr kumimoji="0" lang="pt-PT" sz="1800" b="0" i="0" u="none" strike="noStrike" kern="1200" cap="none" spc="0" normalizeH="0" baseline="0" noProof="0" dirty="0" err="1">
                <a:ln>
                  <a:noFill/>
                </a:ln>
                <a:solidFill>
                  <a:srgbClr val="222A35"/>
                </a:solidFill>
                <a:effectLst/>
                <a:uLnTx/>
                <a:uFillTx/>
                <a:latin typeface="Arial" panose="020B0604020202020204"/>
                <a:ea typeface="+mn-ea"/>
                <a:cs typeface="+mn-cs"/>
              </a:rPr>
              <a:t>Documents</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in </a:t>
            </a:r>
            <a:r>
              <a:rPr kumimoji="0" lang="pt-PT" sz="1800" b="0" i="0" u="none" strike="noStrike" kern="1200" cap="none" spc="0" normalizeH="0" baseline="0" noProof="0" dirty="0" err="1">
                <a:ln>
                  <a:noFill/>
                </a:ln>
                <a:solidFill>
                  <a:srgbClr val="222A35"/>
                </a:solidFill>
                <a:effectLst/>
                <a:uLnTx/>
                <a:uFillTx/>
                <a:latin typeface="Arial" panose="020B0604020202020204"/>
                <a:ea typeface="+mn-ea"/>
                <a:cs typeface="+mn-cs"/>
              </a:rPr>
              <a:t>the</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EU. </a:t>
            </a:r>
            <a:r>
              <a:rPr kumimoji="0" lang="pt-PT" sz="1800" b="0" i="0" u="none" strike="noStrike" kern="1200" cap="none" spc="0" normalizeH="0" baseline="0" noProof="0" dirty="0" err="1">
                <a:ln>
                  <a:noFill/>
                </a:ln>
                <a:solidFill>
                  <a:srgbClr val="222A35"/>
                </a:solidFill>
                <a:effectLst/>
                <a:uLnTx/>
                <a:uFillTx/>
                <a:latin typeface="Arial" panose="020B0604020202020204"/>
                <a:ea typeface="+mn-ea"/>
                <a:cs typeface="+mn-cs"/>
              </a:rPr>
              <a:t>Hart</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a:t>
            </a:r>
            <a:r>
              <a:rPr kumimoji="0" lang="pt-PT" sz="1800" b="0" i="0" u="none" strike="noStrike" kern="1200" cap="none" spc="0" normalizeH="0" baseline="0" noProof="0" dirty="0" err="1">
                <a:ln>
                  <a:noFill/>
                </a:ln>
                <a:solidFill>
                  <a:srgbClr val="222A35"/>
                </a:solidFill>
                <a:effectLst/>
                <a:uLnTx/>
                <a:uFillTx/>
                <a:latin typeface="Arial" panose="020B0604020202020204"/>
                <a:ea typeface="+mn-ea"/>
                <a:cs typeface="+mn-cs"/>
              </a:rPr>
              <a:t>Publishing</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2017.</a:t>
            </a:r>
          </a:p>
          <a:p>
            <a:pPr marL="342900" marR="0" lvl="0" indent="-342900" algn="just"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MOLITORISOVÁ, A. </a:t>
            </a:r>
            <a:r>
              <a:rPr kumimoji="0" lang="pt-PT" sz="1800" b="0" i="0" u="none" strike="noStrike" kern="1200" cap="none" spc="0" normalizeH="0" baseline="0" noProof="0" dirty="0" err="1">
                <a:ln>
                  <a:noFill/>
                </a:ln>
                <a:solidFill>
                  <a:srgbClr val="222A35"/>
                </a:solidFill>
                <a:effectLst/>
                <a:uLnTx/>
                <a:uFillTx/>
                <a:latin typeface="Arial" panose="020B0604020202020204"/>
                <a:ea typeface="+mn-ea"/>
                <a:cs typeface="+mn-cs"/>
              </a:rPr>
              <a:t>The</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a:t>
            </a:r>
            <a:r>
              <a:rPr kumimoji="0" lang="pt-PT" sz="1800" b="0" i="0" u="none" strike="noStrike" kern="1200" cap="none" spc="0" normalizeH="0" baseline="0" noProof="0" dirty="0" err="1">
                <a:ln>
                  <a:noFill/>
                </a:ln>
                <a:solidFill>
                  <a:srgbClr val="222A35"/>
                </a:solidFill>
                <a:effectLst/>
                <a:uLnTx/>
                <a:uFillTx/>
                <a:latin typeface="Arial" panose="020B0604020202020204"/>
                <a:ea typeface="+mn-ea"/>
                <a:cs typeface="+mn-cs"/>
              </a:rPr>
              <a:t>human</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faces </a:t>
            </a:r>
            <a:r>
              <a:rPr kumimoji="0" lang="pt-PT" sz="1800" b="0" i="0" u="none" strike="noStrike" kern="1200" cap="none" spc="0" normalizeH="0" baseline="0" noProof="0" dirty="0" err="1">
                <a:ln>
                  <a:noFill/>
                </a:ln>
                <a:solidFill>
                  <a:srgbClr val="222A35"/>
                </a:solidFill>
                <a:effectLst/>
                <a:uLnTx/>
                <a:uFillTx/>
                <a:latin typeface="Arial" panose="020B0604020202020204"/>
                <a:ea typeface="+mn-ea"/>
                <a:cs typeface="+mn-cs"/>
              </a:rPr>
              <a:t>behind</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a:t>
            </a:r>
            <a:r>
              <a:rPr kumimoji="0" lang="pt-PT" sz="1800" b="0" i="0" u="none" strike="noStrike" kern="1200" cap="none" spc="0" normalizeH="0" baseline="0" noProof="0" dirty="0" err="1">
                <a:ln>
                  <a:noFill/>
                </a:ln>
                <a:solidFill>
                  <a:srgbClr val="222A35"/>
                </a:solidFill>
                <a:effectLst/>
                <a:uLnTx/>
                <a:uFillTx/>
                <a:latin typeface="Arial" panose="020B0604020202020204"/>
                <a:ea typeface="+mn-ea"/>
                <a:cs typeface="+mn-cs"/>
              </a:rPr>
              <a:t>access</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to </a:t>
            </a:r>
            <a:r>
              <a:rPr kumimoji="0" lang="pt-PT" sz="1800" b="0" i="0" u="none" strike="noStrike" kern="1200" cap="none" spc="0" normalizeH="0" baseline="0" noProof="0" dirty="0" err="1">
                <a:ln>
                  <a:noFill/>
                </a:ln>
                <a:solidFill>
                  <a:srgbClr val="222A35"/>
                </a:solidFill>
                <a:effectLst/>
                <a:uLnTx/>
                <a:uFillTx/>
                <a:latin typeface="Arial" panose="020B0604020202020204"/>
                <a:ea typeface="+mn-ea"/>
                <a:cs typeface="+mn-cs"/>
              </a:rPr>
              <a:t>documents</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in </a:t>
            </a:r>
            <a:r>
              <a:rPr kumimoji="0" lang="pt-PT" sz="1800" b="0" i="0" u="none" strike="noStrike" kern="1200" cap="none" spc="0" normalizeH="0" baseline="0" noProof="0" dirty="0" err="1">
                <a:ln>
                  <a:noFill/>
                </a:ln>
                <a:solidFill>
                  <a:srgbClr val="222A35"/>
                </a:solidFill>
                <a:effectLst/>
                <a:uLnTx/>
                <a:uFillTx/>
                <a:latin typeface="Arial" panose="020B0604020202020204"/>
                <a:ea typeface="+mn-ea"/>
                <a:cs typeface="+mn-cs"/>
              </a:rPr>
              <a:t>the</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EU. </a:t>
            </a:r>
            <a:r>
              <a:rPr kumimoji="0" lang="pt-PT" sz="1800" b="0" i="0" u="none" strike="noStrike" kern="1200" cap="none" spc="0" normalizeH="0" baseline="0" noProof="0" dirty="0" err="1">
                <a:ln>
                  <a:noFill/>
                </a:ln>
                <a:solidFill>
                  <a:srgbClr val="222A35"/>
                </a:solidFill>
                <a:effectLst/>
                <a:uLnTx/>
                <a:uFillTx/>
                <a:latin typeface="Arial" panose="020B0604020202020204"/>
                <a:ea typeface="+mn-ea"/>
                <a:cs typeface="+mn-cs"/>
              </a:rPr>
              <a:t>European</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Law Blog, 2025. </a:t>
            </a:r>
            <a:r>
              <a:rPr kumimoji="0" lang="pt-PT" sz="1800" b="0" i="0" u="none" strike="noStrike" kern="1200" cap="none" spc="0" normalizeH="0" baseline="0" noProof="0" dirty="0">
                <a:ln>
                  <a:noFill/>
                </a:ln>
                <a:solidFill>
                  <a:srgbClr val="002060"/>
                </a:solidFill>
                <a:effectLst/>
                <a:uLnTx/>
                <a:uFillTx/>
                <a:latin typeface="Arial" panose="020B0604020202020204"/>
                <a:ea typeface="+mn-ea"/>
                <a:cs typeface="+mn-cs"/>
              </a:rPr>
              <a:t>DOI 10.21428/9885764c.b11f83d6 - </a:t>
            </a:r>
            <a:r>
              <a:rPr kumimoji="0" lang="pt-PT" sz="1800" b="0" i="0" u="none" strike="noStrike" kern="1200" cap="none" spc="0" normalizeH="0" baseline="0" noProof="0" dirty="0">
                <a:ln>
                  <a:noFill/>
                </a:ln>
                <a:solidFill>
                  <a:srgbClr val="002060"/>
                </a:solidFill>
                <a:effectLst/>
                <a:uLnTx/>
                <a:uFillTx/>
                <a:latin typeface="Arial" panose="020B0604020202020204"/>
                <a:ea typeface="+mn-ea"/>
                <a:cs typeface="+mn-cs"/>
                <a:hlinkClick r:id="rId5">
                  <a:extLst>
                    <a:ext uri="{A12FA001-AC4F-418D-AE19-62706E023703}">
                      <ahyp:hlinkClr xmlns:ahyp="http://schemas.microsoft.com/office/drawing/2018/hyperlinkcolor" val="tx"/>
                    </a:ext>
                  </a:extLst>
                </a:hlinkClick>
              </a:rPr>
              <a:t>https://www.europeanlawblog.eu/pub/fbxagah9/release/1</a:t>
            </a:r>
            <a:r>
              <a:rPr kumimoji="0" lang="pt-PT" sz="1800" b="0" i="0" u="none" strike="noStrike" kern="1200" cap="none" spc="0" normalizeH="0" baseline="0" noProof="0" dirty="0">
                <a:ln>
                  <a:noFill/>
                </a:ln>
                <a:solidFill>
                  <a:srgbClr val="002060"/>
                </a:solidFill>
                <a:effectLst/>
                <a:uLnTx/>
                <a:uFillTx/>
                <a:latin typeface="Arial" panose="020B0604020202020204"/>
                <a:ea typeface="+mn-ea"/>
                <a:cs typeface="+mn-cs"/>
              </a:rPr>
              <a:t> </a:t>
            </a:r>
          </a:p>
          <a:p>
            <a:pPr marL="342900" marR="0" lvl="0" indent="-342900" algn="just"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Constituição da República Portuguesa. Diário da República. Lisboa: Imprensa Nacional-Casa da Moeda. </a:t>
            </a:r>
            <a:r>
              <a:rPr kumimoji="0" lang="pt-PT" sz="1800" b="0" i="0" u="none" strike="noStrike" kern="1200" cap="none" spc="0" normalizeH="0" baseline="0" noProof="0" dirty="0">
                <a:ln>
                  <a:noFill/>
                </a:ln>
                <a:solidFill>
                  <a:srgbClr val="002060"/>
                </a:solidFill>
                <a:effectLst/>
                <a:uLnTx/>
                <a:uFillTx/>
                <a:latin typeface="Arial" panose="020B0604020202020204"/>
                <a:ea typeface="+mn-ea"/>
                <a:cs typeface="+mn-cs"/>
                <a:hlinkClick r:id="rId6">
                  <a:extLst>
                    <a:ext uri="{A12FA001-AC4F-418D-AE19-62706E023703}">
                      <ahyp:hlinkClr xmlns:ahyp="http://schemas.microsoft.com/office/drawing/2018/hyperlinkcolor" val="tx"/>
                    </a:ext>
                  </a:extLst>
                </a:hlinkClick>
              </a:rPr>
              <a:t>https://diariodarepublica.pt/dr/legislacao-consolidada/decreto-aprovacao-constituicao/1976-34520775-49411175</a:t>
            </a:r>
            <a:endParaRPr kumimoji="0" lang="pt-PT" sz="1800" b="0" i="0" u="none" strike="noStrike" kern="1200" cap="none" spc="0" normalizeH="0" baseline="0" noProof="0" dirty="0">
              <a:ln>
                <a:noFill/>
              </a:ln>
              <a:solidFill>
                <a:srgbClr val="002060"/>
              </a:solidFill>
              <a:effectLst/>
              <a:uLnTx/>
              <a:uFillTx/>
              <a:latin typeface="Arial" panose="020B0604020202020204"/>
              <a:ea typeface="+mn-ea"/>
              <a:cs typeface="+mn-cs"/>
            </a:endParaRPr>
          </a:p>
        </p:txBody>
      </p:sp>
    </p:spTree>
    <p:extLst>
      <p:ext uri="{BB962C8B-B14F-4D97-AF65-F5344CB8AC3E}">
        <p14:creationId xmlns:p14="http://schemas.microsoft.com/office/powerpoint/2010/main" val="3680726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
                                            <p:txEl>
                                              <p:pRg st="4" end="4"/>
                                            </p:txEl>
                                          </p:spTgt>
                                        </p:tgtEl>
                                        <p:attrNameLst>
                                          <p:attrName>style.visibility</p:attrName>
                                        </p:attrNameLst>
                                      </p:cBhvr>
                                      <p:to>
                                        <p:strVal val="visible"/>
                                      </p:to>
                                    </p:set>
                                    <p:animEffect transition="in" filter="fade">
                                      <p:cBhvr>
                                        <p:cTn id="26" dur="1000"/>
                                        <p:tgtEl>
                                          <p:spTgt spid="2">
                                            <p:txEl>
                                              <p:pRg st="4" end="4"/>
                                            </p:txEl>
                                          </p:spTgt>
                                        </p:tgtEl>
                                      </p:cBhvr>
                                    </p:animEffect>
                                    <p:anim calcmode="lin" valueType="num">
                                      <p:cBhvr>
                                        <p:cTn id="27"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
                                            <p:txEl>
                                              <p:pRg st="3" end="3"/>
                                            </p:txEl>
                                          </p:spTgt>
                                        </p:tgtEl>
                                        <p:attrNameLst>
                                          <p:attrName>style.visibility</p:attrName>
                                        </p:attrNameLst>
                                      </p:cBhvr>
                                      <p:to>
                                        <p:strVal val="visible"/>
                                      </p:to>
                                    </p:set>
                                    <p:animEffect transition="in" filter="fade">
                                      <p:cBhvr>
                                        <p:cTn id="33" dur="1000"/>
                                        <p:tgtEl>
                                          <p:spTgt spid="2">
                                            <p:txEl>
                                              <p:pRg st="3" end="3"/>
                                            </p:txEl>
                                          </p:spTgt>
                                        </p:tgtEl>
                                      </p:cBhvr>
                                    </p:animEffect>
                                    <p:anim calcmode="lin" valueType="num">
                                      <p:cBhvr>
                                        <p:cTn id="34"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
                                            <p:txEl>
                                              <p:pRg st="5" end="5"/>
                                            </p:txEl>
                                          </p:spTgt>
                                        </p:tgtEl>
                                        <p:attrNameLst>
                                          <p:attrName>style.visibility</p:attrName>
                                        </p:attrNameLst>
                                      </p:cBhvr>
                                      <p:to>
                                        <p:strVal val="visible"/>
                                      </p:to>
                                    </p:set>
                                    <p:animEffect transition="in" filter="fade">
                                      <p:cBhvr>
                                        <p:cTn id="40" dur="1000"/>
                                        <p:tgtEl>
                                          <p:spTgt spid="2">
                                            <p:txEl>
                                              <p:pRg st="5" end="5"/>
                                            </p:txEl>
                                          </p:spTgt>
                                        </p:tgtEl>
                                      </p:cBhvr>
                                    </p:animEffect>
                                    <p:anim calcmode="lin" valueType="num">
                                      <p:cBhvr>
                                        <p:cTn id="41"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0">
          <a:extLst>
            <a:ext uri="{FF2B5EF4-FFF2-40B4-BE49-F238E27FC236}">
              <a16:creationId xmlns:a16="http://schemas.microsoft.com/office/drawing/2014/main" id="{C36305FA-F0AD-985A-2552-7F2518177FC4}"/>
            </a:ext>
          </a:extLst>
        </p:cNvPr>
        <p:cNvGrpSpPr/>
        <p:nvPr/>
      </p:nvGrpSpPr>
      <p:grpSpPr>
        <a:xfrm>
          <a:off x="0" y="0"/>
          <a:ext cx="0" cy="0"/>
          <a:chOff x="0" y="0"/>
          <a:chExt cx="0" cy="0"/>
        </a:xfrm>
      </p:grpSpPr>
      <p:sp>
        <p:nvSpPr>
          <p:cNvPr id="61" name="Google Shape;61;p14">
            <a:extLst>
              <a:ext uri="{FF2B5EF4-FFF2-40B4-BE49-F238E27FC236}">
                <a16:creationId xmlns:a16="http://schemas.microsoft.com/office/drawing/2014/main" id="{2DE70B9F-BB3A-0F74-798E-2176E6D6E468}"/>
              </a:ext>
            </a:extLst>
          </p:cNvPr>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a:extLst>
              <a:ext uri="{FF2B5EF4-FFF2-40B4-BE49-F238E27FC236}">
                <a16:creationId xmlns:a16="http://schemas.microsoft.com/office/drawing/2014/main" id="{1C3FAD89-5144-0609-5780-5D52CD70FC3F}"/>
              </a:ext>
            </a:extLst>
          </p:cNvPr>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a:extLst>
              <a:ext uri="{FF2B5EF4-FFF2-40B4-BE49-F238E27FC236}">
                <a16:creationId xmlns:a16="http://schemas.microsoft.com/office/drawing/2014/main" id="{2B0C4109-E13E-1372-D25F-64A7E5F4935B}"/>
              </a:ext>
            </a:extLst>
          </p:cNvPr>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a:extLst>
              <a:ext uri="{FF2B5EF4-FFF2-40B4-BE49-F238E27FC236}">
                <a16:creationId xmlns:a16="http://schemas.microsoft.com/office/drawing/2014/main" id="{94DD6C61-CD97-EF43-4D47-261B230F2CA1}"/>
              </a:ext>
            </a:extLst>
          </p:cNvPr>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28EBE54A-9D55-4866-BEAE-B7B88B860394}"/>
              </a:ext>
            </a:extLst>
          </p:cNvPr>
          <p:cNvSpPr txBox="1">
            <a:spLocks/>
          </p:cNvSpPr>
          <p:nvPr/>
        </p:nvSpPr>
        <p:spPr>
          <a:xfrm>
            <a:off x="476500" y="213300"/>
            <a:ext cx="8127500" cy="7392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2" name="Marcador de Posição do Texto 3">
            <a:extLst>
              <a:ext uri="{FF2B5EF4-FFF2-40B4-BE49-F238E27FC236}">
                <a16:creationId xmlns:a16="http://schemas.microsoft.com/office/drawing/2014/main" id="{7A60623E-21B7-0E7A-BB40-F3960B90E9BA}"/>
              </a:ext>
            </a:extLst>
          </p:cNvPr>
          <p:cNvSpPr txBox="1">
            <a:spLocks/>
          </p:cNvSpPr>
          <p:nvPr/>
        </p:nvSpPr>
        <p:spPr>
          <a:xfrm>
            <a:off x="476500" y="952499"/>
            <a:ext cx="8127500" cy="3497825"/>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600"/>
              </a:spcAft>
              <a:buClrTx/>
              <a:buSzTx/>
              <a:buFont typeface="Arial" panose="020B0604020202020204" pitchFamily="34" charset="0"/>
              <a:buNone/>
              <a:tabLst/>
              <a:defRPr/>
            </a:pPr>
            <a:r>
              <a:rPr kumimoji="0" lang="pt-PT" sz="1800" b="1" i="0" u="none" strike="noStrike" kern="1200" cap="none" spc="0" normalizeH="0" baseline="0" noProof="0" dirty="0">
                <a:ln>
                  <a:noFill/>
                </a:ln>
                <a:solidFill>
                  <a:srgbClr val="222A35"/>
                </a:solidFill>
                <a:effectLst/>
                <a:uLnTx/>
                <a:uFillTx/>
                <a:latin typeface="Arial" panose="020B0604020202020204"/>
                <a:ea typeface="+mn-ea"/>
                <a:cs typeface="+mn-cs"/>
              </a:rPr>
              <a:t>Bibliografia e documentação consultada</a:t>
            </a:r>
          </a:p>
          <a:p>
            <a:pPr marL="0" marR="0" lvl="0" indent="0" algn="l" defTabSz="914400" rtl="0" eaLnBrk="1" fontAlgn="auto" latinLnBrk="0" hangingPunct="1">
              <a:lnSpc>
                <a:spcPct val="100000"/>
              </a:lnSpc>
              <a:spcBef>
                <a:spcPts val="1000"/>
              </a:spcBef>
              <a:spcAft>
                <a:spcPts val="600"/>
              </a:spcAft>
              <a:buClrTx/>
              <a:buSzTx/>
              <a:buFont typeface="Arial" panose="020B0604020202020204" pitchFamily="34" charset="0"/>
              <a:buNone/>
              <a:tabLst/>
              <a:defRPr/>
            </a:pPr>
            <a:endParaRPr kumimoji="0" lang="pt-PT" sz="22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342900" marR="0" lvl="0" indent="-342900" algn="just" defTabSz="914400" rtl="0" eaLnBrk="1" fontAlgn="auto" latinLnBrk="0" hangingPunct="1">
              <a:lnSpc>
                <a:spcPct val="100000"/>
              </a:lnSpc>
              <a:spcBef>
                <a:spcPts val="1000"/>
              </a:spcBef>
              <a:spcAft>
                <a:spcPts val="600"/>
              </a:spcAft>
              <a:buClrTx/>
              <a:buSzTx/>
              <a:buFont typeface="Arial" panose="020B0604020202020204" pitchFamily="34" charset="0"/>
              <a:buChar char="•"/>
              <a:tabLst/>
              <a:defRPr/>
            </a:pPr>
            <a:r>
              <a:rPr kumimoji="0" lang="pt-PT" sz="1600" b="0" i="0" u="none" strike="noStrike" kern="1200" cap="none" spc="0" normalizeH="0" baseline="0" noProof="0" dirty="0">
                <a:ln>
                  <a:noFill/>
                </a:ln>
                <a:solidFill>
                  <a:srgbClr val="222A35"/>
                </a:solidFill>
                <a:effectLst/>
                <a:uLnTx/>
                <a:uFillTx/>
                <a:latin typeface="Arial" panose="020B0604020202020204"/>
                <a:ea typeface="+mn-ea"/>
                <a:cs typeface="+mn-cs"/>
              </a:rPr>
              <a:t>Lei n.º 26/2016, de 22 de agosto. Diário da República. Lisboa: Imprensa Nacional-Casa da Moeda. Disponível em: </a:t>
            </a:r>
            <a:r>
              <a:rPr kumimoji="0" lang="pt-PT" sz="1600" b="0" i="0" u="none" strike="noStrike" kern="1200" cap="none" spc="0" normalizeH="0" baseline="0" noProof="0" dirty="0">
                <a:ln>
                  <a:noFill/>
                </a:ln>
                <a:solidFill>
                  <a:srgbClr val="002060"/>
                </a:solidFill>
                <a:effectLst/>
                <a:uLnTx/>
                <a:uFillTx/>
                <a:latin typeface="Arial" panose="020B0604020202020204"/>
                <a:ea typeface="+mn-ea"/>
                <a:cs typeface="+mn-cs"/>
                <a:hlinkClick r:id="rId4">
                  <a:extLst>
                    <a:ext uri="{A12FA001-AC4F-418D-AE19-62706E023703}">
                      <ahyp:hlinkClr xmlns:ahyp="http://schemas.microsoft.com/office/drawing/2018/hyperlinkcolor" val="tx"/>
                    </a:ext>
                  </a:extLst>
                </a:hlinkClick>
              </a:rPr>
              <a:t>https://pgdlisboa.pt/leis/lei_mostra_articulado.php?artigo_id=2591A0003&amp;nid=2591&amp;tabela=leis&amp;pagina=1&amp;ficha=1&amp;so_miolo=&amp;nversao=#artigo</a:t>
            </a:r>
            <a:r>
              <a:rPr kumimoji="0" lang="pt-PT" sz="1600" b="0" i="0" u="none" strike="noStrike" kern="1200" cap="none" spc="0" normalizeH="0" baseline="0" noProof="0" dirty="0">
                <a:ln>
                  <a:noFill/>
                </a:ln>
                <a:solidFill>
                  <a:srgbClr val="222A35"/>
                </a:solidFill>
                <a:effectLst/>
                <a:uLnTx/>
                <a:uFillTx/>
                <a:latin typeface="Arial" panose="020B0604020202020204"/>
                <a:ea typeface="+mn-ea"/>
                <a:cs typeface="+mn-cs"/>
              </a:rPr>
              <a:t>; </a:t>
            </a:r>
          </a:p>
          <a:p>
            <a:pPr marL="342900" marR="0" lvl="0" indent="-342900" algn="just" defTabSz="914400" rtl="0" eaLnBrk="1" fontAlgn="auto" latinLnBrk="0" hangingPunct="1">
              <a:lnSpc>
                <a:spcPct val="100000"/>
              </a:lnSpc>
              <a:spcBef>
                <a:spcPts val="1000"/>
              </a:spcBef>
              <a:spcAft>
                <a:spcPts val="600"/>
              </a:spcAft>
              <a:buClrTx/>
              <a:buSzTx/>
              <a:buFont typeface="Arial" panose="020B0604020202020204" pitchFamily="34" charset="0"/>
              <a:buChar char="•"/>
              <a:tabLst/>
              <a:defRPr/>
            </a:pPr>
            <a:r>
              <a:rPr kumimoji="0" lang="pt-PT" sz="1600" b="0" i="0" u="none" strike="noStrike" kern="1200" cap="none" spc="0" normalizeH="0" baseline="0" noProof="0" dirty="0">
                <a:ln>
                  <a:noFill/>
                </a:ln>
                <a:solidFill>
                  <a:srgbClr val="222A35"/>
                </a:solidFill>
                <a:effectLst/>
                <a:uLnTx/>
                <a:uFillTx/>
                <a:latin typeface="Arial" panose="020B0604020202020204"/>
                <a:ea typeface="+mn-ea"/>
                <a:cs typeface="+mn-cs"/>
              </a:rPr>
              <a:t>Código do Procedimento Administrativo. Diário da República. Lisboa: Imprensa Nacional-Casa da Moeda. Disponível em: </a:t>
            </a:r>
            <a:r>
              <a:rPr kumimoji="0" lang="pt-PT" sz="1600" b="0" i="0" u="none" strike="noStrike" kern="1200" cap="none" spc="0" normalizeH="0" baseline="0" noProof="0" dirty="0">
                <a:ln>
                  <a:noFill/>
                </a:ln>
                <a:solidFill>
                  <a:srgbClr val="002060"/>
                </a:solidFill>
                <a:effectLst/>
                <a:uLnTx/>
                <a:uFillTx/>
                <a:latin typeface="Arial" panose="020B0604020202020204"/>
                <a:ea typeface="+mn-ea"/>
                <a:cs typeface="+mn-cs"/>
                <a:hlinkClick r:id="rId5">
                  <a:extLst>
                    <a:ext uri="{A12FA001-AC4F-418D-AE19-62706E023703}">
                      <ahyp:hlinkClr xmlns:ahyp="http://schemas.microsoft.com/office/drawing/2018/hyperlinkcolor" val="tx"/>
                    </a:ext>
                  </a:extLst>
                </a:hlinkClick>
              </a:rPr>
              <a:t>https://www.pgdlisboa.pt/leis/lei_mostra_articulado.php?artigo_id=2248A0082&amp;nid=2248&amp;tabela=leis&amp;pagina=1&amp;ficha=1&amp;so_miolo=&amp;nversao=#artigo</a:t>
            </a: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 </a:t>
            </a:r>
          </a:p>
        </p:txBody>
      </p:sp>
    </p:spTree>
    <p:extLst>
      <p:ext uri="{BB962C8B-B14F-4D97-AF65-F5344CB8AC3E}">
        <p14:creationId xmlns:p14="http://schemas.microsoft.com/office/powerpoint/2010/main" val="376536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Effect transition="in" filter="fade">
                                      <p:cBhvr>
                                        <p:cTn id="26" dur="1000"/>
                                        <p:tgtEl>
                                          <p:spTgt spid="2">
                                            <p:txEl>
                                              <p:pRg st="3" end="3"/>
                                            </p:txEl>
                                          </p:spTgt>
                                        </p:tgtEl>
                                      </p:cBhvr>
                                    </p:animEffect>
                                    <p:anim calcmode="lin" valueType="num">
                                      <p:cBhvr>
                                        <p:cTn id="27"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FEFEF"/>
        </a:solidFill>
        <a:effectLst/>
      </p:bgPr>
    </p:bg>
    <p:spTree>
      <p:nvGrpSpPr>
        <p:cNvPr id="1" name="Shape 68"/>
        <p:cNvGrpSpPr/>
        <p:nvPr/>
      </p:nvGrpSpPr>
      <p:grpSpPr>
        <a:xfrm>
          <a:off x="0" y="0"/>
          <a:ext cx="0" cy="0"/>
          <a:chOff x="0" y="0"/>
          <a:chExt cx="0" cy="0"/>
        </a:xfrm>
      </p:grpSpPr>
      <p:pic>
        <p:nvPicPr>
          <p:cNvPr id="69" name="Google Shape;69;p15"/>
          <p:cNvPicPr preferRelativeResize="0"/>
          <p:nvPr/>
        </p:nvPicPr>
        <p:blipFill rotWithShape="1">
          <a:blip r:embed="rId3">
            <a:alphaModFix/>
          </a:blip>
          <a:srcRect t="69" b="79"/>
          <a:stretch/>
        </p:blipFill>
        <p:spPr>
          <a:xfrm>
            <a:off x="3852000" y="2160000"/>
            <a:ext cx="1440001" cy="110879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0">
          <a:extLst>
            <a:ext uri="{FF2B5EF4-FFF2-40B4-BE49-F238E27FC236}">
              <a16:creationId xmlns:a16="http://schemas.microsoft.com/office/drawing/2014/main" id="{D7E68013-6B88-5D89-1100-AD3F464F0EA3}"/>
            </a:ext>
          </a:extLst>
        </p:cNvPr>
        <p:cNvGrpSpPr/>
        <p:nvPr/>
      </p:nvGrpSpPr>
      <p:grpSpPr>
        <a:xfrm>
          <a:off x="0" y="0"/>
          <a:ext cx="0" cy="0"/>
          <a:chOff x="0" y="0"/>
          <a:chExt cx="0" cy="0"/>
        </a:xfrm>
      </p:grpSpPr>
      <p:sp>
        <p:nvSpPr>
          <p:cNvPr id="61" name="Google Shape;61;p14">
            <a:extLst>
              <a:ext uri="{FF2B5EF4-FFF2-40B4-BE49-F238E27FC236}">
                <a16:creationId xmlns:a16="http://schemas.microsoft.com/office/drawing/2014/main" id="{AE300511-4A58-E95E-F46E-D1D09BD95176}"/>
              </a:ext>
            </a:extLst>
          </p:cNvPr>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a:extLst>
              <a:ext uri="{FF2B5EF4-FFF2-40B4-BE49-F238E27FC236}">
                <a16:creationId xmlns:a16="http://schemas.microsoft.com/office/drawing/2014/main" id="{0B9C2EE4-FF02-2C19-57E4-77C0919C1DB1}"/>
              </a:ext>
            </a:extLst>
          </p:cNvPr>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a:extLst>
              <a:ext uri="{FF2B5EF4-FFF2-40B4-BE49-F238E27FC236}">
                <a16:creationId xmlns:a16="http://schemas.microsoft.com/office/drawing/2014/main" id="{55E84FC7-3C80-4AC4-76B7-00F78B913044}"/>
              </a:ext>
            </a:extLst>
          </p:cNvPr>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a:extLst>
              <a:ext uri="{FF2B5EF4-FFF2-40B4-BE49-F238E27FC236}">
                <a16:creationId xmlns:a16="http://schemas.microsoft.com/office/drawing/2014/main" id="{6D3DE63D-DFFB-0B76-1E68-A747B152194E}"/>
              </a:ext>
            </a:extLst>
          </p:cNvPr>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CCE3C0C3-19D6-A31D-815B-6C229D691F1F}"/>
              </a:ext>
            </a:extLst>
          </p:cNvPr>
          <p:cNvSpPr txBox="1">
            <a:spLocks/>
          </p:cNvSpPr>
          <p:nvPr/>
        </p:nvSpPr>
        <p:spPr>
          <a:xfrm>
            <a:off x="476500" y="213300"/>
            <a:ext cx="8127500" cy="7646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2" name="Marcador de Posição do Texto 3">
            <a:extLst>
              <a:ext uri="{FF2B5EF4-FFF2-40B4-BE49-F238E27FC236}">
                <a16:creationId xmlns:a16="http://schemas.microsoft.com/office/drawing/2014/main" id="{CE73D9CE-84E9-3B21-0504-DF01D35B9969}"/>
              </a:ext>
            </a:extLst>
          </p:cNvPr>
          <p:cNvSpPr txBox="1">
            <a:spLocks/>
          </p:cNvSpPr>
          <p:nvPr/>
        </p:nvSpPr>
        <p:spPr>
          <a:xfrm>
            <a:off x="476500" y="858709"/>
            <a:ext cx="1517400" cy="46180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600"/>
              </a:spcAft>
              <a:buClrTx/>
              <a:buSzTx/>
              <a:buFont typeface="Arial" panose="020B0604020202020204" pitchFamily="34" charset="0"/>
              <a:buNone/>
              <a:tabLst/>
              <a:defRPr/>
            </a:pPr>
            <a:r>
              <a:rPr kumimoji="0" lang="pt-PT" sz="1800" b="1" i="0" u="none" strike="noStrike" kern="1200" cap="none" spc="0" normalizeH="0" baseline="0" noProof="0" dirty="0">
                <a:ln>
                  <a:noFill/>
                </a:ln>
                <a:effectLst/>
                <a:uLnTx/>
                <a:uFillTx/>
                <a:latin typeface="Arial" panose="020B0604020202020204"/>
                <a:ea typeface="+mn-ea"/>
                <a:cs typeface="+mn-cs"/>
              </a:rPr>
              <a:t>Referências</a:t>
            </a:r>
          </a:p>
          <a:p>
            <a:pPr marL="0" marR="0" lvl="0" indent="0" algn="l" defTabSz="914400" rtl="0" eaLnBrk="1" fontAlgn="auto" latinLnBrk="0" hangingPunct="1">
              <a:lnSpc>
                <a:spcPct val="100000"/>
              </a:lnSpc>
              <a:spcBef>
                <a:spcPts val="1000"/>
              </a:spcBef>
              <a:spcAft>
                <a:spcPts val="600"/>
              </a:spcAft>
              <a:buClrTx/>
              <a:buSzTx/>
              <a:buFont typeface="Arial" panose="020B0604020202020204" pitchFamily="34" charset="0"/>
              <a:buNone/>
              <a:tabLst/>
              <a:defRPr/>
            </a:pPr>
            <a:endParaRPr kumimoji="0" lang="pt-PT" sz="2200" b="0" i="0" u="none" strike="noStrike" kern="1200" cap="none" spc="0" normalizeH="0" baseline="0" noProof="0" dirty="0">
              <a:ln>
                <a:noFill/>
              </a:ln>
              <a:solidFill>
                <a:srgbClr val="222A35"/>
              </a:solidFill>
              <a:effectLst/>
              <a:uLnTx/>
              <a:uFillTx/>
              <a:latin typeface="Arial" panose="020B0604020202020204"/>
              <a:ea typeface="+mn-ea"/>
              <a:cs typeface="+mn-cs"/>
            </a:endParaRPr>
          </a:p>
        </p:txBody>
      </p:sp>
      <p:sp>
        <p:nvSpPr>
          <p:cNvPr id="6" name="CaixaDeTexto 5">
            <a:extLst>
              <a:ext uri="{FF2B5EF4-FFF2-40B4-BE49-F238E27FC236}">
                <a16:creationId xmlns:a16="http://schemas.microsoft.com/office/drawing/2014/main" id="{55336978-C044-964D-2BC5-E07D6B2D3A25}"/>
              </a:ext>
            </a:extLst>
          </p:cNvPr>
          <p:cNvSpPr txBox="1"/>
          <p:nvPr/>
        </p:nvSpPr>
        <p:spPr>
          <a:xfrm>
            <a:off x="476500" y="1497100"/>
            <a:ext cx="8127500" cy="2893100"/>
          </a:xfrm>
          <a:prstGeom prst="rect">
            <a:avLst/>
          </a:prstGeom>
          <a:noFill/>
        </p:spPr>
        <p:txBody>
          <a:bodyPr wrap="square" rtlCol="0">
            <a:spAutoFit/>
          </a:bodyPr>
          <a:lstStyle/>
          <a:p>
            <a:pPr marL="285750" marR="0" lvl="0" indent="-285750" defTabSz="91440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pt-PT" b="0" i="0" u="none" strike="noStrike" kern="1200" cap="none" spc="0" normalizeH="0" baseline="0" noProof="0" dirty="0">
                <a:ln>
                  <a:noFill/>
                </a:ln>
                <a:solidFill>
                  <a:schemeClr val="tx1"/>
                </a:solidFill>
                <a:effectLst/>
                <a:uLnTx/>
                <a:uFillTx/>
                <a:ea typeface="+mn-ea"/>
                <a:cs typeface="+mn-cs"/>
              </a:rPr>
              <a:t>Acesso ao TFUE – Artigo 15.º </a:t>
            </a:r>
          </a:p>
          <a:p>
            <a:pPr lvl="3">
              <a:spcBef>
                <a:spcPts val="600"/>
              </a:spcBef>
              <a:spcAft>
                <a:spcPts val="600"/>
              </a:spcAft>
              <a:buClrTx/>
            </a:pPr>
            <a:r>
              <a:rPr lang="pt-PT" kern="1200" dirty="0">
                <a:solidFill>
                  <a:schemeClr val="tx1"/>
                </a:solidFill>
                <a:ea typeface="+mn-ea"/>
                <a:cs typeface="+mn-cs"/>
              </a:rPr>
              <a:t>      </a:t>
            </a:r>
            <a:r>
              <a:rPr kumimoji="0" lang="pt-PT" b="0" i="0" u="none" strike="noStrike" kern="1200" cap="none" spc="0" normalizeH="0" baseline="0" noProof="0" dirty="0">
                <a:ln>
                  <a:noFill/>
                </a:ln>
                <a:solidFill>
                  <a:schemeClr val="tx1"/>
                </a:solidFill>
                <a:effectLst/>
                <a:uLnTx/>
                <a:uFillTx/>
                <a:ea typeface="+mn-ea"/>
                <a:cs typeface="+mn-cs"/>
              </a:rPr>
              <a:t>Plataforma </a:t>
            </a:r>
            <a:r>
              <a:rPr kumimoji="0" lang="pt-PT" b="0" i="0" u="none" strike="noStrike" kern="1200" cap="none" spc="0" normalizeH="0" baseline="0" noProof="0" dirty="0" err="1">
                <a:ln>
                  <a:noFill/>
                </a:ln>
                <a:solidFill>
                  <a:schemeClr val="tx1"/>
                </a:solidFill>
                <a:effectLst/>
                <a:uLnTx/>
                <a:uFillTx/>
                <a:ea typeface="+mn-ea"/>
                <a:cs typeface="+mn-cs"/>
              </a:rPr>
              <a:t>EurLex</a:t>
            </a:r>
            <a:r>
              <a:rPr kumimoji="0" lang="pt-PT" b="0" i="0" u="none" strike="noStrike" kern="1200" cap="none" spc="0" normalizeH="0" baseline="0" noProof="0" dirty="0">
                <a:ln>
                  <a:noFill/>
                </a:ln>
                <a:solidFill>
                  <a:schemeClr val="tx1"/>
                </a:solidFill>
                <a:effectLst/>
                <a:uLnTx/>
                <a:uFillTx/>
                <a:ea typeface="+mn-ea"/>
                <a:cs typeface="+mn-cs"/>
              </a:rPr>
              <a:t> – </a:t>
            </a:r>
            <a:r>
              <a:rPr kumimoji="0" lang="pt-PT" b="0" i="0" u="none" strike="noStrike" kern="1200" cap="none" spc="0" normalizeH="0" baseline="0" noProof="0" dirty="0">
                <a:ln>
                  <a:noFill/>
                </a:ln>
                <a:solidFill>
                  <a:srgbClr val="002060"/>
                </a:solidFill>
                <a:effectLst/>
                <a:uLnTx/>
                <a:uFillTx/>
                <a:ea typeface="+mn-ea"/>
                <a:cs typeface="+mn-cs"/>
                <a:hlinkClick r:id="rId4">
                  <a:extLst>
                    <a:ext uri="{A12FA001-AC4F-418D-AE19-62706E023703}">
                      <ahyp:hlinkClr xmlns:ahyp="http://schemas.microsoft.com/office/drawing/2018/hyperlinkcolor" val="tx"/>
                    </a:ext>
                  </a:extLst>
                </a:hlinkClick>
              </a:rPr>
              <a:t>https://eur-lex.europa.eu/legal-content/PT/TXT/?uri=celex%3A12016E015</a:t>
            </a:r>
            <a:endParaRPr kumimoji="0" lang="pt-PT" b="0" i="0" u="none" strike="noStrike" kern="1200" cap="none" spc="0" normalizeH="0" baseline="0" noProof="0" dirty="0">
              <a:ln>
                <a:noFill/>
              </a:ln>
              <a:solidFill>
                <a:srgbClr val="002060"/>
              </a:solidFill>
              <a:effectLst/>
              <a:uLnTx/>
              <a:uFillTx/>
              <a:ea typeface="+mn-ea"/>
              <a:cs typeface="+mn-cs"/>
            </a:endParaRPr>
          </a:p>
          <a:p>
            <a:pPr marL="285750" marR="0" lvl="0" indent="-285750" defTabSz="914400" eaLnBrk="1" fontAlgn="auto" latinLnBrk="0" hangingPunct="1">
              <a:lnSpc>
                <a:spcPct val="100000"/>
              </a:lnSpc>
              <a:spcBef>
                <a:spcPts val="600"/>
              </a:spcBef>
              <a:spcAft>
                <a:spcPts val="600"/>
              </a:spcAft>
              <a:buClrTx/>
              <a:buSzTx/>
              <a:buFont typeface="Arial" panose="020B0604020202020204" pitchFamily="34" charset="0"/>
              <a:buChar char="•"/>
              <a:tabLst/>
              <a:defRPr/>
            </a:pPr>
            <a:endParaRPr lang="pt-PT" kern="1200" dirty="0">
              <a:solidFill>
                <a:srgbClr val="002060"/>
              </a:solidFill>
              <a:ea typeface="+mn-ea"/>
              <a:cs typeface="+mn-cs"/>
            </a:endParaRPr>
          </a:p>
          <a:p>
            <a:pPr marL="285750" lvl="0" indent="-285750">
              <a:spcBef>
                <a:spcPts val="600"/>
              </a:spcBef>
              <a:spcAft>
                <a:spcPts val="600"/>
              </a:spcAft>
              <a:buClrTx/>
              <a:buFont typeface="Arial" panose="020B0604020202020204" pitchFamily="34" charset="0"/>
              <a:buChar char="•"/>
              <a:defRPr/>
            </a:pPr>
            <a:r>
              <a:rPr lang="pt-PT" kern="1200" dirty="0">
                <a:solidFill>
                  <a:schemeClr val="tx1"/>
                </a:solidFill>
              </a:rPr>
              <a:t>Acesso a CDFUE– Artigo 42.º </a:t>
            </a:r>
          </a:p>
          <a:p>
            <a:pPr lvl="5">
              <a:spcBef>
                <a:spcPts val="600"/>
              </a:spcBef>
              <a:spcAft>
                <a:spcPts val="600"/>
              </a:spcAft>
              <a:buClrTx/>
              <a:defRPr/>
            </a:pPr>
            <a:r>
              <a:rPr lang="pt-PT" kern="1200" dirty="0">
                <a:solidFill>
                  <a:schemeClr val="tx1"/>
                </a:solidFill>
              </a:rPr>
              <a:t>      Plataforma </a:t>
            </a:r>
            <a:r>
              <a:rPr lang="pt-PT" kern="1200" dirty="0" err="1">
                <a:solidFill>
                  <a:schemeClr val="tx1"/>
                </a:solidFill>
              </a:rPr>
              <a:t>EurLex</a:t>
            </a:r>
            <a:r>
              <a:rPr lang="pt-PT" kern="1200" dirty="0">
                <a:solidFill>
                  <a:schemeClr val="tx1"/>
                </a:solidFill>
              </a:rPr>
              <a:t> – </a:t>
            </a:r>
            <a:r>
              <a:rPr lang="pt-PT" kern="1200" dirty="0">
                <a:solidFill>
                  <a:srgbClr val="002060"/>
                </a:solidFill>
                <a:hlinkClick r:id="rId5">
                  <a:extLst>
                    <a:ext uri="{A12FA001-AC4F-418D-AE19-62706E023703}">
                      <ahyp:hlinkClr xmlns:ahyp="http://schemas.microsoft.com/office/drawing/2018/hyperlinkcolor" val="tx"/>
                    </a:ext>
                  </a:extLst>
                </a:hlinkClick>
              </a:rPr>
              <a:t>https://eur-lex.europa.eu/eli/treaty/char_2016/oj/por</a:t>
            </a:r>
            <a:r>
              <a:rPr kumimoji="0" lang="pt-PT" b="0" i="0" u="none" strike="noStrike" kern="1200" cap="none" spc="0" normalizeH="0" baseline="0" noProof="0" dirty="0">
                <a:ln>
                  <a:noFill/>
                </a:ln>
                <a:solidFill>
                  <a:srgbClr val="002060"/>
                </a:solidFill>
                <a:effectLst/>
                <a:uLnTx/>
                <a:uFillTx/>
                <a:ea typeface="+mn-ea"/>
                <a:cs typeface="+mn-cs"/>
              </a:rPr>
              <a:t>;</a:t>
            </a:r>
          </a:p>
          <a:p>
            <a:pPr marL="285750" lvl="0" indent="-285750">
              <a:spcBef>
                <a:spcPts val="600"/>
              </a:spcBef>
              <a:spcAft>
                <a:spcPts val="600"/>
              </a:spcAft>
              <a:buClrTx/>
              <a:buFont typeface="Arial" panose="020B0604020202020204" pitchFamily="34" charset="0"/>
              <a:buChar char="•"/>
              <a:defRPr/>
            </a:pPr>
            <a:endParaRPr lang="pt-PT" kern="1200" dirty="0">
              <a:solidFill>
                <a:srgbClr val="002060"/>
              </a:solidFill>
              <a:ea typeface="+mn-ea"/>
              <a:cs typeface="+mn-cs"/>
            </a:endParaRPr>
          </a:p>
          <a:p>
            <a:pPr marL="285750" lvl="0" indent="-285750">
              <a:spcBef>
                <a:spcPts val="600"/>
              </a:spcBef>
              <a:spcAft>
                <a:spcPts val="600"/>
              </a:spcAft>
              <a:buClrTx/>
              <a:buFont typeface="Arial" panose="020B0604020202020204" pitchFamily="34" charset="0"/>
              <a:buChar char="•"/>
              <a:defRPr/>
            </a:pPr>
            <a:r>
              <a:rPr lang="pt-PT" kern="1200" dirty="0">
                <a:solidFill>
                  <a:schemeClr val="tx1"/>
                </a:solidFill>
              </a:rPr>
              <a:t>Acesso ao R-1049/2001</a:t>
            </a:r>
          </a:p>
          <a:p>
            <a:pPr lvl="1">
              <a:spcBef>
                <a:spcPts val="600"/>
              </a:spcBef>
              <a:spcAft>
                <a:spcPts val="600"/>
              </a:spcAft>
              <a:buClrTx/>
              <a:defRPr/>
            </a:pPr>
            <a:r>
              <a:rPr lang="pt-PT" kern="1200" dirty="0">
                <a:solidFill>
                  <a:schemeClr val="tx1"/>
                </a:solidFill>
              </a:rPr>
              <a:t>      Plataforma </a:t>
            </a:r>
            <a:r>
              <a:rPr lang="pt-PT" kern="1200" dirty="0" err="1">
                <a:solidFill>
                  <a:schemeClr val="tx1"/>
                </a:solidFill>
              </a:rPr>
              <a:t>EurLex</a:t>
            </a:r>
            <a:r>
              <a:rPr lang="pt-PT" kern="1200" dirty="0">
                <a:solidFill>
                  <a:schemeClr val="tx1"/>
                </a:solidFill>
              </a:rPr>
              <a:t> – </a:t>
            </a:r>
            <a:r>
              <a:rPr lang="pt-PT" kern="1200" dirty="0">
                <a:solidFill>
                  <a:srgbClr val="002060"/>
                </a:solidFill>
                <a:hlinkClick r:id="rId6">
                  <a:extLst>
                    <a:ext uri="{A12FA001-AC4F-418D-AE19-62706E023703}">
                      <ahyp:hlinkClr xmlns:ahyp="http://schemas.microsoft.com/office/drawing/2018/hyperlinkcolor" val="tx"/>
                    </a:ext>
                  </a:extLst>
                </a:hlinkClick>
              </a:rPr>
              <a:t>https://eur-lex.europa.eu/legal-content/PT/TXT/?uri=celex%3A32001R1049</a:t>
            </a:r>
            <a:r>
              <a:rPr lang="pt-PT" kern="1200" dirty="0">
                <a:solidFill>
                  <a:srgbClr val="002060"/>
                </a:solidFill>
              </a:rPr>
              <a:t>  </a:t>
            </a:r>
          </a:p>
        </p:txBody>
      </p:sp>
    </p:spTree>
    <p:extLst>
      <p:ext uri="{BB962C8B-B14F-4D97-AF65-F5344CB8AC3E}">
        <p14:creationId xmlns:p14="http://schemas.microsoft.com/office/powerpoint/2010/main" val="923144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build="p"/>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0">
          <a:extLst>
            <a:ext uri="{FF2B5EF4-FFF2-40B4-BE49-F238E27FC236}">
              <a16:creationId xmlns:a16="http://schemas.microsoft.com/office/drawing/2014/main" id="{1E65C003-5CEF-DDF9-E18A-74D6E04C23E5}"/>
            </a:ext>
          </a:extLst>
        </p:cNvPr>
        <p:cNvGrpSpPr/>
        <p:nvPr/>
      </p:nvGrpSpPr>
      <p:grpSpPr>
        <a:xfrm>
          <a:off x="0" y="0"/>
          <a:ext cx="0" cy="0"/>
          <a:chOff x="0" y="0"/>
          <a:chExt cx="0" cy="0"/>
        </a:xfrm>
      </p:grpSpPr>
      <p:sp>
        <p:nvSpPr>
          <p:cNvPr id="61" name="Google Shape;61;p14">
            <a:extLst>
              <a:ext uri="{FF2B5EF4-FFF2-40B4-BE49-F238E27FC236}">
                <a16:creationId xmlns:a16="http://schemas.microsoft.com/office/drawing/2014/main" id="{21880672-B21E-F38E-98A2-10F93F0E6EEF}"/>
              </a:ext>
            </a:extLst>
          </p:cNvPr>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a:extLst>
              <a:ext uri="{FF2B5EF4-FFF2-40B4-BE49-F238E27FC236}">
                <a16:creationId xmlns:a16="http://schemas.microsoft.com/office/drawing/2014/main" id="{09A33855-6EC5-2507-6C2F-629B43CF6D9E}"/>
              </a:ext>
            </a:extLst>
          </p:cNvPr>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a:extLst>
              <a:ext uri="{FF2B5EF4-FFF2-40B4-BE49-F238E27FC236}">
                <a16:creationId xmlns:a16="http://schemas.microsoft.com/office/drawing/2014/main" id="{677983F1-4D9E-BDE3-91A0-FA7D745FF45B}"/>
              </a:ext>
            </a:extLst>
          </p:cNvPr>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a:extLst>
              <a:ext uri="{FF2B5EF4-FFF2-40B4-BE49-F238E27FC236}">
                <a16:creationId xmlns:a16="http://schemas.microsoft.com/office/drawing/2014/main" id="{901496A0-9C48-29A7-337E-B8FE1B1D41B0}"/>
              </a:ext>
            </a:extLst>
          </p:cNvPr>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FA24F8FF-58DD-94F7-55CA-AF88BC41A0A6}"/>
              </a:ext>
            </a:extLst>
          </p:cNvPr>
          <p:cNvSpPr txBox="1">
            <a:spLocks/>
          </p:cNvSpPr>
          <p:nvPr/>
        </p:nvSpPr>
        <p:spPr>
          <a:xfrm>
            <a:off x="476500" y="213300"/>
            <a:ext cx="8127500" cy="7519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2" name="Marcador de Posição do Texto 3">
            <a:extLst>
              <a:ext uri="{FF2B5EF4-FFF2-40B4-BE49-F238E27FC236}">
                <a16:creationId xmlns:a16="http://schemas.microsoft.com/office/drawing/2014/main" id="{2ACF0D22-83B9-21D4-0BDC-16A5442B6B9C}"/>
              </a:ext>
            </a:extLst>
          </p:cNvPr>
          <p:cNvSpPr txBox="1">
            <a:spLocks/>
          </p:cNvSpPr>
          <p:nvPr/>
        </p:nvSpPr>
        <p:spPr>
          <a:xfrm>
            <a:off x="476500" y="980254"/>
            <a:ext cx="8127500" cy="360909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600"/>
              </a:spcAft>
              <a:buClrTx/>
              <a:buSzTx/>
              <a:buFont typeface="Arial" panose="020B0604020202020204" pitchFamily="34" charset="0"/>
              <a:buNone/>
              <a:tabLst/>
              <a:defRPr/>
            </a:pPr>
            <a:r>
              <a:rPr kumimoji="0" lang="pt-PT" sz="1800" b="1" i="0" u="none" strike="noStrike" kern="1200" cap="none" spc="0" normalizeH="0" baseline="0" noProof="0" dirty="0">
                <a:ln>
                  <a:noFill/>
                </a:ln>
                <a:effectLst/>
                <a:uLnTx/>
                <a:uFillTx/>
                <a:latin typeface="Arial" panose="020B0604020202020204"/>
                <a:ea typeface="+mn-ea"/>
                <a:cs typeface="+mn-cs"/>
              </a:rPr>
              <a:t>Forma dos documentos públicos</a:t>
            </a:r>
            <a:endParaRPr kumimoji="0" lang="pt-PT" sz="1800" b="0" i="0" u="none" strike="noStrike" kern="1200" cap="none" spc="0" normalizeH="0" baseline="0" noProof="0" dirty="0">
              <a:ln>
                <a:noFill/>
              </a:ln>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600"/>
              </a:spcBef>
              <a:spcAft>
                <a:spcPts val="600"/>
              </a:spcAft>
              <a:buClrTx/>
              <a:buSzTx/>
              <a:buFont typeface="Arial" panose="020B0604020202020204" pitchFamily="34" charset="0"/>
              <a:buNone/>
              <a:tabLst/>
              <a:defRPr/>
            </a:pPr>
            <a:r>
              <a:rPr kumimoji="0" lang="pt-PT" sz="1400" b="0" i="0" u="none" strike="noStrike" kern="1200" cap="none" spc="0" normalizeH="0" baseline="0" noProof="0" dirty="0">
                <a:ln>
                  <a:noFill/>
                </a:ln>
                <a:effectLst/>
                <a:uLnTx/>
                <a:uFillTx/>
              </a:rPr>
              <a:t>O acesso aos documentos públicos está presente sob duas formas: </a:t>
            </a:r>
            <a:r>
              <a:rPr kumimoji="0" lang="pt-PT" sz="1400" b="1" i="0" u="sng" strike="noStrike" kern="1200" cap="none" spc="0" normalizeH="0" baseline="0" noProof="0" dirty="0">
                <a:ln>
                  <a:noFill/>
                </a:ln>
                <a:effectLst/>
                <a:uLnTx/>
                <a:uFillTx/>
              </a:rPr>
              <a:t>suporte papel ou digital</a:t>
            </a:r>
            <a:r>
              <a:rPr kumimoji="0" lang="pt-PT" sz="1400" b="0" i="0" u="none" strike="noStrike" kern="1200" cap="none" spc="0" normalizeH="0" baseline="0" noProof="0" dirty="0">
                <a:ln>
                  <a:noFill/>
                </a:ln>
                <a:effectLst/>
                <a:uLnTx/>
                <a:uFillTx/>
              </a:rPr>
              <a:t>. </a:t>
            </a:r>
          </a:p>
          <a:p>
            <a:pPr marL="0" marR="0" lvl="0" indent="0" algn="l" defTabSz="914400" rtl="0" eaLnBrk="1" fontAlgn="auto" latinLnBrk="0" hangingPunct="1">
              <a:lnSpc>
                <a:spcPct val="100000"/>
              </a:lnSpc>
              <a:spcBef>
                <a:spcPts val="600"/>
              </a:spcBef>
              <a:spcAft>
                <a:spcPts val="600"/>
              </a:spcAft>
              <a:buClrTx/>
              <a:buSzTx/>
              <a:buFont typeface="Arial" panose="020B0604020202020204" pitchFamily="34" charset="0"/>
              <a:buNone/>
              <a:tabLst/>
              <a:defRPr/>
            </a:pPr>
            <a:r>
              <a:rPr kumimoji="0" lang="pt-PT" sz="1400" b="0" i="0" u="none" strike="noStrike" kern="1200" cap="none" spc="0" normalizeH="0" baseline="0" noProof="0" dirty="0">
                <a:ln>
                  <a:noFill/>
                </a:ln>
                <a:effectLst/>
                <a:uLnTx/>
                <a:uFillTx/>
              </a:rPr>
              <a:t>É possível solicitar o acesso a qualquer documento que não foi publicado no Jornal Oficial da União Europeia, ou nas páginas das instituições da UE (Comissão Europeia, Parlamento Europeu, Conselho recursos por parte do cidadão ou entidade. da União Europeia), independentemente do formato (suporte papel ou digital, suporte sonoro, visual ou audiovisual).</a:t>
            </a:r>
          </a:p>
          <a:p>
            <a:pPr marL="0" marR="0" lvl="0" indent="0" algn="l" defTabSz="914400" rtl="0" eaLnBrk="1" fontAlgn="auto" latinLnBrk="0" hangingPunct="1">
              <a:lnSpc>
                <a:spcPct val="100000"/>
              </a:lnSpc>
              <a:spcBef>
                <a:spcPts val="600"/>
              </a:spcBef>
              <a:spcAft>
                <a:spcPts val="600"/>
              </a:spcAft>
              <a:buClrTx/>
              <a:buSzTx/>
              <a:buFont typeface="Arial" panose="020B0604020202020204" pitchFamily="34" charset="0"/>
              <a:buNone/>
              <a:tabLst/>
              <a:defRPr/>
            </a:pPr>
            <a:endParaRPr kumimoji="0" lang="pt-PT" sz="1400" b="0" i="0" u="none" strike="noStrike" kern="1200" cap="none" spc="0" normalizeH="0" baseline="0" noProof="0" dirty="0">
              <a:ln>
                <a:noFill/>
              </a:ln>
              <a:effectLst/>
              <a:uLnTx/>
              <a:uFillTx/>
            </a:endParaRPr>
          </a:p>
          <a:p>
            <a:pPr marL="0" marR="0" lvl="0" indent="0" algn="l" defTabSz="914400" rtl="0" eaLnBrk="1" fontAlgn="auto" latinLnBrk="0" hangingPunct="1">
              <a:lnSpc>
                <a:spcPct val="100000"/>
              </a:lnSpc>
              <a:spcBef>
                <a:spcPts val="600"/>
              </a:spcBef>
              <a:spcAft>
                <a:spcPts val="600"/>
              </a:spcAft>
              <a:buClrTx/>
              <a:buSzTx/>
              <a:buFont typeface="Arial" panose="020B0604020202020204" pitchFamily="34" charset="0"/>
              <a:buNone/>
              <a:tabLst/>
              <a:defRPr/>
            </a:pPr>
            <a:r>
              <a:rPr kumimoji="0" lang="pt-PT" sz="1400" b="1" i="0" u="sng" strike="noStrike" kern="1200" cap="none" spc="0" normalizeH="0" baseline="0" noProof="0" dirty="0">
                <a:ln>
                  <a:noFill/>
                </a:ln>
                <a:effectLst/>
                <a:uLnTx/>
                <a:uFillTx/>
              </a:rPr>
              <a:t>Não confundir</a:t>
            </a:r>
            <a:r>
              <a:rPr kumimoji="0" lang="pt-PT" sz="1400" b="0" i="0" u="none" strike="noStrike" kern="1200" cap="none" spc="0" normalizeH="0" baseline="0" noProof="0" dirty="0">
                <a:ln>
                  <a:noFill/>
                </a:ln>
                <a:effectLst/>
                <a:uLnTx/>
                <a:uFillTx/>
              </a:rPr>
              <a:t>: acesso aos documentos </a:t>
            </a:r>
            <a:r>
              <a:rPr kumimoji="0" lang="pt-PT" sz="1400" b="1" i="0" u="none" strike="noStrike" kern="1200" cap="none" spc="0" normalizeH="0" baseline="0" noProof="0" dirty="0">
                <a:ln>
                  <a:noFill/>
                </a:ln>
                <a:solidFill>
                  <a:srgbClr val="FF0000"/>
                </a:solidFill>
                <a:effectLst/>
                <a:uLnTx/>
                <a:uFillTx/>
              </a:rPr>
              <a:t>≠</a:t>
            </a:r>
            <a:r>
              <a:rPr kumimoji="0" lang="pt-PT" sz="1400" b="0" i="0" u="none" strike="noStrike" kern="1200" cap="none" spc="0" normalizeH="0" baseline="0" noProof="0" dirty="0">
                <a:ln>
                  <a:noFill/>
                </a:ln>
                <a:solidFill>
                  <a:srgbClr val="222A35"/>
                </a:solidFill>
                <a:effectLst/>
                <a:uLnTx/>
                <a:uFillTx/>
              </a:rPr>
              <a:t> </a:t>
            </a:r>
            <a:r>
              <a:rPr kumimoji="0" lang="pt-PT" sz="1400" b="0" i="0" u="none" strike="noStrike" kern="1200" cap="none" spc="0" normalizeH="0" baseline="0" noProof="0" dirty="0">
                <a:ln>
                  <a:noFill/>
                </a:ln>
                <a:effectLst/>
                <a:uLnTx/>
                <a:uFillTx/>
              </a:rPr>
              <a:t>acesso à informação. </a:t>
            </a:r>
          </a:p>
          <a:p>
            <a:pPr marL="342900" marR="0" lvl="0"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pt-PT" sz="1400" b="0" i="0" u="none" strike="noStrike" kern="1200" cap="none" spc="0" normalizeH="0" baseline="0" noProof="0" dirty="0">
                <a:ln>
                  <a:noFill/>
                </a:ln>
                <a:effectLst/>
                <a:uLnTx/>
                <a:uFillTx/>
              </a:rPr>
              <a:t>Um pedido de acesso a documentos está relacionado com a necessidade de consultar determinada declaração ou produção escrita que uma instituição da UE produz.</a:t>
            </a:r>
          </a:p>
          <a:p>
            <a:pPr marL="342900" lvl="0" indent="-342900">
              <a:lnSpc>
                <a:spcPct val="100000"/>
              </a:lnSpc>
              <a:spcBef>
                <a:spcPts val="600"/>
              </a:spcBef>
              <a:spcAft>
                <a:spcPts val="600"/>
              </a:spcAft>
              <a:buClrTx/>
              <a:buFont typeface="Arial" panose="020B0604020202020204" pitchFamily="34" charset="0"/>
              <a:buChar char="•"/>
            </a:pPr>
            <a:r>
              <a:rPr kumimoji="0" lang="pt-PT" sz="1400" b="0" i="0" u="none" strike="noStrike" kern="1200" cap="none" spc="0" normalizeH="0" baseline="0" noProof="0" dirty="0">
                <a:ln>
                  <a:noFill/>
                </a:ln>
                <a:effectLst/>
                <a:uLnTx/>
                <a:uFillTx/>
              </a:rPr>
              <a:t>O acesso à informação é todo e qualquer meio capaz de permitir a consulta de </a:t>
            </a:r>
            <a:r>
              <a:rPr lang="pt-PT" sz="1400" dirty="0"/>
              <a:t>elementos ou recursos por parte do cidadão ou entidade. </a:t>
            </a:r>
            <a:endParaRPr kumimoji="0" lang="pt-PT" sz="1400" b="0" i="0" u="none" strike="noStrike" kern="1200" cap="none" spc="0" normalizeH="0" baseline="0" noProof="0" dirty="0">
              <a:ln>
                <a:noFill/>
              </a:ln>
              <a:effectLst/>
              <a:uLnTx/>
              <a:uFillTx/>
            </a:endParaRPr>
          </a:p>
        </p:txBody>
      </p:sp>
    </p:spTree>
    <p:extLst>
      <p:ext uri="{BB962C8B-B14F-4D97-AF65-F5344CB8AC3E}">
        <p14:creationId xmlns:p14="http://schemas.microsoft.com/office/powerpoint/2010/main" val="1307165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fade">
                                      <p:cBhvr>
                                        <p:cTn id="19" dur="500"/>
                                        <p:tgtEl>
                                          <p:spTgt spid="2">
                                            <p:txEl>
                                              <p:pRg st="1" end="1"/>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circle(in)">
                                      <p:cBhvr>
                                        <p:cTn id="27" dur="20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randombar(horizontal)">
                                      <p:cBhvr>
                                        <p:cTn id="32" dur="500"/>
                                        <p:tgtEl>
                                          <p:spTgt spid="2">
                                            <p:txEl>
                                              <p:pRg st="5" end="5"/>
                                            </p:txEl>
                                          </p:spTgt>
                                        </p:tgtEl>
                                      </p:cBhvr>
                                    </p:animEffect>
                                  </p:childTnLst>
                                </p:cTn>
                              </p:par>
                              <p:par>
                                <p:cTn id="33" presetID="14" presetClass="entr" presetSubtype="10" fill="hold"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Effect transition="in" filter="randombar(horizontal)">
                                      <p:cBhvr>
                                        <p:cTn id="35" dur="500"/>
                                        <p:tgtEl>
                                          <p:spTgt spid="2">
                                            <p:txEl>
                                              <p:pRg st="6" end="6"/>
                                            </p:txEl>
                                          </p:spTgt>
                                        </p:tgtEl>
                                      </p:cBhvr>
                                    </p:animEffect>
                                  </p:childTnLst>
                                </p:cTn>
                              </p:par>
                              <p:par>
                                <p:cTn id="36" presetID="14" presetClass="entr" presetSubtype="10" fill="hold" nodeType="withEffect">
                                  <p:stCondLst>
                                    <p:cond delay="0"/>
                                  </p:stCondLst>
                                  <p:childTnLst>
                                    <p:set>
                                      <p:cBhvr>
                                        <p:cTn id="37" dur="1" fill="hold">
                                          <p:stCondLst>
                                            <p:cond delay="0"/>
                                          </p:stCondLst>
                                        </p:cTn>
                                        <p:tgtEl>
                                          <p:spTgt spid="2">
                                            <p:txEl>
                                              <p:charRg st="788" end="788"/>
                                            </p:txEl>
                                          </p:spTgt>
                                        </p:tgtEl>
                                        <p:attrNameLst>
                                          <p:attrName>style.visibility</p:attrName>
                                        </p:attrNameLst>
                                      </p:cBhvr>
                                      <p:to>
                                        <p:strVal val="visible"/>
                                      </p:to>
                                    </p:set>
                                    <p:animEffect transition="in" filter="randombar(horizontal)">
                                      <p:cBhvr>
                                        <p:cTn id="38" dur="500"/>
                                        <p:tgtEl>
                                          <p:spTgt spid="2">
                                            <p:txEl>
                                              <p:charRg st="788" end="788"/>
                                            </p:txEl>
                                          </p:spTgt>
                                        </p:tgtEl>
                                      </p:cBhvr>
                                    </p:animEffect>
                                  </p:childTnLst>
                                </p:cTn>
                              </p:par>
                              <p:par>
                                <p:cTn id="39" presetID="14" presetClass="entr" presetSubtype="10" fill="hold" nodeType="withEffect">
                                  <p:stCondLst>
                                    <p:cond delay="0"/>
                                  </p:stCondLst>
                                  <p:childTnLst>
                                    <p:set>
                                      <p:cBhvr>
                                        <p:cTn id="40" dur="1" fill="hold">
                                          <p:stCondLst>
                                            <p:cond delay="0"/>
                                          </p:stCondLst>
                                        </p:cTn>
                                        <p:tgtEl>
                                          <p:spTgt spid="2">
                                            <p:txEl>
                                              <p:charRg st="788" end="788"/>
                                            </p:txEl>
                                          </p:spTgt>
                                        </p:tgtEl>
                                        <p:attrNameLst>
                                          <p:attrName>style.visibility</p:attrName>
                                        </p:attrNameLst>
                                      </p:cBhvr>
                                      <p:to>
                                        <p:strVal val="visible"/>
                                      </p:to>
                                    </p:set>
                                    <p:animEffect transition="in" filter="randombar(horizontal)">
                                      <p:cBhvr>
                                        <p:cTn id="41" dur="500"/>
                                        <p:tgtEl>
                                          <p:spTgt spid="2">
                                            <p:txEl>
                                              <p:charRg st="788" end="788"/>
                                            </p:txEl>
                                          </p:spTgt>
                                        </p:tgtEl>
                                      </p:cBhvr>
                                    </p:animEffect>
                                  </p:childTnLst>
                                </p:cTn>
                              </p:par>
                              <p:par>
                                <p:cTn id="42" presetID="14" presetClass="entr" presetSubtype="10" fill="hold" nodeType="withEffect">
                                  <p:stCondLst>
                                    <p:cond delay="0"/>
                                  </p:stCondLst>
                                  <p:childTnLst>
                                    <p:set>
                                      <p:cBhvr>
                                        <p:cTn id="43" dur="1" fill="hold">
                                          <p:stCondLst>
                                            <p:cond delay="0"/>
                                          </p:stCondLst>
                                        </p:cTn>
                                        <p:tgtEl>
                                          <p:spTgt spid="2">
                                            <p:txEl>
                                              <p:charRg st="788" end="788"/>
                                            </p:txEl>
                                          </p:spTgt>
                                        </p:tgtEl>
                                        <p:attrNameLst>
                                          <p:attrName>style.visibility</p:attrName>
                                        </p:attrNameLst>
                                      </p:cBhvr>
                                      <p:to>
                                        <p:strVal val="visible"/>
                                      </p:to>
                                    </p:set>
                                    <p:animEffect transition="in" filter="randombar(horizontal)">
                                      <p:cBhvr>
                                        <p:cTn id="44" dur="500"/>
                                        <p:tgtEl>
                                          <p:spTgt spid="2">
                                            <p:txEl>
                                              <p:charRg st="788" end="78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0">
          <a:extLst>
            <a:ext uri="{FF2B5EF4-FFF2-40B4-BE49-F238E27FC236}">
              <a16:creationId xmlns:a16="http://schemas.microsoft.com/office/drawing/2014/main" id="{CE15536A-4B14-937A-B961-B308C951D9DC}"/>
            </a:ext>
          </a:extLst>
        </p:cNvPr>
        <p:cNvGrpSpPr/>
        <p:nvPr/>
      </p:nvGrpSpPr>
      <p:grpSpPr>
        <a:xfrm>
          <a:off x="0" y="0"/>
          <a:ext cx="0" cy="0"/>
          <a:chOff x="0" y="0"/>
          <a:chExt cx="0" cy="0"/>
        </a:xfrm>
      </p:grpSpPr>
      <p:sp>
        <p:nvSpPr>
          <p:cNvPr id="61" name="Google Shape;61;p14">
            <a:extLst>
              <a:ext uri="{FF2B5EF4-FFF2-40B4-BE49-F238E27FC236}">
                <a16:creationId xmlns:a16="http://schemas.microsoft.com/office/drawing/2014/main" id="{6FA37873-16F2-662F-9C30-6CAD7D7B016F}"/>
              </a:ext>
            </a:extLst>
          </p:cNvPr>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a:extLst>
              <a:ext uri="{FF2B5EF4-FFF2-40B4-BE49-F238E27FC236}">
                <a16:creationId xmlns:a16="http://schemas.microsoft.com/office/drawing/2014/main" id="{54261FA2-6F96-8CC5-6710-AB0EEACC3F2C}"/>
              </a:ext>
            </a:extLst>
          </p:cNvPr>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a:extLst>
              <a:ext uri="{FF2B5EF4-FFF2-40B4-BE49-F238E27FC236}">
                <a16:creationId xmlns:a16="http://schemas.microsoft.com/office/drawing/2014/main" id="{18BB9F1C-C6FA-CED7-FC19-A093AA15438E}"/>
              </a:ext>
            </a:extLst>
          </p:cNvPr>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a:extLst>
              <a:ext uri="{FF2B5EF4-FFF2-40B4-BE49-F238E27FC236}">
                <a16:creationId xmlns:a16="http://schemas.microsoft.com/office/drawing/2014/main" id="{C9C6D1E9-0288-D484-0AE6-DFDCA26C2149}"/>
              </a:ext>
            </a:extLst>
          </p:cNvPr>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A54D8146-BF87-2930-18F5-EF1ECD9FCE4C}"/>
              </a:ext>
            </a:extLst>
          </p:cNvPr>
          <p:cNvSpPr txBox="1">
            <a:spLocks/>
          </p:cNvSpPr>
          <p:nvPr/>
        </p:nvSpPr>
        <p:spPr>
          <a:xfrm>
            <a:off x="476500" y="213300"/>
            <a:ext cx="8127500" cy="7265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2" name="Marcador de Posição do Texto 3">
            <a:extLst>
              <a:ext uri="{FF2B5EF4-FFF2-40B4-BE49-F238E27FC236}">
                <a16:creationId xmlns:a16="http://schemas.microsoft.com/office/drawing/2014/main" id="{E835219A-3F8F-3C1E-E3DC-4D2F97FCDB58}"/>
              </a:ext>
            </a:extLst>
          </p:cNvPr>
          <p:cNvSpPr txBox="1">
            <a:spLocks/>
          </p:cNvSpPr>
          <p:nvPr/>
        </p:nvSpPr>
        <p:spPr>
          <a:xfrm>
            <a:off x="476500" y="1119165"/>
            <a:ext cx="8127500" cy="3481860"/>
          </a:xfrm>
          <a:prstGeom prst="rect">
            <a:avLst/>
          </a:prstGeom>
        </p:spPr>
        <p:txBody>
          <a:bodyPr>
            <a:normAutofit fontScale="3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buClrTx/>
              <a:buSzTx/>
              <a:buFont typeface="Arial" panose="020B0604020202020204" pitchFamily="34" charset="0"/>
              <a:buNone/>
              <a:tabLst/>
              <a:defRPr/>
            </a:pPr>
            <a:r>
              <a:rPr kumimoji="0" lang="pt-PT" sz="5500" b="1" i="0" u="none" strike="noStrike" kern="1200" cap="none" spc="0" normalizeH="0" baseline="0" noProof="0" dirty="0">
                <a:ln>
                  <a:noFill/>
                </a:ln>
                <a:solidFill>
                  <a:srgbClr val="222A35"/>
                </a:solidFill>
                <a:effectLst/>
                <a:uLnTx/>
                <a:uFillTx/>
                <a:latin typeface="Arial" panose="020B0604020202020204"/>
                <a:ea typeface="+mn-ea"/>
                <a:cs typeface="+mn-cs"/>
              </a:rPr>
              <a:t>Documentos de </a:t>
            </a:r>
            <a:r>
              <a:rPr kumimoji="0" lang="pt-PT" sz="5500" b="1" i="0" u="sng" strike="noStrike" kern="1200" cap="none" spc="0" normalizeH="0" baseline="0" noProof="0" dirty="0">
                <a:ln>
                  <a:noFill/>
                </a:ln>
                <a:solidFill>
                  <a:srgbClr val="222A35"/>
                </a:solidFill>
                <a:effectLst/>
                <a:uLnTx/>
                <a:uFillTx/>
                <a:latin typeface="Arial" panose="020B0604020202020204"/>
                <a:ea typeface="+mn-ea"/>
                <a:cs typeface="+mn-cs"/>
              </a:rPr>
              <a:t>acesso direto</a:t>
            </a:r>
            <a:endParaRPr kumimoji="0" lang="pt-PT" sz="5500" b="1"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l" defTabSz="914400" rtl="0" eaLnBrk="1" fontAlgn="auto" latinLnBrk="0" hangingPunct="1">
              <a:lnSpc>
                <a:spcPct val="110000"/>
              </a:lnSpc>
              <a:spcBef>
                <a:spcPts val="1000"/>
              </a:spcBef>
              <a:spcAft>
                <a:spcPts val="600"/>
              </a:spcAft>
              <a:buClrTx/>
              <a:buSzTx/>
              <a:buFont typeface="Arial" panose="020B0604020202020204" pitchFamily="34" charset="0"/>
              <a:buNone/>
              <a:tabLst/>
              <a:defRPr/>
            </a:pPr>
            <a:endParaRPr kumimoji="0" lang="pt-PT" sz="23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342900" marR="0" lvl="0" indent="-342900" algn="just" defTabSz="914400" rtl="0" eaLnBrk="1" fontAlgn="auto" latinLnBrk="0" hangingPunct="1">
              <a:lnSpc>
                <a:spcPct val="120000"/>
              </a:lnSpc>
              <a:spcBef>
                <a:spcPts val="0"/>
              </a:spcBef>
              <a:buClrTx/>
              <a:buSzTx/>
              <a:buFont typeface="Arial" panose="020B0604020202020204" pitchFamily="34" charset="0"/>
              <a:buChar char="•"/>
              <a:tabLst/>
              <a:defRPr/>
            </a:pPr>
            <a:r>
              <a:rPr kumimoji="0" lang="pt-PT" sz="4600" b="0" i="0" u="none" strike="noStrike" kern="1200" cap="none" spc="0" normalizeH="0" baseline="0" noProof="0" dirty="0">
                <a:ln>
                  <a:noFill/>
                </a:ln>
                <a:effectLst/>
                <a:uLnTx/>
                <a:uFillTx/>
                <a:latin typeface="Arial" panose="020B0604020202020204"/>
                <a:ea typeface="+mn-ea"/>
                <a:cs typeface="+mn-cs"/>
              </a:rPr>
              <a:t>Direito da União Europeia, legislação dos Estados-Membros, jurisprudência e informações institucionais – </a:t>
            </a:r>
            <a:r>
              <a:rPr kumimoji="0" lang="pt-PT" sz="4600" b="0" i="0" u="none" strike="noStrike" kern="1200" cap="none" spc="0" normalizeH="0" baseline="0" noProof="0" dirty="0" err="1">
                <a:ln>
                  <a:noFill/>
                </a:ln>
                <a:effectLst/>
                <a:uLnTx/>
                <a:uFillTx/>
                <a:latin typeface="Arial" panose="020B0604020202020204"/>
                <a:ea typeface="+mn-ea"/>
                <a:cs typeface="+mn-cs"/>
                <a:hlinkClick r:id="rId4">
                  <a:extLst>
                    <a:ext uri="{A12FA001-AC4F-418D-AE19-62706E023703}">
                      <ahyp:hlinkClr xmlns:ahyp="http://schemas.microsoft.com/office/drawing/2018/hyperlinkcolor" val="tx"/>
                    </a:ext>
                  </a:extLst>
                </a:hlinkClick>
              </a:rPr>
              <a:t>EurLex</a:t>
            </a:r>
            <a:r>
              <a:rPr kumimoji="0" lang="pt-PT" sz="4600" b="0" i="0" u="none" strike="noStrike" kern="1200" cap="none" spc="0" normalizeH="0" baseline="0" noProof="0" dirty="0">
                <a:ln>
                  <a:noFill/>
                </a:ln>
                <a:effectLst/>
                <a:uLnTx/>
                <a:uFillTx/>
                <a:latin typeface="Arial" panose="020B0604020202020204"/>
                <a:ea typeface="+mn-ea"/>
                <a:cs typeface="+mn-cs"/>
              </a:rPr>
              <a:t>;</a:t>
            </a:r>
          </a:p>
          <a:p>
            <a:pPr marL="342900" marR="0" lvl="0" indent="-342900" algn="just" defTabSz="914400" rtl="0" eaLnBrk="1" fontAlgn="auto" latinLnBrk="0" hangingPunct="1">
              <a:lnSpc>
                <a:spcPct val="120000"/>
              </a:lnSpc>
              <a:spcBef>
                <a:spcPts val="0"/>
              </a:spcBef>
              <a:buClrTx/>
              <a:buSzTx/>
              <a:buFont typeface="Arial" panose="020B0604020202020204" pitchFamily="34" charset="0"/>
              <a:buChar char="•"/>
              <a:tabLst/>
              <a:defRPr/>
            </a:pPr>
            <a:endParaRPr kumimoji="0" lang="pt-PT" sz="4600" b="0" i="0" u="none" strike="noStrike" kern="1200" cap="none" spc="0" normalizeH="0" baseline="0" noProof="0" dirty="0">
              <a:ln>
                <a:noFill/>
              </a:ln>
              <a:effectLst/>
              <a:uLnTx/>
              <a:uFillTx/>
              <a:latin typeface="Arial" panose="020B0604020202020204"/>
              <a:ea typeface="+mn-ea"/>
              <a:cs typeface="+mn-cs"/>
            </a:endParaRPr>
          </a:p>
          <a:p>
            <a:pPr marL="342900" marR="0" lvl="0" indent="-342900" algn="just" defTabSz="914400" rtl="0" eaLnBrk="1" fontAlgn="auto" latinLnBrk="0" hangingPunct="1">
              <a:lnSpc>
                <a:spcPct val="120000"/>
              </a:lnSpc>
              <a:spcBef>
                <a:spcPts val="0"/>
              </a:spcBef>
              <a:buClrTx/>
              <a:buSzTx/>
              <a:buFont typeface="Arial" panose="020B0604020202020204" pitchFamily="34" charset="0"/>
              <a:buChar char="•"/>
              <a:tabLst/>
              <a:defRPr/>
            </a:pPr>
            <a:r>
              <a:rPr kumimoji="0" lang="pt-PT" sz="4600" b="0" i="0" u="none" strike="noStrike" kern="1200" cap="none" spc="0" normalizeH="0" baseline="0" noProof="0" dirty="0">
                <a:ln>
                  <a:noFill/>
                </a:ln>
                <a:effectLst/>
                <a:uLnTx/>
                <a:uFillTx/>
                <a:latin typeface="Arial" panose="020B0604020202020204"/>
                <a:ea typeface="+mn-ea"/>
                <a:cs typeface="+mn-cs"/>
              </a:rPr>
              <a:t>Documentos da ordem do dia das instituições </a:t>
            </a:r>
          </a:p>
          <a:p>
            <a:pPr marL="342900" marR="0" lvl="0" indent="-342900" algn="just" defTabSz="914400" rtl="0" eaLnBrk="1" fontAlgn="auto" latinLnBrk="0" hangingPunct="1">
              <a:lnSpc>
                <a:spcPct val="120000"/>
              </a:lnSpc>
              <a:spcBef>
                <a:spcPts val="0"/>
              </a:spcBef>
              <a:buClrTx/>
              <a:buSzTx/>
              <a:buFont typeface="Arial" panose="020B0604020202020204" pitchFamily="34" charset="0"/>
              <a:buChar char="•"/>
              <a:tabLst/>
              <a:defRPr/>
            </a:pPr>
            <a:endParaRPr kumimoji="0" lang="pt-PT" sz="4600" b="0" i="0" u="none" strike="noStrike" kern="1200" cap="none" spc="0" normalizeH="0" baseline="0" noProof="0" dirty="0">
              <a:ln>
                <a:noFill/>
              </a:ln>
              <a:effectLst/>
              <a:uLnTx/>
              <a:uFillTx/>
              <a:latin typeface="Arial" panose="020B0604020202020204"/>
              <a:ea typeface="+mn-ea"/>
              <a:cs typeface="+mn-cs"/>
            </a:endParaRPr>
          </a:p>
          <a:p>
            <a:pPr marL="800100" marR="0" lvl="1" indent="-342900" algn="just" defTabSz="914400" rtl="0" eaLnBrk="1" fontAlgn="auto" latinLnBrk="0" hangingPunct="1">
              <a:lnSpc>
                <a:spcPct val="120000"/>
              </a:lnSpc>
              <a:spcBef>
                <a:spcPts val="0"/>
              </a:spcBef>
              <a:buClrTx/>
              <a:buSzTx/>
              <a:buFont typeface="Arial" panose="020B0604020202020204" pitchFamily="34" charset="0"/>
              <a:buChar char="•"/>
              <a:tabLst/>
              <a:defRPr/>
            </a:pPr>
            <a:r>
              <a:rPr kumimoji="0" lang="pt-PT" sz="4600" b="0" i="0" u="none" strike="noStrike" kern="1200" cap="none" spc="0" normalizeH="0" baseline="0" noProof="0" dirty="0">
                <a:ln>
                  <a:noFill/>
                </a:ln>
                <a:effectLst/>
                <a:uLnTx/>
                <a:uFillTx/>
                <a:latin typeface="Arial" panose="020B0604020202020204"/>
                <a:ea typeface="+mn-ea"/>
                <a:cs typeface="+mn-cs"/>
              </a:rPr>
              <a:t>Parlamento Europeu: </a:t>
            </a:r>
            <a:r>
              <a:rPr kumimoji="0" lang="pt-PT" sz="4600" b="0" i="0" u="none" strike="noStrike" kern="1200" cap="none" spc="0" normalizeH="0" baseline="0" noProof="0" dirty="0">
                <a:ln>
                  <a:noFill/>
                </a:ln>
                <a:solidFill>
                  <a:srgbClr val="002060"/>
                </a:solidFill>
                <a:effectLst/>
                <a:uLnTx/>
                <a:uFillTx/>
                <a:latin typeface="Arial" panose="020B0604020202020204"/>
                <a:ea typeface="+mn-ea"/>
                <a:cs typeface="+mn-cs"/>
                <a:hlinkClick r:id="rId5">
                  <a:extLst>
                    <a:ext uri="{A12FA001-AC4F-418D-AE19-62706E023703}">
                      <ahyp:hlinkClr xmlns:ahyp="http://schemas.microsoft.com/office/drawing/2018/hyperlinkcolor" val="tx"/>
                    </a:ext>
                  </a:extLst>
                </a:hlinkClick>
              </a:rPr>
              <a:t>https://www.europarl.europa.eu/news/pt/agenda</a:t>
            </a:r>
            <a:r>
              <a:rPr kumimoji="0" lang="pt-PT" sz="4600" b="0" i="0" u="none" strike="noStrike" kern="1200" cap="none" spc="0" normalizeH="0" baseline="0" noProof="0" dirty="0">
                <a:ln>
                  <a:noFill/>
                </a:ln>
                <a:solidFill>
                  <a:srgbClr val="002060"/>
                </a:solidFill>
                <a:effectLst/>
                <a:uLnTx/>
                <a:uFillTx/>
                <a:latin typeface="Arial" panose="020B0604020202020204"/>
                <a:ea typeface="+mn-ea"/>
                <a:cs typeface="+mn-cs"/>
              </a:rPr>
              <a:t>; </a:t>
            </a:r>
          </a:p>
          <a:p>
            <a:pPr marL="800100" marR="0" lvl="1" indent="-342900" algn="just" defTabSz="914400" rtl="0" eaLnBrk="1" fontAlgn="auto" latinLnBrk="0" hangingPunct="1">
              <a:lnSpc>
                <a:spcPct val="120000"/>
              </a:lnSpc>
              <a:spcBef>
                <a:spcPts val="0"/>
              </a:spcBef>
              <a:buClrTx/>
              <a:buSzTx/>
              <a:buFont typeface="Arial" panose="020B0604020202020204" pitchFamily="34" charset="0"/>
              <a:buChar char="•"/>
              <a:tabLst/>
              <a:defRPr/>
            </a:pPr>
            <a:r>
              <a:rPr kumimoji="0" lang="pt-PT" sz="4600" b="0" i="0" u="none" strike="noStrike" kern="1200" cap="none" spc="0" normalizeH="0" baseline="0" noProof="0" dirty="0">
                <a:ln>
                  <a:noFill/>
                </a:ln>
                <a:effectLst/>
                <a:uLnTx/>
                <a:uFillTx/>
                <a:latin typeface="Arial" panose="020B0604020202020204"/>
                <a:ea typeface="+mn-ea"/>
                <a:cs typeface="+mn-cs"/>
              </a:rPr>
              <a:t>Comissão Europeia:</a:t>
            </a:r>
            <a:r>
              <a:rPr kumimoji="0" lang="pt-PT" sz="4600" b="0" i="0" u="none" strike="noStrike" kern="1200" cap="none" spc="0" normalizeH="0" baseline="0" noProof="0" dirty="0">
                <a:ln>
                  <a:noFill/>
                </a:ln>
                <a:solidFill>
                  <a:srgbClr val="222A35"/>
                </a:solidFill>
                <a:effectLst/>
                <a:uLnTx/>
                <a:uFillTx/>
                <a:latin typeface="Arial" panose="020B0604020202020204"/>
                <a:ea typeface="+mn-ea"/>
                <a:cs typeface="+mn-cs"/>
              </a:rPr>
              <a:t> </a:t>
            </a:r>
            <a:r>
              <a:rPr kumimoji="0" lang="pt-PT" sz="4600" b="0" i="0" u="none" strike="noStrike" kern="1200" cap="none" spc="0" normalizeH="0" baseline="0" noProof="0" dirty="0">
                <a:ln>
                  <a:noFill/>
                </a:ln>
                <a:solidFill>
                  <a:srgbClr val="002060"/>
                </a:solidFill>
                <a:effectLst/>
                <a:uLnTx/>
                <a:uFillTx/>
                <a:latin typeface="Arial" panose="020B0604020202020204"/>
                <a:ea typeface="+mn-ea"/>
                <a:cs typeface="+mn-cs"/>
                <a:hlinkClick r:id="rId6">
                  <a:extLst>
                    <a:ext uri="{A12FA001-AC4F-418D-AE19-62706E023703}">
                      <ahyp:hlinkClr xmlns:ahyp="http://schemas.microsoft.com/office/drawing/2018/hyperlinkcolor" val="tx"/>
                    </a:ext>
                  </a:extLst>
                </a:hlinkClick>
              </a:rPr>
              <a:t>https://commission.europa.eu/publications_en?prefLang=pt</a:t>
            </a:r>
            <a:r>
              <a:rPr kumimoji="0" lang="pt-PT" sz="4600" b="0" i="0" u="none" strike="noStrike" kern="1200" cap="none" spc="0" normalizeH="0" baseline="0" noProof="0" dirty="0">
                <a:ln>
                  <a:noFill/>
                </a:ln>
                <a:solidFill>
                  <a:srgbClr val="002060"/>
                </a:solidFill>
                <a:effectLst/>
                <a:uLnTx/>
                <a:uFillTx/>
                <a:latin typeface="Arial" panose="020B0604020202020204"/>
                <a:ea typeface="+mn-ea"/>
                <a:cs typeface="+mn-cs"/>
              </a:rPr>
              <a:t>;</a:t>
            </a:r>
          </a:p>
          <a:p>
            <a:pPr marL="800100" marR="0" lvl="1" indent="-342900" algn="just" defTabSz="914400" rtl="0" eaLnBrk="1" fontAlgn="auto" latinLnBrk="0" hangingPunct="1">
              <a:lnSpc>
                <a:spcPct val="120000"/>
              </a:lnSpc>
              <a:spcBef>
                <a:spcPts val="0"/>
              </a:spcBef>
              <a:buClrTx/>
              <a:buSzTx/>
              <a:buFont typeface="Arial" panose="020B0604020202020204" pitchFamily="34" charset="0"/>
              <a:buChar char="•"/>
              <a:tabLst/>
              <a:defRPr/>
            </a:pPr>
            <a:r>
              <a:rPr kumimoji="0" lang="pt-PT" sz="4600" b="0" i="0" u="none" strike="noStrike" kern="1200" cap="none" spc="0" normalizeH="0" baseline="0" noProof="0" dirty="0">
                <a:ln>
                  <a:noFill/>
                </a:ln>
                <a:effectLst/>
                <a:uLnTx/>
                <a:uFillTx/>
                <a:latin typeface="Arial" panose="020B0604020202020204"/>
                <a:ea typeface="+mn-ea"/>
                <a:cs typeface="+mn-cs"/>
              </a:rPr>
              <a:t>Conselho da União Europeia: </a:t>
            </a:r>
            <a:r>
              <a:rPr kumimoji="0" lang="pt-PT" sz="4600" b="0" i="0" u="none" strike="noStrike" kern="1200" cap="none" spc="0" normalizeH="0" baseline="0" noProof="0" dirty="0">
                <a:ln>
                  <a:noFill/>
                </a:ln>
                <a:solidFill>
                  <a:srgbClr val="002060"/>
                </a:solidFill>
                <a:effectLst/>
                <a:uLnTx/>
                <a:uFillTx/>
                <a:latin typeface="Arial" panose="020B0604020202020204"/>
                <a:ea typeface="+mn-ea"/>
                <a:cs typeface="+mn-cs"/>
                <a:hlinkClick r:id="rId7">
                  <a:extLst>
                    <a:ext uri="{A12FA001-AC4F-418D-AE19-62706E023703}">
                      <ahyp:hlinkClr xmlns:ahyp="http://schemas.microsoft.com/office/drawing/2018/hyperlinkcolor" val="tx"/>
                    </a:ext>
                  </a:extLst>
                </a:hlinkClick>
              </a:rPr>
              <a:t>https://www.consilium.europa.eu/pt/documents/</a:t>
            </a:r>
            <a:r>
              <a:rPr kumimoji="0" lang="pt-PT" sz="4600" b="0" i="0" u="none" strike="noStrike" kern="1200" cap="none" spc="0" normalizeH="0" baseline="0" noProof="0" dirty="0">
                <a:ln>
                  <a:noFill/>
                </a:ln>
                <a:solidFill>
                  <a:srgbClr val="002060"/>
                </a:solidFill>
                <a:effectLst/>
                <a:uLnTx/>
                <a:uFillTx/>
                <a:latin typeface="Arial" panose="020B0604020202020204"/>
                <a:ea typeface="+mn-ea"/>
                <a:cs typeface="+mn-cs"/>
              </a:rPr>
              <a:t>; </a:t>
            </a:r>
          </a:p>
          <a:p>
            <a:pPr marL="800100" marR="0" lvl="1" indent="-342900" algn="just" defTabSz="914400" rtl="0" eaLnBrk="1" fontAlgn="auto" latinLnBrk="0" hangingPunct="1">
              <a:lnSpc>
                <a:spcPct val="120000"/>
              </a:lnSpc>
              <a:spcBef>
                <a:spcPts val="0"/>
              </a:spcBef>
              <a:buClrTx/>
              <a:buSzTx/>
              <a:buFont typeface="Arial" panose="020B0604020202020204" pitchFamily="34" charset="0"/>
              <a:buChar char="•"/>
              <a:tabLst/>
              <a:defRPr/>
            </a:pPr>
            <a:endParaRPr kumimoji="0" lang="pt-PT" sz="4600" b="0" i="0" u="none" strike="noStrike" kern="1200" cap="none" spc="0" normalizeH="0" baseline="0" noProof="0" dirty="0">
              <a:ln>
                <a:noFill/>
              </a:ln>
              <a:solidFill>
                <a:srgbClr val="002060"/>
              </a:solidFill>
              <a:effectLst/>
              <a:uLnTx/>
              <a:uFillTx/>
              <a:latin typeface="Arial" panose="020B0604020202020204"/>
              <a:ea typeface="+mn-ea"/>
              <a:cs typeface="+mn-cs"/>
            </a:endParaRPr>
          </a:p>
          <a:p>
            <a:pPr marL="342900" marR="0" lvl="0" indent="-342900" algn="just" defTabSz="914400" rtl="0" eaLnBrk="1" fontAlgn="auto" latinLnBrk="0" hangingPunct="1">
              <a:lnSpc>
                <a:spcPct val="120000"/>
              </a:lnSpc>
              <a:spcBef>
                <a:spcPts val="0"/>
              </a:spcBef>
              <a:buClrTx/>
              <a:buSzTx/>
              <a:buFont typeface="Arial" panose="020B0604020202020204" pitchFamily="34" charset="0"/>
              <a:buChar char="•"/>
              <a:tabLst/>
              <a:defRPr/>
            </a:pPr>
            <a:r>
              <a:rPr kumimoji="0" lang="pt-PT" sz="4600" b="0" i="0" u="none" strike="noStrike" kern="1200" cap="none" spc="0" normalizeH="0" baseline="0" noProof="0" dirty="0">
                <a:ln>
                  <a:noFill/>
                </a:ln>
                <a:effectLst/>
                <a:uLnTx/>
                <a:uFillTx/>
                <a:latin typeface="Arial" panose="020B0604020202020204"/>
                <a:ea typeface="+mn-ea"/>
                <a:cs typeface="+mn-cs"/>
              </a:rPr>
              <a:t>Arquivo da UE: </a:t>
            </a:r>
            <a:r>
              <a:rPr kumimoji="0" lang="pt-PT" sz="4600" b="0" i="0" u="none" strike="noStrike" kern="1200" cap="none" spc="0" normalizeH="0" baseline="0" noProof="0" dirty="0">
                <a:ln>
                  <a:noFill/>
                </a:ln>
                <a:solidFill>
                  <a:srgbClr val="002060"/>
                </a:solidFill>
                <a:effectLst/>
                <a:uLnTx/>
                <a:uFillTx/>
                <a:latin typeface="Arial" panose="020B0604020202020204"/>
                <a:ea typeface="+mn-ea"/>
                <a:cs typeface="+mn-cs"/>
                <a:hlinkClick r:id="rId8">
                  <a:extLst>
                    <a:ext uri="{A12FA001-AC4F-418D-AE19-62706E023703}">
                      <ahyp:hlinkClr xmlns:ahyp="http://schemas.microsoft.com/office/drawing/2018/hyperlinkcolor" val="tx"/>
                    </a:ext>
                  </a:extLst>
                </a:hlinkClick>
              </a:rPr>
              <a:t>https://www.archivesportaleurope.net/</a:t>
            </a:r>
            <a:r>
              <a:rPr kumimoji="0" lang="pt-PT" sz="4600" b="0" i="0" u="none" strike="noStrike" kern="1200" cap="none" spc="0" normalizeH="0" baseline="0" noProof="0" dirty="0">
                <a:ln>
                  <a:noFill/>
                </a:ln>
                <a:solidFill>
                  <a:srgbClr val="002060"/>
                </a:solidFill>
                <a:effectLst/>
                <a:uLnTx/>
                <a:uFillTx/>
                <a:latin typeface="Arial" panose="020B0604020202020204"/>
                <a:ea typeface="+mn-ea"/>
                <a:cs typeface="+mn-cs"/>
              </a:rPr>
              <a:t>;</a:t>
            </a:r>
          </a:p>
          <a:p>
            <a:pPr marL="342900" marR="0" lvl="0" indent="-342900" algn="just" defTabSz="914400" rtl="0" eaLnBrk="1" fontAlgn="auto" latinLnBrk="0" hangingPunct="1">
              <a:lnSpc>
                <a:spcPct val="120000"/>
              </a:lnSpc>
              <a:spcBef>
                <a:spcPts val="0"/>
              </a:spcBef>
              <a:buClrTx/>
              <a:buSzTx/>
              <a:buFont typeface="Arial" panose="020B0604020202020204" pitchFamily="34" charset="0"/>
              <a:buChar char="•"/>
              <a:tabLst/>
              <a:defRPr/>
            </a:pPr>
            <a:endParaRPr kumimoji="0" lang="pt-PT" sz="4600" b="0" i="0" u="none" strike="noStrike" kern="1200" cap="none" spc="0" normalizeH="0" baseline="0" noProof="0" dirty="0">
              <a:ln>
                <a:noFill/>
              </a:ln>
              <a:solidFill>
                <a:srgbClr val="002060"/>
              </a:solidFill>
              <a:effectLst/>
              <a:uLnTx/>
              <a:uFillTx/>
              <a:latin typeface="Arial" panose="020B0604020202020204"/>
              <a:ea typeface="+mn-ea"/>
              <a:cs typeface="+mn-cs"/>
            </a:endParaRPr>
          </a:p>
          <a:p>
            <a:pPr marL="342900" marR="0" lvl="0" indent="-342900" algn="just" defTabSz="914400" rtl="0" eaLnBrk="1" fontAlgn="auto" latinLnBrk="0" hangingPunct="1">
              <a:lnSpc>
                <a:spcPct val="120000"/>
              </a:lnSpc>
              <a:spcBef>
                <a:spcPts val="0"/>
              </a:spcBef>
              <a:buClrTx/>
              <a:buSzTx/>
              <a:buFont typeface="Arial" panose="020B0604020202020204" pitchFamily="34" charset="0"/>
              <a:buChar char="•"/>
              <a:tabLst/>
              <a:defRPr/>
            </a:pPr>
            <a:r>
              <a:rPr kumimoji="0" lang="pt-PT" sz="4600" b="0" i="0" u="none" strike="noStrike" kern="1200" cap="none" spc="0" normalizeH="0" baseline="0" noProof="0" dirty="0">
                <a:ln>
                  <a:noFill/>
                </a:ln>
                <a:effectLst/>
                <a:uLnTx/>
                <a:uFillTx/>
                <a:latin typeface="Arial" panose="020B0604020202020204"/>
                <a:ea typeface="+mn-ea"/>
                <a:cs typeface="+mn-cs"/>
              </a:rPr>
              <a:t>DORIE – Arquivo institucional da União Europeia: </a:t>
            </a:r>
            <a:r>
              <a:rPr kumimoji="0" lang="pt-PT" sz="4600" b="0" i="0" u="none" strike="noStrike" kern="1200" cap="none" spc="0" normalizeH="0" baseline="0" noProof="0" dirty="0">
                <a:ln>
                  <a:noFill/>
                </a:ln>
                <a:solidFill>
                  <a:srgbClr val="002060"/>
                </a:solidFill>
                <a:effectLst/>
                <a:uLnTx/>
                <a:uFillTx/>
                <a:latin typeface="Arial" panose="020B0604020202020204"/>
                <a:ea typeface="+mn-ea"/>
                <a:cs typeface="+mn-cs"/>
                <a:hlinkClick r:id="rId9">
                  <a:extLst>
                    <a:ext uri="{A12FA001-AC4F-418D-AE19-62706E023703}">
                      <ahyp:hlinkClr xmlns:ahyp="http://schemas.microsoft.com/office/drawing/2018/hyperlinkcolor" val="tx"/>
                    </a:ext>
                  </a:extLst>
                </a:hlinkClick>
              </a:rPr>
              <a:t>https://dorie.ec.europa.eu/en/home</a:t>
            </a:r>
            <a:r>
              <a:rPr kumimoji="0" lang="pt-PT" sz="4600" b="0" i="0" u="none" strike="noStrike" kern="1200" cap="none" spc="0" normalizeH="0" baseline="0" noProof="0" dirty="0">
                <a:ln>
                  <a:noFill/>
                </a:ln>
                <a:solidFill>
                  <a:srgbClr val="002060"/>
                </a:solidFill>
                <a:effectLst/>
                <a:uLnTx/>
                <a:uFillTx/>
                <a:latin typeface="Arial" panose="020B0604020202020204"/>
                <a:ea typeface="+mn-ea"/>
                <a:cs typeface="+mn-cs"/>
              </a:rPr>
              <a:t> </a:t>
            </a:r>
          </a:p>
        </p:txBody>
      </p:sp>
    </p:spTree>
    <p:extLst>
      <p:ext uri="{BB962C8B-B14F-4D97-AF65-F5344CB8AC3E}">
        <p14:creationId xmlns:p14="http://schemas.microsoft.com/office/powerpoint/2010/main" val="3257255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
                                            <p:txEl>
                                              <p:pRg st="4" end="4"/>
                                            </p:txEl>
                                          </p:spTgt>
                                        </p:tgtEl>
                                        <p:attrNameLst>
                                          <p:attrName>style.visibility</p:attrName>
                                        </p:attrNameLst>
                                      </p:cBhvr>
                                      <p:to>
                                        <p:strVal val="visible"/>
                                      </p:to>
                                    </p:set>
                                    <p:animEffect transition="in" filter="fade">
                                      <p:cBhvr>
                                        <p:cTn id="26" dur="1000"/>
                                        <p:tgtEl>
                                          <p:spTgt spid="2">
                                            <p:txEl>
                                              <p:pRg st="4" end="4"/>
                                            </p:txEl>
                                          </p:spTgt>
                                        </p:tgtEl>
                                      </p:cBhvr>
                                    </p:animEffect>
                                    <p:anim calcmode="lin" valueType="num">
                                      <p:cBhvr>
                                        <p:cTn id="27"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nodeType="clickEffect">
                                  <p:stCondLst>
                                    <p:cond delay="0"/>
                                  </p:stCondLst>
                                  <p:childTnLst>
                                    <p:set>
                                      <p:cBhvr>
                                        <p:cTn id="32" dur="1" fill="hold">
                                          <p:stCondLst>
                                            <p:cond delay="0"/>
                                          </p:stCondLst>
                                        </p:cTn>
                                        <p:tgtEl>
                                          <p:spTgt spid="2">
                                            <p:txEl>
                                              <p:pRg st="6" end="6"/>
                                            </p:txEl>
                                          </p:spTgt>
                                        </p:tgtEl>
                                        <p:attrNameLst>
                                          <p:attrName>style.visibility</p:attrName>
                                        </p:attrNameLst>
                                      </p:cBhvr>
                                      <p:to>
                                        <p:strVal val="visible"/>
                                      </p:to>
                                    </p:set>
                                    <p:animEffect transition="in" filter="circle(in)">
                                      <p:cBhvr>
                                        <p:cTn id="33" dur="2000"/>
                                        <p:tgtEl>
                                          <p:spTgt spid="2">
                                            <p:txEl>
                                              <p:pRg st="6" end="6"/>
                                            </p:txEl>
                                          </p:spTgt>
                                        </p:tgtEl>
                                      </p:cBhvr>
                                    </p:animEffect>
                                  </p:childTnLst>
                                </p:cTn>
                              </p:par>
                              <p:par>
                                <p:cTn id="34" presetID="6" presetClass="entr" presetSubtype="16" fill="hold" nodeType="withEffect">
                                  <p:stCondLst>
                                    <p:cond delay="0"/>
                                  </p:stCondLst>
                                  <p:childTnLst>
                                    <p:set>
                                      <p:cBhvr>
                                        <p:cTn id="35" dur="1" fill="hold">
                                          <p:stCondLst>
                                            <p:cond delay="0"/>
                                          </p:stCondLst>
                                        </p:cTn>
                                        <p:tgtEl>
                                          <p:spTgt spid="2">
                                            <p:txEl>
                                              <p:pRg st="7" end="7"/>
                                            </p:txEl>
                                          </p:spTgt>
                                        </p:tgtEl>
                                        <p:attrNameLst>
                                          <p:attrName>style.visibility</p:attrName>
                                        </p:attrNameLst>
                                      </p:cBhvr>
                                      <p:to>
                                        <p:strVal val="visible"/>
                                      </p:to>
                                    </p:set>
                                    <p:animEffect transition="in" filter="circle(in)">
                                      <p:cBhvr>
                                        <p:cTn id="36" dur="2000"/>
                                        <p:tgtEl>
                                          <p:spTgt spid="2">
                                            <p:txEl>
                                              <p:pRg st="7" end="7"/>
                                            </p:txEl>
                                          </p:spTgt>
                                        </p:tgtEl>
                                      </p:cBhvr>
                                    </p:animEffect>
                                  </p:childTnLst>
                                </p:cTn>
                              </p:par>
                              <p:par>
                                <p:cTn id="37" presetID="6" presetClass="entr" presetSubtype="16" fill="hold" nodeType="with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animEffect transition="in" filter="circle(in)">
                                      <p:cBhvr>
                                        <p:cTn id="39" dur="2000"/>
                                        <p:tgtEl>
                                          <p:spTgt spid="2">
                                            <p:txEl>
                                              <p:pRg st="8" end="8"/>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2">
                                            <p:txEl>
                                              <p:pRg st="10" end="10"/>
                                            </p:txEl>
                                          </p:spTgt>
                                        </p:tgtEl>
                                        <p:attrNameLst>
                                          <p:attrName>style.visibility</p:attrName>
                                        </p:attrNameLst>
                                      </p:cBhvr>
                                      <p:to>
                                        <p:strVal val="visible"/>
                                      </p:to>
                                    </p:set>
                                    <p:animEffect transition="in" filter="fade">
                                      <p:cBhvr>
                                        <p:cTn id="44" dur="1000"/>
                                        <p:tgtEl>
                                          <p:spTgt spid="2">
                                            <p:txEl>
                                              <p:pRg st="10" end="10"/>
                                            </p:txEl>
                                          </p:spTgt>
                                        </p:tgtEl>
                                      </p:cBhvr>
                                    </p:animEffect>
                                    <p:anim calcmode="lin" valueType="num">
                                      <p:cBhvr>
                                        <p:cTn id="45"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46" dur="10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2">
                                            <p:txEl>
                                              <p:pRg st="12" end="12"/>
                                            </p:txEl>
                                          </p:spTgt>
                                        </p:tgtEl>
                                        <p:attrNameLst>
                                          <p:attrName>style.visibility</p:attrName>
                                        </p:attrNameLst>
                                      </p:cBhvr>
                                      <p:to>
                                        <p:strVal val="visible"/>
                                      </p:to>
                                    </p:set>
                                    <p:animEffect transition="in" filter="fade">
                                      <p:cBhvr>
                                        <p:cTn id="51" dur="1000"/>
                                        <p:tgtEl>
                                          <p:spTgt spid="2">
                                            <p:txEl>
                                              <p:pRg st="12" end="12"/>
                                            </p:txEl>
                                          </p:spTgt>
                                        </p:tgtEl>
                                      </p:cBhvr>
                                    </p:animEffect>
                                    <p:anim calcmode="lin" valueType="num">
                                      <p:cBhvr>
                                        <p:cTn id="52" dur="10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53" dur="1000" fill="hold"/>
                                        <p:tgtEl>
                                          <p:spTgt spid="2">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0">
          <a:extLst>
            <a:ext uri="{FF2B5EF4-FFF2-40B4-BE49-F238E27FC236}">
              <a16:creationId xmlns:a16="http://schemas.microsoft.com/office/drawing/2014/main" id="{FA36A7E5-F5BC-0F6B-DA1C-C676353F662D}"/>
            </a:ext>
          </a:extLst>
        </p:cNvPr>
        <p:cNvGrpSpPr/>
        <p:nvPr/>
      </p:nvGrpSpPr>
      <p:grpSpPr>
        <a:xfrm>
          <a:off x="0" y="0"/>
          <a:ext cx="0" cy="0"/>
          <a:chOff x="0" y="0"/>
          <a:chExt cx="0" cy="0"/>
        </a:xfrm>
      </p:grpSpPr>
      <p:sp>
        <p:nvSpPr>
          <p:cNvPr id="61" name="Google Shape;61;p14">
            <a:extLst>
              <a:ext uri="{FF2B5EF4-FFF2-40B4-BE49-F238E27FC236}">
                <a16:creationId xmlns:a16="http://schemas.microsoft.com/office/drawing/2014/main" id="{CA95CBF0-AC0E-86AB-32E2-AC3986DCB873}"/>
              </a:ext>
            </a:extLst>
          </p:cNvPr>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a:extLst>
              <a:ext uri="{FF2B5EF4-FFF2-40B4-BE49-F238E27FC236}">
                <a16:creationId xmlns:a16="http://schemas.microsoft.com/office/drawing/2014/main" id="{6784274F-47E5-1064-07CD-B99D628501AD}"/>
              </a:ext>
            </a:extLst>
          </p:cNvPr>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a:extLst>
              <a:ext uri="{FF2B5EF4-FFF2-40B4-BE49-F238E27FC236}">
                <a16:creationId xmlns:a16="http://schemas.microsoft.com/office/drawing/2014/main" id="{5AD84E0F-9CE2-5BA2-619A-4572DCD3E6D1}"/>
              </a:ext>
            </a:extLst>
          </p:cNvPr>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a:extLst>
              <a:ext uri="{FF2B5EF4-FFF2-40B4-BE49-F238E27FC236}">
                <a16:creationId xmlns:a16="http://schemas.microsoft.com/office/drawing/2014/main" id="{979F0615-90F3-2136-B2CB-5F9C30071387}"/>
              </a:ext>
            </a:extLst>
          </p:cNvPr>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06BDE0B4-2F5E-296C-DCB8-5769A36D93FB}"/>
              </a:ext>
            </a:extLst>
          </p:cNvPr>
          <p:cNvSpPr txBox="1">
            <a:spLocks/>
          </p:cNvSpPr>
          <p:nvPr/>
        </p:nvSpPr>
        <p:spPr>
          <a:xfrm>
            <a:off x="476500" y="213300"/>
            <a:ext cx="8127500" cy="7519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4" name="Marcador de Posição do Texto 3">
            <a:extLst>
              <a:ext uri="{FF2B5EF4-FFF2-40B4-BE49-F238E27FC236}">
                <a16:creationId xmlns:a16="http://schemas.microsoft.com/office/drawing/2014/main" id="{12753FC1-3A02-99DE-FF48-D590D5BFD96D}"/>
              </a:ext>
            </a:extLst>
          </p:cNvPr>
          <p:cNvSpPr txBox="1">
            <a:spLocks/>
          </p:cNvSpPr>
          <p:nvPr/>
        </p:nvSpPr>
        <p:spPr>
          <a:xfrm>
            <a:off x="476500" y="1179399"/>
            <a:ext cx="8127500" cy="3270925"/>
          </a:xfrm>
          <a:prstGeom prst="rect">
            <a:avLst/>
          </a:prstGeom>
        </p:spPr>
        <p:txBody>
          <a:bodyPr>
            <a:normAutofit fontScale="55000" lnSpcReduction="2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pt-PT" sz="3300" b="1" i="0" u="none" strike="noStrike" kern="1200" cap="none" spc="0" normalizeH="0" baseline="0" noProof="0" dirty="0">
                <a:ln>
                  <a:noFill/>
                </a:ln>
                <a:solidFill>
                  <a:srgbClr val="222A35"/>
                </a:solidFill>
                <a:effectLst/>
                <a:uLnTx/>
                <a:uFillTx/>
                <a:latin typeface="Arial" panose="020B0604020202020204"/>
                <a:ea typeface="+mn-ea"/>
                <a:cs typeface="+mn-cs"/>
              </a:rPr>
              <a:t>Pedido de acesso aos documentos públicos</a:t>
            </a:r>
            <a:endParaRPr kumimoji="0" lang="pt-PT" sz="33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342900" marR="0" lvl="0" indent="-342900" algn="l" defTabSz="914400" rtl="0" eaLnBrk="1" fontAlgn="auto" latinLnBrk="0" hangingPunct="1">
              <a:lnSpc>
                <a:spcPct val="120000"/>
              </a:lnSpc>
              <a:spcBef>
                <a:spcPts val="600"/>
              </a:spcBef>
              <a:spcAft>
                <a:spcPts val="600"/>
              </a:spcAft>
              <a:buClrTx/>
              <a:buSzTx/>
              <a:buFont typeface="Arial" panose="020B0604020202020204" pitchFamily="34" charset="0"/>
              <a:buChar char="•"/>
              <a:tabLst/>
              <a:defRPr/>
            </a:pPr>
            <a:endParaRPr kumimoji="0" lang="pt-PT" sz="20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342900" marR="0" lvl="0" indent="-342900" algn="just" defTabSz="914400" rtl="0" eaLnBrk="1" fontAlgn="auto" latinLnBrk="0" hangingPunct="1">
              <a:lnSpc>
                <a:spcPct val="120000"/>
              </a:lnSpc>
              <a:spcBef>
                <a:spcPts val="600"/>
              </a:spcBef>
              <a:spcAft>
                <a:spcPts val="600"/>
              </a:spcAft>
              <a:buClrTx/>
              <a:buSzTx/>
              <a:buFont typeface="Arial" panose="020B0604020202020204" pitchFamily="34" charset="0"/>
              <a:buChar char="•"/>
              <a:tabLst/>
              <a:defRPr/>
            </a:pPr>
            <a:r>
              <a:rPr kumimoji="0" lang="pt-PT" sz="2500" b="0" i="0" u="none" strike="noStrike" kern="1200" cap="none" spc="0" normalizeH="0" baseline="0" noProof="0" dirty="0">
                <a:ln>
                  <a:noFill/>
                </a:ln>
                <a:solidFill>
                  <a:srgbClr val="222A35"/>
                </a:solidFill>
                <a:effectLst/>
                <a:uLnTx/>
                <a:uFillTx/>
                <a:latin typeface="Arial" panose="020B0604020202020204"/>
                <a:ea typeface="+mn-ea"/>
                <a:cs typeface="+mn-cs"/>
              </a:rPr>
              <a:t>O pedido de acesso a um documento deve ser apresentado por escrito, numa das línguas oficiais da EU, dirigido à instituição que o possui. O pedido pode ser enviado por via postal ou por correio eletrónico. </a:t>
            </a:r>
          </a:p>
          <a:p>
            <a:pPr marL="0" marR="0" lvl="0" indent="0" algn="just"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endParaRPr kumimoji="0" lang="pt-PT" sz="25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342900" marR="0" lvl="0" indent="-342900" algn="just" defTabSz="914400" rtl="0" eaLnBrk="1" fontAlgn="auto" latinLnBrk="0" hangingPunct="1">
              <a:lnSpc>
                <a:spcPct val="120000"/>
              </a:lnSpc>
              <a:spcBef>
                <a:spcPts val="600"/>
              </a:spcBef>
              <a:spcAft>
                <a:spcPts val="600"/>
              </a:spcAft>
              <a:buClrTx/>
              <a:buSzTx/>
              <a:buFont typeface="Arial" panose="020B0604020202020204" pitchFamily="34" charset="0"/>
              <a:buChar char="•"/>
              <a:tabLst/>
              <a:defRPr/>
            </a:pPr>
            <a:r>
              <a:rPr kumimoji="0" lang="pt-PT" sz="2500" b="0" i="0" u="none" strike="noStrike" kern="1200" cap="none" spc="0" normalizeH="0" baseline="0" noProof="0" dirty="0">
                <a:ln>
                  <a:noFill/>
                </a:ln>
                <a:solidFill>
                  <a:srgbClr val="222A35"/>
                </a:solidFill>
                <a:effectLst/>
                <a:uLnTx/>
                <a:uFillTx/>
                <a:latin typeface="Arial" panose="020B0604020202020204"/>
                <a:ea typeface="+mn-ea"/>
                <a:cs typeface="+mn-cs"/>
              </a:rPr>
              <a:t>Caso exista um registo do documento que se pretende aceder, bastará indicar no pedido a respetiva referência. Caso o documento não figurar no registo, o pedido deve ser formulado da forma mais clara possível, de modo a identificar o documento pretendido.</a:t>
            </a:r>
          </a:p>
          <a:p>
            <a:pPr marL="0" marR="0" lvl="0" indent="0" algn="l" defTabSz="914400" rtl="0" eaLnBrk="1" fontAlgn="auto" latinLnBrk="0" hangingPunct="1">
              <a:lnSpc>
                <a:spcPct val="110000"/>
              </a:lnSpc>
              <a:spcBef>
                <a:spcPts val="600"/>
              </a:spcBef>
              <a:spcAft>
                <a:spcPts val="600"/>
              </a:spcAft>
              <a:buClrTx/>
              <a:buSzTx/>
              <a:buFont typeface="Arial" panose="020B0604020202020204" pitchFamily="34" charset="0"/>
              <a:buNone/>
              <a:tabLst/>
              <a:defRPr/>
            </a:pPr>
            <a:r>
              <a:rPr kumimoji="0" lang="pt-PT" sz="2400" b="0" i="0" u="none" strike="noStrike" kern="1200" cap="none" spc="0" normalizeH="0" baseline="0" noProof="0" dirty="0">
                <a:ln>
                  <a:noFill/>
                </a:ln>
                <a:solidFill>
                  <a:srgbClr val="222A35"/>
                </a:solidFill>
                <a:effectLst/>
                <a:uLnTx/>
                <a:uFillTx/>
                <a:latin typeface="Arial" panose="020B0604020202020204"/>
                <a:ea typeface="+mn-ea"/>
                <a:cs typeface="+mn-cs"/>
              </a:rPr>
              <a:t> </a:t>
            </a:r>
          </a:p>
        </p:txBody>
      </p:sp>
    </p:spTree>
    <p:extLst>
      <p:ext uri="{BB962C8B-B14F-4D97-AF65-F5344CB8AC3E}">
        <p14:creationId xmlns:p14="http://schemas.microsoft.com/office/powerpoint/2010/main" val="3827765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fade">
                                      <p:cBhvr>
                                        <p:cTn id="19" dur="1000"/>
                                        <p:tgtEl>
                                          <p:spTgt spid="4">
                                            <p:txEl>
                                              <p:pRg st="2" end="2"/>
                                            </p:txEl>
                                          </p:spTgt>
                                        </p:tgtEl>
                                      </p:cBhvr>
                                    </p:animEffect>
                                    <p:anim calcmode="lin" valueType="num">
                                      <p:cBhvr>
                                        <p:cTn id="20"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4">
                                            <p:txEl>
                                              <p:pRg st="4" end="4"/>
                                            </p:txEl>
                                          </p:spTgt>
                                        </p:tgtEl>
                                        <p:attrNameLst>
                                          <p:attrName>style.visibility</p:attrName>
                                        </p:attrNameLst>
                                      </p:cBhvr>
                                      <p:to>
                                        <p:strVal val="visible"/>
                                      </p:to>
                                    </p:set>
                                    <p:animEffect transition="in" filter="fade">
                                      <p:cBhvr>
                                        <p:cTn id="26" dur="1000"/>
                                        <p:tgtEl>
                                          <p:spTgt spid="4">
                                            <p:txEl>
                                              <p:pRg st="4" end="4"/>
                                            </p:txEl>
                                          </p:spTgt>
                                        </p:tgtEl>
                                      </p:cBhvr>
                                    </p:animEffect>
                                    <p:anim calcmode="lin" valueType="num">
                                      <p:cBhvr>
                                        <p:cTn id="27"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0">
          <a:extLst>
            <a:ext uri="{FF2B5EF4-FFF2-40B4-BE49-F238E27FC236}">
              <a16:creationId xmlns:a16="http://schemas.microsoft.com/office/drawing/2014/main" id="{EFE9A352-986C-5389-F0F4-E7B47F11461D}"/>
            </a:ext>
          </a:extLst>
        </p:cNvPr>
        <p:cNvGrpSpPr/>
        <p:nvPr/>
      </p:nvGrpSpPr>
      <p:grpSpPr>
        <a:xfrm>
          <a:off x="0" y="0"/>
          <a:ext cx="0" cy="0"/>
          <a:chOff x="0" y="0"/>
          <a:chExt cx="0" cy="0"/>
        </a:xfrm>
      </p:grpSpPr>
      <p:sp>
        <p:nvSpPr>
          <p:cNvPr id="61" name="Google Shape;61;p14">
            <a:extLst>
              <a:ext uri="{FF2B5EF4-FFF2-40B4-BE49-F238E27FC236}">
                <a16:creationId xmlns:a16="http://schemas.microsoft.com/office/drawing/2014/main" id="{A4E7ACEC-5D81-4897-48C7-8E91B5D0AFB9}"/>
              </a:ext>
            </a:extLst>
          </p:cNvPr>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a:extLst>
              <a:ext uri="{FF2B5EF4-FFF2-40B4-BE49-F238E27FC236}">
                <a16:creationId xmlns:a16="http://schemas.microsoft.com/office/drawing/2014/main" id="{D7F13925-896F-DC93-5B62-2263CE1A5827}"/>
              </a:ext>
            </a:extLst>
          </p:cNvPr>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a:extLst>
              <a:ext uri="{FF2B5EF4-FFF2-40B4-BE49-F238E27FC236}">
                <a16:creationId xmlns:a16="http://schemas.microsoft.com/office/drawing/2014/main" id="{106BBE9C-03C4-8AA4-52F0-F8FCA9142447}"/>
              </a:ext>
            </a:extLst>
          </p:cNvPr>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a:extLst>
              <a:ext uri="{FF2B5EF4-FFF2-40B4-BE49-F238E27FC236}">
                <a16:creationId xmlns:a16="http://schemas.microsoft.com/office/drawing/2014/main" id="{10B64946-E7BE-A893-1F99-A32BE2440CFF}"/>
              </a:ext>
            </a:extLst>
          </p:cNvPr>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A73FD386-7C72-2476-32D3-5AEB442AC675}"/>
              </a:ext>
            </a:extLst>
          </p:cNvPr>
          <p:cNvSpPr txBox="1">
            <a:spLocks/>
          </p:cNvSpPr>
          <p:nvPr/>
        </p:nvSpPr>
        <p:spPr>
          <a:xfrm>
            <a:off x="476500" y="213300"/>
            <a:ext cx="8127500" cy="7265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2" name="Marcador de Posição do Texto 3">
            <a:extLst>
              <a:ext uri="{FF2B5EF4-FFF2-40B4-BE49-F238E27FC236}">
                <a16:creationId xmlns:a16="http://schemas.microsoft.com/office/drawing/2014/main" id="{5B08EE7E-391B-DF77-271D-7F14EEE415A9}"/>
              </a:ext>
            </a:extLst>
          </p:cNvPr>
          <p:cNvSpPr txBox="1">
            <a:spLocks/>
          </p:cNvSpPr>
          <p:nvPr/>
        </p:nvSpPr>
        <p:spPr>
          <a:xfrm>
            <a:off x="476501" y="1154000"/>
            <a:ext cx="8127500" cy="3583343"/>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600"/>
              </a:spcAft>
              <a:buClrTx/>
              <a:buSzTx/>
              <a:buFont typeface="Arial" panose="020B0604020202020204" pitchFamily="34" charset="0"/>
              <a:buNone/>
              <a:tabLst/>
              <a:defRPr/>
            </a:pPr>
            <a:r>
              <a:rPr kumimoji="0" lang="pt-PT" sz="1800" b="1" i="0" u="none" strike="noStrike" kern="1200" cap="none" spc="0" normalizeH="0" baseline="0" noProof="0" dirty="0">
                <a:ln>
                  <a:noFill/>
                </a:ln>
                <a:solidFill>
                  <a:srgbClr val="222A35"/>
                </a:solidFill>
                <a:effectLst/>
                <a:uLnTx/>
                <a:uFillTx/>
                <a:latin typeface="Arial" panose="020B0604020202020204"/>
                <a:ea typeface="+mn-ea"/>
                <a:cs typeface="+mn-cs"/>
              </a:rPr>
              <a:t>Onde solicitar o pedido de documentos?</a:t>
            </a:r>
          </a:p>
          <a:p>
            <a:pPr marL="0" marR="0" lvl="0" indent="0" algn="l" defTabSz="914400" rtl="0" eaLnBrk="1" fontAlgn="auto" latinLnBrk="0" hangingPunct="1">
              <a:lnSpc>
                <a:spcPct val="100000"/>
              </a:lnSpc>
              <a:spcBef>
                <a:spcPts val="600"/>
              </a:spcBef>
              <a:spcAft>
                <a:spcPts val="600"/>
              </a:spcAft>
              <a:buClrTx/>
              <a:buSzTx/>
              <a:buFont typeface="Arial" panose="020B0604020202020204" pitchFamily="34" charset="0"/>
              <a:buNone/>
              <a:tabLst/>
              <a:defRPr/>
            </a:pPr>
            <a:endParaRPr kumimoji="0" lang="pt-PT" sz="14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342900" marR="0" lvl="0"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pt-PT" sz="1400" b="0" i="0" u="none" strike="noStrike" kern="1200" cap="none" spc="0" normalizeH="0" baseline="0" noProof="0" dirty="0">
                <a:ln>
                  <a:noFill/>
                </a:ln>
                <a:solidFill>
                  <a:srgbClr val="222A35"/>
                </a:solidFill>
                <a:effectLst/>
                <a:uLnTx/>
                <a:uFillTx/>
                <a:latin typeface="Arial" panose="020B0604020202020204"/>
                <a:ea typeface="+mn-ea"/>
                <a:cs typeface="+mn-cs"/>
              </a:rPr>
              <a:t>Parlamento Europeu: </a:t>
            </a:r>
            <a:r>
              <a:rPr kumimoji="0" lang="pt-PT" sz="1400" b="0" i="0" u="none" strike="noStrike" kern="1200" cap="none" spc="0" normalizeH="0" baseline="0" noProof="0" dirty="0">
                <a:ln>
                  <a:noFill/>
                </a:ln>
                <a:solidFill>
                  <a:srgbClr val="002060"/>
                </a:solidFill>
                <a:effectLst/>
                <a:uLnTx/>
                <a:uFillTx/>
                <a:latin typeface="Arial" panose="020B0604020202020204"/>
                <a:ea typeface="+mn-ea"/>
                <a:cs typeface="+mn-cs"/>
                <a:hlinkClick r:id="rId4">
                  <a:extLst>
                    <a:ext uri="{A12FA001-AC4F-418D-AE19-62706E023703}">
                      <ahyp:hlinkClr xmlns:ahyp="http://schemas.microsoft.com/office/drawing/2018/hyperlinkcolor" val="tx"/>
                    </a:ext>
                  </a:extLst>
                </a:hlinkClick>
              </a:rPr>
              <a:t>https://www.europarl.europa.eu/RegistreWeb/requestdoc/secured/form.htm?language=PT</a:t>
            </a:r>
            <a:r>
              <a:rPr kumimoji="0" lang="pt-PT" sz="1400" b="0" i="0" u="none" strike="noStrike" kern="1200" cap="none" spc="0" normalizeH="0" baseline="0" noProof="0" dirty="0">
                <a:ln>
                  <a:noFill/>
                </a:ln>
                <a:solidFill>
                  <a:srgbClr val="222A35"/>
                </a:solidFill>
                <a:effectLst/>
                <a:uLnTx/>
                <a:uFillTx/>
                <a:latin typeface="Arial" panose="020B0604020202020204"/>
                <a:ea typeface="+mn-ea"/>
                <a:cs typeface="+mn-cs"/>
              </a:rPr>
              <a:t>;</a:t>
            </a:r>
          </a:p>
          <a:p>
            <a:pPr marL="342900" marR="0" lvl="0"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endParaRPr kumimoji="0" lang="pt-PT" sz="14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342900" marR="0" lvl="0"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pt-PT" sz="1400" b="0" i="0" u="none" strike="noStrike" kern="1200" cap="none" spc="0" normalizeH="0" baseline="0" noProof="0" dirty="0">
                <a:ln>
                  <a:noFill/>
                </a:ln>
                <a:solidFill>
                  <a:srgbClr val="222A35"/>
                </a:solidFill>
                <a:effectLst/>
                <a:uLnTx/>
                <a:uFillTx/>
                <a:latin typeface="Arial" panose="020B0604020202020204"/>
                <a:ea typeface="+mn-ea"/>
                <a:cs typeface="+mn-cs"/>
              </a:rPr>
              <a:t>Comissão Europeia: </a:t>
            </a:r>
            <a:r>
              <a:rPr kumimoji="0" lang="pt-PT" sz="1400" b="0" i="0" u="none" strike="noStrike" kern="1200" cap="none" spc="0" normalizeH="0" baseline="0" noProof="0" dirty="0">
                <a:ln>
                  <a:noFill/>
                </a:ln>
                <a:solidFill>
                  <a:srgbClr val="002060"/>
                </a:solidFill>
                <a:effectLst/>
                <a:uLnTx/>
                <a:uFillTx/>
                <a:latin typeface="Arial" panose="020B0604020202020204"/>
                <a:ea typeface="+mn-ea"/>
                <a:cs typeface="+mn-cs"/>
                <a:hlinkClick r:id="rId5">
                  <a:extLst>
                    <a:ext uri="{A12FA001-AC4F-418D-AE19-62706E023703}">
                      <ahyp:hlinkClr xmlns:ahyp="http://schemas.microsoft.com/office/drawing/2018/hyperlinkcolor" val="tx"/>
                    </a:ext>
                  </a:extLst>
                </a:hlinkClick>
              </a:rPr>
              <a:t>https://ec.europa.eu/transparency/documents-request/home</a:t>
            </a:r>
            <a:r>
              <a:rPr kumimoji="0" lang="pt-PT" sz="1400" b="0" i="0" u="none" strike="noStrike" kern="1200" cap="none" spc="0" normalizeH="0" baseline="0" noProof="0" dirty="0">
                <a:ln>
                  <a:noFill/>
                </a:ln>
                <a:solidFill>
                  <a:srgbClr val="222A35"/>
                </a:solidFill>
                <a:effectLst/>
                <a:uLnTx/>
                <a:uFillTx/>
                <a:latin typeface="Arial" panose="020B0604020202020204"/>
                <a:ea typeface="+mn-ea"/>
                <a:cs typeface="+mn-cs"/>
              </a:rPr>
              <a:t>;</a:t>
            </a:r>
          </a:p>
          <a:p>
            <a:pPr marL="342900" marR="0" lvl="0"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endParaRPr kumimoji="0" lang="pt-PT" sz="1400" b="0" i="0" u="none" strike="noStrike" kern="1200" cap="none" spc="0" normalizeH="0" baseline="0" noProof="0" dirty="0">
              <a:ln>
                <a:noFill/>
              </a:ln>
              <a:solidFill>
                <a:srgbClr val="002060"/>
              </a:solidFill>
              <a:effectLst/>
              <a:uLnTx/>
              <a:uFillTx/>
              <a:latin typeface="Arial" panose="020B0604020202020204"/>
              <a:ea typeface="+mn-ea"/>
              <a:cs typeface="+mn-cs"/>
            </a:endParaRPr>
          </a:p>
          <a:p>
            <a:pPr marL="342900" marR="0" lvl="0"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pt-PT" sz="1400" b="0" i="0" u="none" strike="noStrike" kern="1200" cap="none" spc="0" normalizeH="0" baseline="0" noProof="0" dirty="0">
                <a:ln>
                  <a:noFill/>
                </a:ln>
                <a:solidFill>
                  <a:srgbClr val="222A35"/>
                </a:solidFill>
                <a:effectLst/>
                <a:uLnTx/>
                <a:uFillTx/>
                <a:latin typeface="Arial" panose="020B0604020202020204"/>
                <a:ea typeface="+mn-ea"/>
                <a:cs typeface="+mn-cs"/>
              </a:rPr>
              <a:t>Conselho da União Europeia: </a:t>
            </a:r>
            <a:r>
              <a:rPr kumimoji="0" lang="pt-PT" sz="1400" b="0" i="0" u="none" strike="noStrike" kern="1200" cap="none" spc="0" normalizeH="0" baseline="0" noProof="0" dirty="0">
                <a:ln>
                  <a:noFill/>
                </a:ln>
                <a:solidFill>
                  <a:srgbClr val="002060"/>
                </a:solidFill>
                <a:effectLst/>
                <a:uLnTx/>
                <a:uFillTx/>
                <a:latin typeface="Arial" panose="020B0604020202020204"/>
                <a:ea typeface="+mn-ea"/>
                <a:cs typeface="+mn-cs"/>
                <a:hlinkClick r:id="rId6">
                  <a:extLst>
                    <a:ext uri="{A12FA001-AC4F-418D-AE19-62706E023703}">
                      <ahyp:hlinkClr xmlns:ahyp="http://schemas.microsoft.com/office/drawing/2018/hyperlinkcolor" val="tx"/>
                    </a:ext>
                  </a:extLst>
                </a:hlinkClick>
              </a:rPr>
              <a:t>https://www.consilium.europa.eu/pt/general-secretariat/corporate-policies/transparency/</a:t>
            </a:r>
            <a:r>
              <a:rPr kumimoji="0" lang="pt-PT" sz="1400" b="0" i="0" u="none" strike="noStrike" kern="1200" cap="none" spc="0" normalizeH="0" baseline="0" noProof="0" dirty="0">
                <a:ln>
                  <a:noFill/>
                </a:ln>
                <a:solidFill>
                  <a:srgbClr val="002060"/>
                </a:solidFill>
                <a:effectLst/>
                <a:uLnTx/>
                <a:uFillTx/>
                <a:latin typeface="Arial" panose="020B0604020202020204"/>
                <a:ea typeface="+mn-ea"/>
                <a:cs typeface="+mn-cs"/>
              </a:rPr>
              <a:t> </a:t>
            </a:r>
          </a:p>
        </p:txBody>
      </p:sp>
    </p:spTree>
    <p:extLst>
      <p:ext uri="{BB962C8B-B14F-4D97-AF65-F5344CB8AC3E}">
        <p14:creationId xmlns:p14="http://schemas.microsoft.com/office/powerpoint/2010/main" val="2857230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
                                            <p:txEl>
                                              <p:pRg st="4" end="4"/>
                                            </p:txEl>
                                          </p:spTgt>
                                        </p:tgtEl>
                                        <p:attrNameLst>
                                          <p:attrName>style.visibility</p:attrName>
                                        </p:attrNameLst>
                                      </p:cBhvr>
                                      <p:to>
                                        <p:strVal val="visible"/>
                                      </p:to>
                                    </p:set>
                                    <p:animEffect transition="in" filter="fade">
                                      <p:cBhvr>
                                        <p:cTn id="26" dur="1000"/>
                                        <p:tgtEl>
                                          <p:spTgt spid="2">
                                            <p:txEl>
                                              <p:pRg st="4" end="4"/>
                                            </p:txEl>
                                          </p:spTgt>
                                        </p:tgtEl>
                                      </p:cBhvr>
                                    </p:animEffect>
                                    <p:anim calcmode="lin" valueType="num">
                                      <p:cBhvr>
                                        <p:cTn id="27"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
                                            <p:txEl>
                                              <p:pRg st="6" end="6"/>
                                            </p:txEl>
                                          </p:spTgt>
                                        </p:tgtEl>
                                        <p:attrNameLst>
                                          <p:attrName>style.visibility</p:attrName>
                                        </p:attrNameLst>
                                      </p:cBhvr>
                                      <p:to>
                                        <p:strVal val="visible"/>
                                      </p:to>
                                    </p:set>
                                    <p:animEffect transition="in" filter="fade">
                                      <p:cBhvr>
                                        <p:cTn id="33" dur="1000"/>
                                        <p:tgtEl>
                                          <p:spTgt spid="2">
                                            <p:txEl>
                                              <p:pRg st="6" end="6"/>
                                            </p:txEl>
                                          </p:spTgt>
                                        </p:tgtEl>
                                      </p:cBhvr>
                                    </p:animEffect>
                                    <p:anim calcmode="lin" valueType="num">
                                      <p:cBhvr>
                                        <p:cTn id="34"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35"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0">
          <a:extLst>
            <a:ext uri="{FF2B5EF4-FFF2-40B4-BE49-F238E27FC236}">
              <a16:creationId xmlns:a16="http://schemas.microsoft.com/office/drawing/2014/main" id="{A0E53215-F8C2-2782-2D00-5A7F1A833482}"/>
            </a:ext>
          </a:extLst>
        </p:cNvPr>
        <p:cNvGrpSpPr/>
        <p:nvPr/>
      </p:nvGrpSpPr>
      <p:grpSpPr>
        <a:xfrm>
          <a:off x="0" y="0"/>
          <a:ext cx="0" cy="0"/>
          <a:chOff x="0" y="0"/>
          <a:chExt cx="0" cy="0"/>
        </a:xfrm>
      </p:grpSpPr>
      <p:sp>
        <p:nvSpPr>
          <p:cNvPr id="61" name="Google Shape;61;p14">
            <a:extLst>
              <a:ext uri="{FF2B5EF4-FFF2-40B4-BE49-F238E27FC236}">
                <a16:creationId xmlns:a16="http://schemas.microsoft.com/office/drawing/2014/main" id="{3941746C-36CA-B18E-3A0A-AA051DD850D3}"/>
              </a:ext>
            </a:extLst>
          </p:cNvPr>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a:extLst>
              <a:ext uri="{FF2B5EF4-FFF2-40B4-BE49-F238E27FC236}">
                <a16:creationId xmlns:a16="http://schemas.microsoft.com/office/drawing/2014/main" id="{F1C43D6C-C4F9-5887-3F5C-41967B1945D0}"/>
              </a:ext>
            </a:extLst>
          </p:cNvPr>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a:extLst>
              <a:ext uri="{FF2B5EF4-FFF2-40B4-BE49-F238E27FC236}">
                <a16:creationId xmlns:a16="http://schemas.microsoft.com/office/drawing/2014/main" id="{521F5668-A5C7-57F2-0FDB-8A0E29136C23}"/>
              </a:ext>
            </a:extLst>
          </p:cNvPr>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a:extLst>
              <a:ext uri="{FF2B5EF4-FFF2-40B4-BE49-F238E27FC236}">
                <a16:creationId xmlns:a16="http://schemas.microsoft.com/office/drawing/2014/main" id="{159C9B16-8A7B-4AFF-BE4A-A50698A6E620}"/>
              </a:ext>
            </a:extLst>
          </p:cNvPr>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F16BD57E-B586-E1CF-4651-E159FE6466B5}"/>
              </a:ext>
            </a:extLst>
          </p:cNvPr>
          <p:cNvSpPr txBox="1">
            <a:spLocks/>
          </p:cNvSpPr>
          <p:nvPr/>
        </p:nvSpPr>
        <p:spPr>
          <a:xfrm>
            <a:off x="476500" y="213300"/>
            <a:ext cx="8127500" cy="8027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4" name="Marcador de Posição do Texto 3">
            <a:extLst>
              <a:ext uri="{FF2B5EF4-FFF2-40B4-BE49-F238E27FC236}">
                <a16:creationId xmlns:a16="http://schemas.microsoft.com/office/drawing/2014/main" id="{FDAA2953-9D3B-740A-9EDD-9E4386048AAA}"/>
              </a:ext>
            </a:extLst>
          </p:cNvPr>
          <p:cNvSpPr txBox="1">
            <a:spLocks/>
          </p:cNvSpPr>
          <p:nvPr/>
        </p:nvSpPr>
        <p:spPr>
          <a:xfrm>
            <a:off x="476500" y="1230200"/>
            <a:ext cx="8127500" cy="3310700"/>
          </a:xfrm>
          <a:prstGeom prst="rect">
            <a:avLst/>
          </a:prstGeom>
        </p:spPr>
        <p:txBody>
          <a:bodyPr>
            <a:normAutofit fontScale="70000" lnSpcReduction="2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pt-PT" sz="2600" b="1" i="0" u="none" strike="noStrike" kern="1200" cap="none" spc="0" normalizeH="0" baseline="0" noProof="0" dirty="0">
                <a:ln>
                  <a:noFill/>
                </a:ln>
                <a:solidFill>
                  <a:srgbClr val="222A35"/>
                </a:solidFill>
                <a:effectLst/>
                <a:uLnTx/>
                <a:uFillTx/>
                <a:latin typeface="Arial" panose="020B0604020202020204"/>
                <a:ea typeface="+mn-ea"/>
                <a:cs typeface="+mn-cs"/>
              </a:rPr>
              <a:t>Registo de documentos da UE – para efeitos de pedido de acesso</a:t>
            </a:r>
          </a:p>
          <a:p>
            <a:pPr marL="0" marR="0" lvl="0" indent="0" algn="l"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endParaRPr kumimoji="0" lang="pt-PT" sz="22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342900" marR="0" lvl="0" indent="-342900" algn="l" defTabSz="914400" rtl="0" eaLnBrk="1" fontAlgn="auto" latinLnBrk="0" hangingPunct="1">
              <a:lnSpc>
                <a:spcPct val="120000"/>
              </a:lnSpc>
              <a:spcBef>
                <a:spcPts val="600"/>
              </a:spcBef>
              <a:spcAft>
                <a:spcPts val="600"/>
              </a:spcAft>
              <a:buClrTx/>
              <a:buSzTx/>
              <a:buFont typeface="Arial" panose="020B0604020202020204" pitchFamily="34" charset="0"/>
              <a:buChar char="•"/>
              <a:tabLst/>
              <a:defRPr/>
            </a:pPr>
            <a:r>
              <a:rPr kumimoji="0" lang="pt-PT" sz="2000" b="0" i="0" u="none" strike="noStrike" kern="1200" cap="none" spc="0" normalizeH="0" baseline="0" noProof="0" dirty="0">
                <a:ln>
                  <a:noFill/>
                </a:ln>
                <a:solidFill>
                  <a:srgbClr val="222A35"/>
                </a:solidFill>
                <a:effectLst/>
                <a:uLnTx/>
                <a:uFillTx/>
                <a:latin typeface="Arial" panose="020B0604020202020204"/>
                <a:ea typeface="+mn-ea"/>
                <a:cs typeface="+mn-cs"/>
              </a:rPr>
              <a:t>Registo Eletrónico de Referências do Parlamento Europeu: </a:t>
            </a:r>
            <a:r>
              <a:rPr kumimoji="0" lang="pt-PT" sz="2000" b="0" i="0" u="none" strike="noStrike" kern="1200" cap="none" spc="0" normalizeH="0" baseline="0" noProof="0" dirty="0">
                <a:ln>
                  <a:noFill/>
                </a:ln>
                <a:solidFill>
                  <a:srgbClr val="002060"/>
                </a:solidFill>
                <a:effectLst/>
                <a:uLnTx/>
                <a:uFillTx/>
                <a:latin typeface="Arial" panose="020B0604020202020204"/>
                <a:ea typeface="+mn-ea"/>
                <a:cs typeface="+mn-cs"/>
                <a:hlinkClick r:id="rId4">
                  <a:extLst>
                    <a:ext uri="{A12FA001-AC4F-418D-AE19-62706E023703}">
                      <ahyp:hlinkClr xmlns:ahyp="http://schemas.microsoft.com/office/drawing/2018/hyperlinkcolor" val="tx"/>
                    </a:ext>
                  </a:extLst>
                </a:hlinkClick>
              </a:rPr>
              <a:t>https://www.europarl.europa.eu/RegistreWeb/home/welcome.htm?language=PT</a:t>
            </a:r>
            <a:r>
              <a:rPr kumimoji="0" lang="pt-PT" sz="2000" b="0" i="0" u="none" strike="noStrike" kern="1200" cap="none" spc="0" normalizeH="0" baseline="0" noProof="0" dirty="0">
                <a:ln>
                  <a:noFill/>
                </a:ln>
                <a:solidFill>
                  <a:srgbClr val="002060"/>
                </a:solidFill>
                <a:effectLst/>
                <a:uLnTx/>
                <a:uFillTx/>
                <a:latin typeface="Arial" panose="020B0604020202020204"/>
                <a:ea typeface="+mn-ea"/>
                <a:cs typeface="+mn-cs"/>
              </a:rPr>
              <a:t>; </a:t>
            </a:r>
          </a:p>
          <a:p>
            <a:pPr marL="0" marR="0" lvl="0" indent="0" algn="l"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endParaRPr kumimoji="0" lang="pt-PT" sz="2000" b="0" i="0" u="none" strike="noStrike" kern="1200" cap="none" spc="0" normalizeH="0" baseline="0" noProof="0" dirty="0">
              <a:ln>
                <a:noFill/>
              </a:ln>
              <a:solidFill>
                <a:srgbClr val="002060"/>
              </a:solidFill>
              <a:effectLst/>
              <a:uLnTx/>
              <a:uFillTx/>
              <a:latin typeface="Arial" panose="020B0604020202020204"/>
              <a:ea typeface="+mn-ea"/>
              <a:cs typeface="+mn-cs"/>
            </a:endParaRPr>
          </a:p>
          <a:p>
            <a:pPr marL="342900" marR="0" lvl="0" indent="-342900" algn="l" defTabSz="914400" rtl="0" eaLnBrk="1" fontAlgn="auto" latinLnBrk="0" hangingPunct="1">
              <a:lnSpc>
                <a:spcPct val="120000"/>
              </a:lnSpc>
              <a:spcBef>
                <a:spcPts val="600"/>
              </a:spcBef>
              <a:spcAft>
                <a:spcPts val="600"/>
              </a:spcAft>
              <a:buClrTx/>
              <a:buSzTx/>
              <a:buFont typeface="Arial" panose="020B0604020202020204" pitchFamily="34" charset="0"/>
              <a:buChar char="•"/>
              <a:tabLst/>
              <a:defRPr/>
            </a:pPr>
            <a:r>
              <a:rPr kumimoji="0" lang="pt-PT" sz="2000" b="0" i="0" u="none" strike="noStrike" kern="1200" cap="none" spc="0" normalizeH="0" baseline="0" noProof="0" dirty="0">
                <a:ln>
                  <a:noFill/>
                </a:ln>
                <a:solidFill>
                  <a:srgbClr val="222A35"/>
                </a:solidFill>
                <a:effectLst/>
                <a:uLnTx/>
                <a:uFillTx/>
                <a:latin typeface="Arial" panose="020B0604020202020204"/>
                <a:ea typeface="+mn-ea"/>
                <a:cs typeface="+mn-cs"/>
              </a:rPr>
              <a:t>Registo de documentos do Conselho da União Europeia:  </a:t>
            </a:r>
            <a:r>
              <a:rPr kumimoji="0" lang="pt-PT" sz="2000" b="0" i="0" u="none" strike="noStrike" kern="1200" cap="none" spc="0" normalizeH="0" baseline="0" noProof="0" dirty="0">
                <a:ln>
                  <a:noFill/>
                </a:ln>
                <a:solidFill>
                  <a:srgbClr val="002060"/>
                </a:solidFill>
                <a:effectLst/>
                <a:uLnTx/>
                <a:uFillTx/>
                <a:latin typeface="Arial" panose="020B0604020202020204"/>
                <a:ea typeface="+mn-ea"/>
                <a:cs typeface="+mn-cs"/>
                <a:hlinkClick r:id="rId5">
                  <a:extLst>
                    <a:ext uri="{A12FA001-AC4F-418D-AE19-62706E023703}">
                      <ahyp:hlinkClr xmlns:ahyp="http://schemas.microsoft.com/office/drawing/2018/hyperlinkcolor" val="tx"/>
                    </a:ext>
                  </a:extLst>
                </a:hlinkClick>
              </a:rPr>
              <a:t>https://www.consilium.europa.eu/pt/documents-publications/public-register/</a:t>
            </a:r>
            <a:r>
              <a:rPr kumimoji="0" lang="pt-PT" sz="2000" b="0" i="0" u="none" strike="noStrike" kern="1200" cap="none" spc="0" normalizeH="0" baseline="0" noProof="0" dirty="0">
                <a:ln>
                  <a:noFill/>
                </a:ln>
                <a:solidFill>
                  <a:srgbClr val="002060"/>
                </a:solidFill>
                <a:effectLst/>
                <a:uLnTx/>
                <a:uFillTx/>
                <a:latin typeface="Arial" panose="020B0604020202020204"/>
                <a:ea typeface="+mn-ea"/>
                <a:cs typeface="+mn-cs"/>
              </a:rPr>
              <a:t>;</a:t>
            </a:r>
          </a:p>
          <a:p>
            <a:pPr marL="0" marR="0" lvl="0" indent="0" algn="l"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endParaRPr kumimoji="0" lang="pt-PT" sz="2000" b="0" i="0" u="none" strike="noStrike" kern="1200" cap="none" spc="0" normalizeH="0" baseline="0" noProof="0" dirty="0">
              <a:ln>
                <a:noFill/>
              </a:ln>
              <a:solidFill>
                <a:srgbClr val="002060"/>
              </a:solidFill>
              <a:effectLst/>
              <a:uLnTx/>
              <a:uFillTx/>
              <a:latin typeface="Arial" panose="020B0604020202020204"/>
              <a:ea typeface="+mn-ea"/>
              <a:cs typeface="+mn-cs"/>
            </a:endParaRPr>
          </a:p>
          <a:p>
            <a:pPr marL="342900" marR="0" lvl="0" indent="-342900" algn="l" defTabSz="914400" rtl="0" eaLnBrk="1" fontAlgn="auto" latinLnBrk="0" hangingPunct="1">
              <a:lnSpc>
                <a:spcPct val="120000"/>
              </a:lnSpc>
              <a:spcBef>
                <a:spcPts val="600"/>
              </a:spcBef>
              <a:spcAft>
                <a:spcPts val="600"/>
              </a:spcAft>
              <a:buClrTx/>
              <a:buSzTx/>
              <a:buFont typeface="Arial" panose="020B0604020202020204" pitchFamily="34" charset="0"/>
              <a:buChar char="•"/>
              <a:tabLst/>
              <a:defRPr/>
            </a:pPr>
            <a:r>
              <a:rPr kumimoji="0" lang="pt-PT" sz="2000" b="0" i="0" u="none" strike="noStrike" kern="1200" cap="none" spc="0" normalizeH="0" baseline="0" noProof="0" dirty="0">
                <a:ln>
                  <a:noFill/>
                </a:ln>
                <a:solidFill>
                  <a:srgbClr val="222A35"/>
                </a:solidFill>
                <a:effectLst/>
                <a:uLnTx/>
                <a:uFillTx/>
                <a:latin typeface="Arial" panose="020B0604020202020204"/>
                <a:ea typeface="+mn-ea"/>
                <a:cs typeface="+mn-cs"/>
              </a:rPr>
              <a:t>Registo de documentos da Comissão Europeia: </a:t>
            </a:r>
            <a:r>
              <a:rPr kumimoji="0" lang="pt-PT" sz="2000" b="0" i="0" u="none" strike="noStrike" kern="1200" cap="none" spc="0" normalizeH="0" baseline="0" noProof="0" dirty="0">
                <a:ln>
                  <a:noFill/>
                </a:ln>
                <a:solidFill>
                  <a:srgbClr val="002060"/>
                </a:solidFill>
                <a:effectLst/>
                <a:uLnTx/>
                <a:uFillTx/>
                <a:latin typeface="Arial" panose="020B0604020202020204"/>
                <a:ea typeface="+mn-ea"/>
                <a:cs typeface="+mn-cs"/>
                <a:hlinkClick r:id="rId6">
                  <a:extLst>
                    <a:ext uri="{A12FA001-AC4F-418D-AE19-62706E023703}">
                      <ahyp:hlinkClr xmlns:ahyp="http://schemas.microsoft.com/office/drawing/2018/hyperlinkcolor" val="tx"/>
                    </a:ext>
                  </a:extLst>
                </a:hlinkClick>
              </a:rPr>
              <a:t>https://ec.europa.eu/transparency/documents-register/</a:t>
            </a:r>
            <a:r>
              <a:rPr kumimoji="0" lang="pt-PT" sz="2000" b="0" i="0" u="none" strike="noStrike" kern="1200" cap="none" spc="0" normalizeH="0" baseline="0" noProof="0" dirty="0">
                <a:ln>
                  <a:noFill/>
                </a:ln>
                <a:solidFill>
                  <a:srgbClr val="002060"/>
                </a:solidFill>
                <a:effectLst/>
                <a:uLnTx/>
                <a:uFillTx/>
                <a:latin typeface="Arial" panose="020B0604020202020204"/>
                <a:ea typeface="+mn-ea"/>
                <a:cs typeface="+mn-cs"/>
              </a:rPr>
              <a:t> </a:t>
            </a:r>
          </a:p>
        </p:txBody>
      </p:sp>
    </p:spTree>
    <p:extLst>
      <p:ext uri="{BB962C8B-B14F-4D97-AF65-F5344CB8AC3E}">
        <p14:creationId xmlns:p14="http://schemas.microsoft.com/office/powerpoint/2010/main" val="2960036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fade">
                                      <p:cBhvr>
                                        <p:cTn id="19" dur="1000"/>
                                        <p:tgtEl>
                                          <p:spTgt spid="4">
                                            <p:txEl>
                                              <p:pRg st="2" end="2"/>
                                            </p:txEl>
                                          </p:spTgt>
                                        </p:tgtEl>
                                      </p:cBhvr>
                                    </p:animEffect>
                                    <p:anim calcmode="lin" valueType="num">
                                      <p:cBhvr>
                                        <p:cTn id="20"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4">
                                            <p:txEl>
                                              <p:pRg st="4" end="4"/>
                                            </p:txEl>
                                          </p:spTgt>
                                        </p:tgtEl>
                                        <p:attrNameLst>
                                          <p:attrName>style.visibility</p:attrName>
                                        </p:attrNameLst>
                                      </p:cBhvr>
                                      <p:to>
                                        <p:strVal val="visible"/>
                                      </p:to>
                                    </p:set>
                                    <p:animEffect transition="in" filter="fade">
                                      <p:cBhvr>
                                        <p:cTn id="26" dur="1000"/>
                                        <p:tgtEl>
                                          <p:spTgt spid="4">
                                            <p:txEl>
                                              <p:pRg st="4" end="4"/>
                                            </p:txEl>
                                          </p:spTgt>
                                        </p:tgtEl>
                                      </p:cBhvr>
                                    </p:animEffect>
                                    <p:anim calcmode="lin" valueType="num">
                                      <p:cBhvr>
                                        <p:cTn id="27"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animEffect transition="in" filter="fade">
                                      <p:cBhvr>
                                        <p:cTn id="33" dur="1000"/>
                                        <p:tgtEl>
                                          <p:spTgt spid="4">
                                            <p:txEl>
                                              <p:pRg st="6" end="6"/>
                                            </p:txEl>
                                          </p:spTgt>
                                        </p:tgtEl>
                                      </p:cBhvr>
                                    </p:animEffect>
                                    <p:anim calcmode="lin" valueType="num">
                                      <p:cBhvr>
                                        <p:cTn id="34"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5"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0">
          <a:extLst>
            <a:ext uri="{FF2B5EF4-FFF2-40B4-BE49-F238E27FC236}">
              <a16:creationId xmlns:a16="http://schemas.microsoft.com/office/drawing/2014/main" id="{DEF947F1-CF8E-E0C9-34CA-4EBAE1A46984}"/>
            </a:ext>
          </a:extLst>
        </p:cNvPr>
        <p:cNvGrpSpPr/>
        <p:nvPr/>
      </p:nvGrpSpPr>
      <p:grpSpPr>
        <a:xfrm>
          <a:off x="0" y="0"/>
          <a:ext cx="0" cy="0"/>
          <a:chOff x="0" y="0"/>
          <a:chExt cx="0" cy="0"/>
        </a:xfrm>
      </p:grpSpPr>
      <p:sp>
        <p:nvSpPr>
          <p:cNvPr id="61" name="Google Shape;61;p14">
            <a:extLst>
              <a:ext uri="{FF2B5EF4-FFF2-40B4-BE49-F238E27FC236}">
                <a16:creationId xmlns:a16="http://schemas.microsoft.com/office/drawing/2014/main" id="{791E57BB-1051-2A75-9986-6CB28FF978A0}"/>
              </a:ext>
            </a:extLst>
          </p:cNvPr>
          <p:cNvSpPr/>
          <p:nvPr/>
        </p:nvSpPr>
        <p:spPr>
          <a:xfrm>
            <a:off x="0" y="4604400"/>
            <a:ext cx="9144000" cy="5400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PT"/>
              <a:t>  </a:t>
            </a:r>
            <a:endParaRPr/>
          </a:p>
        </p:txBody>
      </p:sp>
      <p:sp>
        <p:nvSpPr>
          <p:cNvPr id="62" name="Google Shape;62;p14">
            <a:extLst>
              <a:ext uri="{FF2B5EF4-FFF2-40B4-BE49-F238E27FC236}">
                <a16:creationId xmlns:a16="http://schemas.microsoft.com/office/drawing/2014/main" id="{C72E9670-D23A-2FB7-76B8-839202942065}"/>
              </a:ext>
            </a:extLst>
          </p:cNvPr>
          <p:cNvSpPr txBox="1"/>
          <p:nvPr/>
        </p:nvSpPr>
        <p:spPr>
          <a:xfrm>
            <a:off x="7727400" y="4818600"/>
            <a:ext cx="876600" cy="111600"/>
          </a:xfrm>
          <a:prstGeom prst="rect">
            <a:avLst/>
          </a:prstGeom>
          <a:noFill/>
          <a:ln>
            <a:noFill/>
          </a:ln>
        </p:spPr>
        <p:txBody>
          <a:bodyPr spcFirstLastPara="1" wrap="square" lIns="0" tIns="0" rIns="0" bIns="0" anchor="ctr" anchorCtr="0">
            <a:noAutofit/>
          </a:bodyPr>
          <a:lstStyle/>
          <a:p>
            <a:pPr marL="0" marR="10199" lvl="0" indent="0" algn="r" rtl="0">
              <a:spcBef>
                <a:spcPts val="1800"/>
              </a:spcBef>
              <a:spcAft>
                <a:spcPts val="1800"/>
              </a:spcAft>
              <a:buNone/>
            </a:pPr>
            <a:r>
              <a:rPr lang="pt-PT" sz="800">
                <a:solidFill>
                  <a:schemeClr val="dk1"/>
                </a:solidFill>
                <a:latin typeface="Helvetica Neue Light"/>
                <a:ea typeface="Helvetica Neue Light"/>
                <a:cs typeface="Helvetica Neue Light"/>
                <a:sym typeface="Helvetica Neue Light"/>
              </a:rPr>
              <a:t>IMP.GE.086.3 | 2</a:t>
            </a:r>
            <a:endParaRPr sz="800">
              <a:latin typeface="Helvetica Neue Light"/>
              <a:ea typeface="Helvetica Neue Light"/>
              <a:cs typeface="Helvetica Neue Light"/>
              <a:sym typeface="Helvetica Neue Light"/>
            </a:endParaRPr>
          </a:p>
        </p:txBody>
      </p:sp>
      <p:sp>
        <p:nvSpPr>
          <p:cNvPr id="63" name="Google Shape;63;p14">
            <a:extLst>
              <a:ext uri="{FF2B5EF4-FFF2-40B4-BE49-F238E27FC236}">
                <a16:creationId xmlns:a16="http://schemas.microsoft.com/office/drawing/2014/main" id="{64BE2F4D-6959-9934-DE81-094D4769FE29}"/>
              </a:ext>
            </a:extLst>
          </p:cNvPr>
          <p:cNvSpPr txBox="1"/>
          <p:nvPr/>
        </p:nvSpPr>
        <p:spPr>
          <a:xfrm>
            <a:off x="2340000" y="4818600"/>
            <a:ext cx="5495700" cy="111600"/>
          </a:xfrm>
          <a:prstGeom prst="rect">
            <a:avLst/>
          </a:prstGeom>
          <a:noFill/>
          <a:ln>
            <a:noFill/>
          </a:ln>
        </p:spPr>
        <p:txBody>
          <a:bodyPr spcFirstLastPara="1" wrap="square" lIns="0" tIns="0" rIns="0" bIns="0" anchor="ctr" anchorCtr="0">
            <a:noAutofit/>
          </a:bodyPr>
          <a:lstStyle/>
          <a:p>
            <a:pPr marL="0" lvl="0" indent="0" algn="l" rtl="0">
              <a:lnSpc>
                <a:spcPct val="80000"/>
              </a:lnSpc>
              <a:spcBef>
                <a:spcPts val="0"/>
              </a:spcBef>
              <a:spcAft>
                <a:spcPts val="0"/>
              </a:spcAft>
              <a:buNone/>
            </a:pPr>
            <a:r>
              <a:rPr lang="pt-PT" sz="800">
                <a:solidFill>
                  <a:schemeClr val="dk1"/>
                </a:solidFill>
                <a:latin typeface="Helvetica Neue Light"/>
                <a:ea typeface="Helvetica Neue Light"/>
                <a:cs typeface="Helvetica Neue Light"/>
                <a:sym typeface="Helvetica Neue Light"/>
              </a:rPr>
              <a:t>Título do Trabalho ou Nome do Autor e Data</a:t>
            </a:r>
            <a:endParaRPr sz="800">
              <a:latin typeface="Helvetica Neue Light"/>
              <a:ea typeface="Helvetica Neue Light"/>
              <a:cs typeface="Helvetica Neue Light"/>
              <a:sym typeface="Helvetica Neue Light"/>
            </a:endParaRPr>
          </a:p>
        </p:txBody>
      </p:sp>
      <p:pic>
        <p:nvPicPr>
          <p:cNvPr id="64" name="Google Shape;64;p14">
            <a:extLst>
              <a:ext uri="{FF2B5EF4-FFF2-40B4-BE49-F238E27FC236}">
                <a16:creationId xmlns:a16="http://schemas.microsoft.com/office/drawing/2014/main" id="{603F77AF-90C1-DC6D-FED3-893E7DF7FCE2}"/>
              </a:ext>
            </a:extLst>
          </p:cNvPr>
          <p:cNvPicPr preferRelativeResize="0"/>
          <p:nvPr/>
        </p:nvPicPr>
        <p:blipFill rotWithShape="1">
          <a:blip r:embed="rId3">
            <a:alphaModFix/>
          </a:blip>
          <a:srcRect t="1361" b="1361"/>
          <a:stretch/>
        </p:blipFill>
        <p:spPr>
          <a:xfrm>
            <a:off x="540000" y="4664525"/>
            <a:ext cx="1139948" cy="416375"/>
          </a:xfrm>
          <a:prstGeom prst="rect">
            <a:avLst/>
          </a:prstGeom>
          <a:noFill/>
          <a:ln>
            <a:noFill/>
          </a:ln>
        </p:spPr>
      </p:pic>
      <p:sp>
        <p:nvSpPr>
          <p:cNvPr id="3" name="Marcador de Posição do Texto 2">
            <a:extLst>
              <a:ext uri="{FF2B5EF4-FFF2-40B4-BE49-F238E27FC236}">
                <a16:creationId xmlns:a16="http://schemas.microsoft.com/office/drawing/2014/main" id="{7C0EB2E6-5E4C-EDF4-FD14-AD08CEF81C57}"/>
              </a:ext>
            </a:extLst>
          </p:cNvPr>
          <p:cNvSpPr txBox="1">
            <a:spLocks/>
          </p:cNvSpPr>
          <p:nvPr/>
        </p:nvSpPr>
        <p:spPr>
          <a:xfrm>
            <a:off x="476500" y="213300"/>
            <a:ext cx="8127500" cy="7519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pt-PT" sz="2000" dirty="0"/>
              <a:t>O acesso aos documentos públicos por parte do cidadão europeu: um direito ou um desafio?  </a:t>
            </a:r>
          </a:p>
          <a:p>
            <a:endParaRPr lang="pt-PT" dirty="0"/>
          </a:p>
        </p:txBody>
      </p:sp>
      <p:sp>
        <p:nvSpPr>
          <p:cNvPr id="2" name="Marcador de Posição do Texto 3">
            <a:extLst>
              <a:ext uri="{FF2B5EF4-FFF2-40B4-BE49-F238E27FC236}">
                <a16:creationId xmlns:a16="http://schemas.microsoft.com/office/drawing/2014/main" id="{7F10C490-AAD4-9AAD-78E6-BD6CCFDE8B55}"/>
              </a:ext>
            </a:extLst>
          </p:cNvPr>
          <p:cNvSpPr txBox="1">
            <a:spLocks/>
          </p:cNvSpPr>
          <p:nvPr/>
        </p:nvSpPr>
        <p:spPr>
          <a:xfrm>
            <a:off x="476500" y="965200"/>
            <a:ext cx="8127500" cy="3575700"/>
          </a:xfrm>
          <a:prstGeom prst="rect">
            <a:avLst/>
          </a:prstGeom>
        </p:spPr>
        <p:txBody>
          <a:bodyPr>
            <a:normAutofit fontScale="77500" lnSpcReduction="2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pt-PT" sz="2300" b="1" i="0" u="none" strike="noStrike" kern="1200" cap="none" spc="0" normalizeH="0" baseline="0" noProof="0" dirty="0">
                <a:ln>
                  <a:noFill/>
                </a:ln>
                <a:solidFill>
                  <a:srgbClr val="222A35"/>
                </a:solidFill>
                <a:effectLst/>
                <a:uLnTx/>
                <a:uFillTx/>
                <a:latin typeface="Arial" panose="020B0604020202020204"/>
                <a:ea typeface="+mn-ea"/>
                <a:cs typeface="+mn-cs"/>
              </a:rPr>
              <a:t>Custo do pedido</a:t>
            </a:r>
            <a:endParaRPr kumimoji="0" lang="pt-PT" sz="23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just"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Num primeiro momento, o acesso aos documentos é gratuito. </a:t>
            </a:r>
          </a:p>
          <a:p>
            <a:pPr marL="0" marR="0" lvl="0" indent="0" algn="just"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rPr>
              <a:t>O interessado pode consultar o documento in loco (no local) ou mediante uma cópia fornecida em suporte digital ou papel. Podem ser cobrados custos de reprodução e envio.</a:t>
            </a:r>
          </a:p>
          <a:p>
            <a:pPr marL="0" marR="0" lvl="0" indent="0" algn="just"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endParaRPr kumimoji="0" lang="pt-PT" sz="18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just"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pt-PT" sz="2300" b="1" i="0" u="none" strike="noStrike" kern="1200" cap="none" spc="0" normalizeH="0" baseline="0" noProof="0" dirty="0">
                <a:ln>
                  <a:noFill/>
                </a:ln>
                <a:solidFill>
                  <a:srgbClr val="222A35"/>
                </a:solidFill>
                <a:effectLst/>
                <a:uLnTx/>
                <a:uFillTx/>
                <a:latin typeface="Arial" panose="020B0604020202020204"/>
                <a:ea typeface="+mn-ea"/>
                <a:cs typeface="+mn-cs"/>
              </a:rPr>
              <a:t>Tratamento do pedido</a:t>
            </a:r>
            <a:endParaRPr kumimoji="0" lang="pt-PT" sz="2300" b="0" i="0" u="none" strike="noStrike" kern="1200" cap="none" spc="0" normalizeH="0" baseline="0" noProof="0" dirty="0">
              <a:ln>
                <a:noFill/>
              </a:ln>
              <a:solidFill>
                <a:srgbClr val="222A35"/>
              </a:solidFill>
              <a:effectLst/>
              <a:uLnTx/>
              <a:uFillTx/>
              <a:latin typeface="Arial" panose="020B0604020202020204"/>
              <a:ea typeface="+mn-ea"/>
              <a:cs typeface="+mn-cs"/>
            </a:endParaRPr>
          </a:p>
          <a:p>
            <a:pPr marL="0" marR="0" lvl="0" indent="0" algn="just"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pt-PT" sz="1600" b="0" i="0" u="none" strike="noStrike" kern="1200" cap="none" spc="0" normalizeH="0" baseline="0" noProof="0" dirty="0">
                <a:ln>
                  <a:noFill/>
                </a:ln>
                <a:solidFill>
                  <a:srgbClr val="222A35"/>
                </a:solidFill>
                <a:effectLst/>
                <a:uLnTx/>
                <a:uFillTx/>
                <a:latin typeface="Arial" panose="020B0604020202020204"/>
                <a:ea typeface="+mn-ea"/>
                <a:cs typeface="+mn-cs"/>
              </a:rPr>
              <a:t>É elaborado o registo da entrada do pedido de acesso ao documento por parte da instituição e envio de aviso de receção ao requerente.</a:t>
            </a:r>
          </a:p>
          <a:p>
            <a:pPr marL="0" marR="0" lvl="0" indent="0" algn="just"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pt-PT" sz="1600" b="0" i="0" u="none" strike="noStrike" kern="1200" cap="none" spc="0" normalizeH="0" baseline="0" noProof="0" dirty="0">
                <a:ln>
                  <a:noFill/>
                </a:ln>
                <a:solidFill>
                  <a:srgbClr val="222A35"/>
                </a:solidFill>
                <a:effectLst/>
                <a:uLnTx/>
                <a:uFillTx/>
                <a:latin typeface="Arial" panose="020B0604020202020204"/>
                <a:ea typeface="+mn-ea"/>
                <a:cs typeface="+mn-cs"/>
              </a:rPr>
              <a:t>A instituição dispõe de </a:t>
            </a:r>
            <a:r>
              <a:rPr kumimoji="0" lang="pt-PT" sz="1600" b="1" i="0" u="sng" strike="noStrike" kern="1200" cap="none" spc="0" normalizeH="0" baseline="0" noProof="0" dirty="0">
                <a:ln>
                  <a:noFill/>
                </a:ln>
                <a:solidFill>
                  <a:srgbClr val="222A35"/>
                </a:solidFill>
                <a:effectLst/>
                <a:uLnTx/>
                <a:uFillTx/>
                <a:latin typeface="Arial" panose="020B0604020202020204"/>
                <a:ea typeface="+mn-ea"/>
                <a:cs typeface="+mn-cs"/>
              </a:rPr>
              <a:t>15 dias úteis </a:t>
            </a:r>
            <a:r>
              <a:rPr kumimoji="0" lang="pt-PT" sz="1600" b="0" i="0" u="none" strike="noStrike" kern="1200" cap="none" spc="0" normalizeH="0" baseline="0" noProof="0" dirty="0">
                <a:ln>
                  <a:noFill/>
                </a:ln>
                <a:solidFill>
                  <a:srgbClr val="222A35"/>
                </a:solidFill>
                <a:effectLst/>
                <a:uLnTx/>
                <a:uFillTx/>
                <a:latin typeface="Arial" panose="020B0604020202020204"/>
                <a:ea typeface="+mn-ea"/>
                <a:cs typeface="+mn-cs"/>
              </a:rPr>
              <a:t>para responder ao pedido, e o prazo de resposta pode ser </a:t>
            </a:r>
            <a:r>
              <a:rPr kumimoji="0" lang="pt-PT" sz="1600" b="1" i="0" u="sng" strike="noStrike" kern="1200" cap="none" spc="0" normalizeH="0" baseline="0" noProof="0" dirty="0">
                <a:ln>
                  <a:noFill/>
                </a:ln>
                <a:solidFill>
                  <a:srgbClr val="222A35"/>
                </a:solidFill>
                <a:effectLst/>
                <a:uLnTx/>
                <a:uFillTx/>
                <a:latin typeface="Arial" panose="020B0604020202020204"/>
                <a:ea typeface="+mn-ea"/>
                <a:cs typeface="+mn-cs"/>
              </a:rPr>
              <a:t>prolongado por mais 15 dias úteis</a:t>
            </a:r>
            <a:r>
              <a:rPr kumimoji="0" lang="pt-PT" sz="1600" b="0" i="0" u="none" strike="noStrike" kern="1200" cap="none" spc="0" normalizeH="0" baseline="0" noProof="0" dirty="0">
                <a:ln>
                  <a:noFill/>
                </a:ln>
                <a:solidFill>
                  <a:srgbClr val="222A35"/>
                </a:solidFill>
                <a:effectLst/>
                <a:uLnTx/>
                <a:uFillTx/>
                <a:latin typeface="Arial" panose="020B0604020202020204"/>
                <a:ea typeface="+mn-ea"/>
                <a:cs typeface="+mn-cs"/>
              </a:rPr>
              <a:t>, no caso de um pedido de acesso documental extenso ou um elevado número de documentos num único pedido. </a:t>
            </a:r>
          </a:p>
        </p:txBody>
      </p:sp>
    </p:spTree>
    <p:extLst>
      <p:ext uri="{BB962C8B-B14F-4D97-AF65-F5344CB8AC3E}">
        <p14:creationId xmlns:p14="http://schemas.microsoft.com/office/powerpoint/2010/main" val="1377264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wipe(down)">
                                      <p:cBhvr>
                                        <p:cTn id="19" dur="500"/>
                                        <p:tgtEl>
                                          <p:spTgt spid="2">
                                            <p:txEl>
                                              <p:pRg st="1" end="1"/>
                                            </p:txEl>
                                          </p:spTgt>
                                        </p:tgtEl>
                                      </p:cBhvr>
                                    </p:animEffect>
                                  </p:childTnLst>
                                </p:cTn>
                              </p:par>
                              <p:par>
                                <p:cTn id="20" presetID="22" presetClass="entr" presetSubtype="4" fill="hold"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1000"/>
                                        <p:tgtEl>
                                          <p:spTgt spid="2">
                                            <p:txEl>
                                              <p:pRg st="4" end="4"/>
                                            </p:txEl>
                                          </p:spTgt>
                                        </p:tgtEl>
                                      </p:cBhvr>
                                    </p:animEffect>
                                    <p:anim calcmode="lin" valueType="num">
                                      <p:cBhvr>
                                        <p:cTn id="28"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2">
                                            <p:txEl>
                                              <p:pRg st="5" end="5"/>
                                            </p:txEl>
                                          </p:spTgt>
                                        </p:tgtEl>
                                        <p:attrNameLst>
                                          <p:attrName>style.visibility</p:attrName>
                                        </p:attrNameLst>
                                      </p:cBhvr>
                                      <p:to>
                                        <p:strVal val="visible"/>
                                      </p:to>
                                    </p:set>
                                    <p:animEffect transition="in" filter="wipe(down)">
                                      <p:cBhvr>
                                        <p:cTn id="34" dur="500"/>
                                        <p:tgtEl>
                                          <p:spTgt spid="2">
                                            <p:txEl>
                                              <p:pRg st="5" end="5"/>
                                            </p:txEl>
                                          </p:spTgt>
                                        </p:tgtEl>
                                      </p:cBhvr>
                                    </p:animEffect>
                                  </p:childTnLst>
                                </p:cTn>
                              </p:par>
                              <p:par>
                                <p:cTn id="35" presetID="22" presetClass="entr" presetSubtype="4" fill="hold" nodeType="with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wipe(down)">
                                      <p:cBhvr>
                                        <p:cTn id="3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TotalTime>
  <Words>3369</Words>
  <Application>Microsoft Office PowerPoint</Application>
  <PresentationFormat>Apresentação no Ecrã (16:9)</PresentationFormat>
  <Paragraphs>262</Paragraphs>
  <Slides>25</Slides>
  <Notes>25</Notes>
  <HiddenSlides>0</HiddenSlides>
  <MMClips>0</MMClips>
  <ScaleCrop>false</ScaleCrop>
  <HeadingPairs>
    <vt:vector size="6" baseType="variant">
      <vt:variant>
        <vt:lpstr>Tipos de letra usados</vt:lpstr>
      </vt:variant>
      <vt:variant>
        <vt:i4>3</vt:i4>
      </vt:variant>
      <vt:variant>
        <vt:lpstr>Tema</vt:lpstr>
      </vt:variant>
      <vt:variant>
        <vt:i4>1</vt:i4>
      </vt:variant>
      <vt:variant>
        <vt:lpstr>Títulos dos diapositivos</vt:lpstr>
      </vt:variant>
      <vt:variant>
        <vt:i4>25</vt:i4>
      </vt:variant>
    </vt:vector>
  </HeadingPairs>
  <TitlesOfParts>
    <vt:vector size="29" baseType="lpstr">
      <vt:lpstr>Helvetica Neue</vt:lpstr>
      <vt:lpstr>Helvetica Neue Light</vt:lpstr>
      <vt:lpstr>Arial</vt:lpstr>
      <vt:lpstr>Simple Light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Luis Torrealba</dc:creator>
  <cp:lastModifiedBy>Filipa Maria Sousa Marinho da Silva</cp:lastModifiedBy>
  <cp:revision>2</cp:revision>
  <dcterms:modified xsi:type="dcterms:W3CDTF">2026-04-20T11:05:51Z</dcterms:modified>
</cp:coreProperties>
</file>