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9" r:id="rId4"/>
    <p:sldId id="277" r:id="rId5"/>
    <p:sldId id="276" r:id="rId6"/>
    <p:sldId id="278" r:id="rId7"/>
    <p:sldId id="279" r:id="rId8"/>
    <p:sldId id="280" r:id="rId9"/>
    <p:sldId id="262" r:id="rId10"/>
    <p:sldId id="258" r:id="rId11"/>
  </p:sldIdLst>
  <p:sldSz cx="9144000" cy="5143500" type="screen16x9"/>
  <p:notesSz cx="6858000" cy="9144000"/>
  <p:embeddedFontLst>
    <p:embeddedFont>
      <p:font typeface="Helvetica Neue Light" panose="020B060402020202020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00FFFF"/>
          </p15:clr>
        </p15:guide>
        <p15:guide id="2" orient="horz" pos="340">
          <p15:clr>
            <a:srgbClr val="00FFFF"/>
          </p15:clr>
        </p15:guide>
        <p15:guide id="3" orient="horz" pos="2900">
          <p15:clr>
            <a:srgbClr val="00FFFF"/>
          </p15:clr>
        </p15:guide>
        <p15:guide id="4" pos="5420">
          <p15:clr>
            <a:srgbClr val="00FFFF"/>
          </p15:clr>
        </p15:guide>
        <p15:guide id="5" pos="2982">
          <p15:clr>
            <a:srgbClr val="747775"/>
          </p15:clr>
        </p15:guide>
        <p15:guide id="6" pos="2778">
          <p15:clr>
            <a:srgbClr val="747775"/>
          </p15:clr>
        </p15:guide>
        <p15:guide id="7" orient="horz" pos="454">
          <p15:clr>
            <a:srgbClr val="747775"/>
          </p15:clr>
        </p15:guide>
        <p15:guide id="8" orient="horz" pos="2518">
          <p15:clr>
            <a:srgbClr val="747775"/>
          </p15:clr>
        </p15:guide>
        <p15:guide id="9" orient="horz" pos="1157">
          <p15:clr>
            <a:srgbClr val="747775"/>
          </p15:clr>
        </p15:guide>
        <p15:guide id="10" orient="horz" pos="1879">
          <p15:clr>
            <a:srgbClr val="747775"/>
          </p15:clr>
        </p15:guide>
        <p15:guide id="11" pos="1270">
          <p15:clr>
            <a:srgbClr val="747775"/>
          </p15:clr>
        </p15:guide>
        <p15:guide id="12" pos="1474">
          <p15:clr>
            <a:srgbClr val="747775"/>
          </p15:clr>
        </p15:guide>
        <p15:guide id="13" orient="horz" pos="95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8" y="486"/>
      </p:cViewPr>
      <p:guideLst>
        <p:guide pos="340"/>
        <p:guide orient="horz" pos="340"/>
        <p:guide orient="horz" pos="2900"/>
        <p:guide pos="5420"/>
        <p:guide pos="2982"/>
        <p:guide pos="2778"/>
        <p:guide orient="horz" pos="454"/>
        <p:guide orient="horz" pos="2518"/>
        <p:guide orient="horz" pos="1157"/>
        <p:guide orient="horz" pos="1879"/>
        <p:guide pos="1270"/>
        <p:guide pos="1474"/>
        <p:guide orient="horz" pos="9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ded2b2fa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ded2b2fa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b58ba33f9_1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b58ba33f9_1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7967-6BE1-46D8-B406-81F422792A49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AC1DD826-5F90-4F5C-811B-F5D272359F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403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ngelikalima@gmail.com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rcid.org/0000-0003-4720-1400" TargetMode="External"/><Relationship Id="rId5" Type="http://schemas.openxmlformats.org/officeDocument/2006/relationships/hyperlink" Target="mailto:dra@upt.pt" TargetMode="External"/><Relationship Id="rId4" Type="http://schemas.openxmlformats.org/officeDocument/2006/relationships/hyperlink" Target="https://orcid.org/0009-0001-7781-284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509246" y="586066"/>
            <a:ext cx="4509247" cy="286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pt-PT" sz="3200" b="1" u="sng" dirty="0">
                <a:solidFill>
                  <a:schemeClr val="accent5">
                    <a:lumMod val="75000"/>
                  </a:schemeClr>
                </a:solidFill>
              </a:rPr>
              <a:t>A Convenção de Istambul revisitada por ocasião da adesão pela União Europeia</a:t>
            </a:r>
            <a:r>
              <a:rPr lang="pt-PT" sz="3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endParaRPr sz="3200" b="1" dirty="0">
              <a:solidFill>
                <a:schemeClr val="accent5">
                  <a:lumMod val="75000"/>
                </a:schemeClr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076000" y="3919740"/>
            <a:ext cx="4068000" cy="1093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pt-PT" sz="1800" dirty="0"/>
              <a:t>Dora Resende Alves – UPT</a:t>
            </a:r>
          </a:p>
          <a:p>
            <a:r>
              <a:rPr lang="pt-PT" sz="1800" dirty="0"/>
              <a:t>Angélica Lima  – UPT</a:t>
            </a:r>
          </a:p>
          <a:p>
            <a:endParaRPr lang="pt-PT" sz="1800" dirty="0"/>
          </a:p>
          <a:p>
            <a:endParaRPr lang="pt-PT" sz="1800" dirty="0"/>
          </a:p>
          <a:p>
            <a:r>
              <a:rPr lang="pt-PT" sz="1800" dirty="0"/>
              <a:t>Salamanca, </a:t>
            </a:r>
            <a:r>
              <a:rPr lang="pt-PT" sz="1800" dirty="0">
                <a:solidFill>
                  <a:schemeClr val="tx1"/>
                </a:solidFill>
              </a:rPr>
              <a:t>19 de Setembro de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t="69" b="79"/>
          <a:stretch/>
        </p:blipFill>
        <p:spPr>
          <a:xfrm>
            <a:off x="3852000" y="2160000"/>
            <a:ext cx="1440001" cy="110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7727400" y="4818600"/>
            <a:ext cx="876600" cy="1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0199" lvl="0" indent="0" algn="r" rtl="0">
              <a:spcBef>
                <a:spcPts val="1800"/>
              </a:spcBef>
              <a:spcAft>
                <a:spcPts val="1800"/>
              </a:spcAft>
              <a:buNone/>
            </a:pPr>
            <a:r>
              <a:rPr lang="pt-PT" sz="8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IMP.GE.090.3 | 2</a:t>
            </a:r>
            <a:endParaRPr sz="8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t="1671" b="1681"/>
          <a:stretch/>
        </p:blipFill>
        <p:spPr>
          <a:xfrm>
            <a:off x="540000" y="4703262"/>
            <a:ext cx="1112402" cy="342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 descr="Uma imagem com texto, captura de ecrã&#10;&#10;Descrição gerada automaticamente">
            <a:extLst>
              <a:ext uri="{FF2B5EF4-FFF2-40B4-BE49-F238E27FC236}">
                <a16:creationId xmlns:a16="http://schemas.microsoft.com/office/drawing/2014/main" id="{23121C81-35A2-B78F-2080-A01EFB9C14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21" y="369329"/>
            <a:ext cx="6349737" cy="38633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D9DF7CF-192F-0211-9B47-3DF2678224DA}"/>
              </a:ext>
            </a:extLst>
          </p:cNvPr>
          <p:cNvSpPr txBox="1"/>
          <p:nvPr/>
        </p:nvSpPr>
        <p:spPr>
          <a:xfrm>
            <a:off x="457201" y="221758"/>
            <a:ext cx="7827578" cy="4536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Roteiro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Adesão à União Europeia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Relevância do TJUE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Impacto da Convenção na UE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Alguns Casos do TEDH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2349866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pt-PT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</a:t>
            </a:r>
            <a:endParaRPr lang="en-GB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dirty="0"/>
              <a:t>• Convenção de Istambul: Acordo internacional para combater a violência contra mulheres e violência doméstica.</a:t>
            </a:r>
          </a:p>
          <a:p>
            <a:pPr marL="114300" indent="0">
              <a:buNone/>
            </a:pPr>
            <a:endParaRPr lang="pt-PT" dirty="0"/>
          </a:p>
          <a:p>
            <a:pPr marL="114300" indent="0">
              <a:buNone/>
            </a:pPr>
            <a:r>
              <a:rPr lang="pt-PT" dirty="0"/>
              <a:t>• Adesão da União Europeia: 1 de outubro de 2023.</a:t>
            </a:r>
          </a:p>
          <a:p>
            <a:pPr marL="114300" indent="0">
              <a:buNone/>
            </a:pPr>
            <a:endParaRPr lang="pt-PT" dirty="0"/>
          </a:p>
          <a:p>
            <a:pPr marL="114300" indent="0">
              <a:buNone/>
            </a:pPr>
            <a:r>
              <a:rPr lang="pt-PT" dirty="0"/>
              <a:t>• Importância: Fortalece a proteção dos </a:t>
            </a:r>
            <a:r>
              <a:rPr lang="pt-PT" b="1" dirty="0"/>
              <a:t>Direitos Humanos </a:t>
            </a:r>
            <a:r>
              <a:rPr lang="pt-PT" dirty="0"/>
              <a:t>na UE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23992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Adesão pela União Europeia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dirty="0"/>
              <a:t>• Assinatura: 13 de junho de 2017.</a:t>
            </a:r>
          </a:p>
          <a:p>
            <a:pPr marL="114300" indent="0">
              <a:buNone/>
            </a:pPr>
            <a:r>
              <a:rPr lang="pt-PT" dirty="0"/>
              <a:t>• Conclusão do processo: 28 de junho de 2023.</a:t>
            </a:r>
          </a:p>
          <a:p>
            <a:pPr marL="114300" indent="0">
              <a:buNone/>
            </a:pPr>
            <a:r>
              <a:rPr lang="pt-PT" dirty="0"/>
              <a:t>• Papel do TJUE: Essencial na interpretação e implementação</a:t>
            </a:r>
            <a:endParaRPr lang="pt-PT" b="1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D489D97-68DE-2982-F586-6F6BA7695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559" y="2895891"/>
            <a:ext cx="3016284" cy="203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Relevância do TJUE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dirty="0"/>
              <a:t>• Parecer 1/19: Emitido pelo TJUE em 6 de outubro de 2021.</a:t>
            </a:r>
          </a:p>
          <a:p>
            <a:pPr marL="114300" indent="0">
              <a:buNone/>
            </a:pPr>
            <a:r>
              <a:rPr lang="pt-PT" dirty="0"/>
              <a:t>• Interpretação de jurisprudência: TJUE e TEDH.</a:t>
            </a:r>
          </a:p>
          <a:p>
            <a:pPr marL="114300" indent="0">
              <a:buNone/>
            </a:pPr>
            <a:r>
              <a:rPr lang="pt-PT" dirty="0"/>
              <a:t>• Impacto jurídico: Estados-Membros da UE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14A45FC-1947-9C2B-BF67-6C320EAFE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529" y="2571750"/>
            <a:ext cx="3982368" cy="224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23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PT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Alguns Casos TEDH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20436" y="1420734"/>
            <a:ext cx="6874275" cy="3657452"/>
          </a:xfrm>
        </p:spPr>
        <p:txBody>
          <a:bodyPr>
            <a:normAutofit lnSpcReduction="10000"/>
          </a:bodyPr>
          <a:lstStyle/>
          <a:p>
            <a:endParaRPr lang="pt-PT" dirty="0">
              <a:effectLst/>
            </a:endParaRP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Caso </a:t>
            </a:r>
            <a:r>
              <a:rPr lang="pt-PT" sz="1200" b="1" kern="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Talpis</a:t>
            </a:r>
            <a:r>
              <a:rPr lang="pt-PT" sz="1200" b="1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v. Itália (2017)</a:t>
            </a: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Itália condenada por não proteger uma mulher vítima de violência doméstica, resultando na morte do filho (n.º 41237/14, 2 de março de 2017).</a:t>
            </a:r>
            <a:endParaRPr lang="pt-PT" sz="11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Caso </a:t>
            </a:r>
            <a:r>
              <a:rPr lang="pt-PT" sz="1200" b="1" kern="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Opuz</a:t>
            </a:r>
            <a:r>
              <a:rPr lang="pt-PT" sz="1200" b="1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v. Turquia (2009)</a:t>
            </a: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Um dos primeiros casos a referir a Convenção de Istambul, estabelecendo a responsabilidade dos Estados em prevenir a violência doméstica (n.º 33401/02, 9 de junho de 2009).</a:t>
            </a:r>
            <a:endParaRPr lang="pt-PT" sz="11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Caso </a:t>
            </a:r>
            <a:r>
              <a:rPr lang="pt-PT" sz="1200" b="1" kern="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Tkhelidze</a:t>
            </a:r>
            <a:r>
              <a:rPr lang="pt-PT" sz="1200" b="1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v. Geórgia (2021)</a:t>
            </a: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Obrigação dos Estados de proteger as vítimas, mesmo quando tentam retirar a queixa por medo ou coação (n.º 33056/17, 17 de janeiro de 2021).</a:t>
            </a:r>
            <a:endParaRPr lang="pt-PT" sz="11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Caso </a:t>
            </a:r>
            <a:r>
              <a:rPr lang="pt-PT" sz="1200" b="1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Kurt v. Áustria (2021)</a:t>
            </a: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Estados têm obrigação de tomar medidas rápidas e eficazes para evitar crimes graves relacionados com violência doméstica (n.º 62903/15, 15 de junho de 2021).</a:t>
            </a:r>
            <a:endParaRPr lang="pt-PT" sz="11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Caso </a:t>
            </a:r>
            <a:r>
              <a:rPr lang="pt-PT" sz="1200" b="1" kern="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Volodina</a:t>
            </a:r>
            <a:r>
              <a:rPr lang="pt-PT" sz="1200" b="1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v. Rússia (2019)</a:t>
            </a:r>
            <a:r>
              <a:rPr lang="pt-PT" sz="1200" kern="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: Condenação da Rússia por falta de uma resposta eficaz e legislação adequada contra a violência doméstica (n.º 41261/17, 9 de julho de 2019).</a:t>
            </a:r>
            <a:endParaRPr lang="pt-PT" sz="11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53639A4-A3A0-C0EA-CBBF-2B2ACF6D4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839" y="2159527"/>
            <a:ext cx="3190161" cy="224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45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C67BA-4C76-4225-85ED-F857AB170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918" y="483829"/>
            <a:ext cx="7459878" cy="44072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Considerações</a:t>
            </a:r>
            <a:r>
              <a:rPr lang="en-GB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Finais</a:t>
            </a:r>
            <a:endParaRPr lang="en-GB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1D29658-082C-5FE1-24B5-A0217D54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512546"/>
            <a:ext cx="8284447" cy="323893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t-PT" dirty="0"/>
              <a:t>• </a:t>
            </a:r>
            <a:r>
              <a:rPr lang="pt-PT" sz="2000" dirty="0"/>
              <a:t>Adesão pela UE: Passo fundamental no combate à violência de género.</a:t>
            </a:r>
          </a:p>
          <a:p>
            <a:pPr marL="114300" indent="0">
              <a:buNone/>
            </a:pPr>
            <a:endParaRPr lang="pt-PT" sz="2000" dirty="0"/>
          </a:p>
          <a:p>
            <a:pPr marL="114300" indent="0">
              <a:buNone/>
            </a:pPr>
            <a:r>
              <a:rPr lang="pt-PT" sz="2000" dirty="0"/>
              <a:t>• TJUE e TEDH: Papéis essenciais na implementação</a:t>
            </a:r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06576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m 5" descr="Uma imagem com pessoa, Cara humana, vestuário, interior&#10;&#10;Descrição gerada automaticamente">
            <a:extLst>
              <a:ext uri="{FF2B5EF4-FFF2-40B4-BE49-F238E27FC236}">
                <a16:creationId xmlns:a16="http://schemas.microsoft.com/office/drawing/2014/main" id="{1E32B5A7-760C-1C72-790B-A7B9B00AC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32" y="991394"/>
            <a:ext cx="1368853" cy="168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BBAE6BFF-972E-3282-CD22-3C964B18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3177" y="3510655"/>
            <a:ext cx="272863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ANGÉLICA LIMA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Angelikalima@gmail.com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https://orcid.org/0009-0001-7781-2846</a:t>
            </a: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6A759FF-1672-DC94-A7FA-6E1B0F9D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270" y="286696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t-PT" altLang="pt-PT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kumimoji="0" lang="pt-PT" altLang="pt-P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029D5DB-5E15-10B6-40B4-991B1047ADE8}"/>
              </a:ext>
            </a:extLst>
          </p:cNvPr>
          <p:cNvSpPr txBox="1"/>
          <p:nvPr/>
        </p:nvSpPr>
        <p:spPr>
          <a:xfrm>
            <a:off x="3003177" y="1783736"/>
            <a:ext cx="4572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DORA RESENDE ALVES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PT" altLang="pt-PT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dra@upt.pt</a:t>
            </a: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PT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PT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 – </a:t>
            </a:r>
            <a:r>
              <a:rPr lang="pt-PT" sz="1000" u="sng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 tooltip="Go to my personal page at http://orcid.org/"/>
              </a:rPr>
              <a:t>http://orcid.org/0000-0003-4720-1400</a:t>
            </a:r>
            <a:endParaRPr lang="pt-PT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altLang="pt-PT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C1C0F0A-7C7B-29ED-2608-B554408F4654}"/>
              </a:ext>
            </a:extLst>
          </p:cNvPr>
          <p:cNvSpPr txBox="1"/>
          <p:nvPr/>
        </p:nvSpPr>
        <p:spPr>
          <a:xfrm>
            <a:off x="5178677" y="534238"/>
            <a:ext cx="59480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4000" dirty="0">
                <a:solidFill>
                  <a:schemeClr val="accent1">
                    <a:lumMod val="75000"/>
                  </a:schemeClr>
                </a:solidFill>
              </a:rPr>
              <a:t>Muito obrigada!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64DD5A01-1D5D-276B-0A27-DAD9ED9306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369" y="3006908"/>
            <a:ext cx="1382868" cy="1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6300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417</Words>
  <Application>Microsoft Office PowerPoint</Application>
  <PresentationFormat>Apresentação no Ecrã (16:9)</PresentationFormat>
  <Paragraphs>82</Paragraphs>
  <Slides>10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6" baseType="lpstr">
      <vt:lpstr>Calibri</vt:lpstr>
      <vt:lpstr>Wingdings</vt:lpstr>
      <vt:lpstr>Arial</vt:lpstr>
      <vt:lpstr>Helvetica Neue Light</vt:lpstr>
      <vt:lpstr>Times New Roman</vt:lpstr>
      <vt:lpstr>Simple Light</vt:lpstr>
      <vt:lpstr>Apresentação do PowerPoint</vt:lpstr>
      <vt:lpstr>Apresentação do PowerPoint</vt:lpstr>
      <vt:lpstr>Apresentação do PowerPoint</vt:lpstr>
      <vt:lpstr>Introdução</vt:lpstr>
      <vt:lpstr>Adesão pela União Europeia</vt:lpstr>
      <vt:lpstr>Relevância do TJUE</vt:lpstr>
      <vt:lpstr>Alguns Casos TEDH</vt:lpstr>
      <vt:lpstr>Considerações Finais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mdmir</dc:creator>
  <cp:lastModifiedBy>Dora Resende Alves</cp:lastModifiedBy>
  <cp:revision>52</cp:revision>
  <dcterms:modified xsi:type="dcterms:W3CDTF">2024-09-18T17:11:53Z</dcterms:modified>
</cp:coreProperties>
</file>