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0" r:id="rId5"/>
    <p:sldId id="261" r:id="rId6"/>
    <p:sldId id="262" r:id="rId7"/>
    <p:sldId id="263" r:id="rId8"/>
    <p:sldId id="265" r:id="rId9"/>
    <p:sldId id="264"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85" r:id="rId23"/>
    <p:sldId id="283" r:id="rId24"/>
    <p:sldId id="279" r:id="rId25"/>
    <p:sldId id="280" r:id="rId26"/>
    <p:sldId id="286" r:id="rId27"/>
    <p:sldId id="287" r:id="rId28"/>
    <p:sldId id="282" r:id="rId29"/>
    <p:sldId id="284" r:id="rId30"/>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9922A9-E0B1-F2FA-1B5F-7858ACBFEFDD}"/>
              </a:ext>
            </a:extLst>
          </p:cNvPr>
          <p:cNvSpPr>
            <a:spLocks noGrp="1"/>
          </p:cNvSpPr>
          <p:nvPr>
            <p:ph type="ctrTitle"/>
          </p:nvPr>
        </p:nvSpPr>
        <p:spPr>
          <a:xfrm>
            <a:off x="1524000" y="1122363"/>
            <a:ext cx="9144000" cy="2387600"/>
          </a:xfrm>
        </p:spPr>
        <p:txBody>
          <a:bodyPr anchor="b"/>
          <a:lstStyle>
            <a:lvl1pPr algn="ctr">
              <a:defRPr sz="6000"/>
            </a:lvl1pPr>
          </a:lstStyle>
          <a:p>
            <a:r>
              <a:rPr lang="pt-PT"/>
              <a:t>Clique para editar o estilo de título do Modelo Global</a:t>
            </a:r>
            <a:endParaRPr lang="en-GB"/>
          </a:p>
        </p:txBody>
      </p:sp>
      <p:sp>
        <p:nvSpPr>
          <p:cNvPr id="3" name="Subtítulo 2">
            <a:extLst>
              <a:ext uri="{FF2B5EF4-FFF2-40B4-BE49-F238E27FC236}">
                <a16:creationId xmlns:a16="http://schemas.microsoft.com/office/drawing/2014/main" id="{A0478068-2016-33FD-47FB-C2143BD3F2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endParaRPr lang="en-GB"/>
          </a:p>
        </p:txBody>
      </p:sp>
      <p:sp>
        <p:nvSpPr>
          <p:cNvPr id="4" name="Marcador de Posição da Data 3">
            <a:extLst>
              <a:ext uri="{FF2B5EF4-FFF2-40B4-BE49-F238E27FC236}">
                <a16:creationId xmlns:a16="http://schemas.microsoft.com/office/drawing/2014/main" id="{9DF62046-CF34-CACA-7006-44532B302E5B}"/>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E6C86CFD-98DF-E5CD-DE08-163FBF37D584}"/>
              </a:ext>
            </a:extLst>
          </p:cNvPr>
          <p:cNvSpPr>
            <a:spLocks noGrp="1"/>
          </p:cNvSpPr>
          <p:nvPr>
            <p:ph type="ftr" sz="quarter" idx="11"/>
          </p:nvPr>
        </p:nvSpPr>
        <p:spPr/>
        <p:txBody>
          <a:bodyPr/>
          <a:lstStyle/>
          <a:p>
            <a:endParaRPr lang="en-GB" dirty="0"/>
          </a:p>
        </p:txBody>
      </p:sp>
      <p:sp>
        <p:nvSpPr>
          <p:cNvPr id="6" name="Marcador de Posição do Número do Diapositivo 5">
            <a:extLst>
              <a:ext uri="{FF2B5EF4-FFF2-40B4-BE49-F238E27FC236}">
                <a16:creationId xmlns:a16="http://schemas.microsoft.com/office/drawing/2014/main" id="{46F9989F-C7E0-E8D1-D639-EBCA5F2BE018}"/>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76033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D0C4B4-A7BC-76BE-C42D-EAD4AD5B336B}"/>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Texto Vertical 2">
            <a:extLst>
              <a:ext uri="{FF2B5EF4-FFF2-40B4-BE49-F238E27FC236}">
                <a16:creationId xmlns:a16="http://schemas.microsoft.com/office/drawing/2014/main" id="{A87033C6-AAFB-A389-46D2-1717C2E5CA4B}"/>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D191FF29-72A3-A694-6C04-3D9CE22079D1}"/>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E4A975E3-4C70-FACB-319C-2FC565476124}"/>
              </a:ext>
            </a:extLst>
          </p:cNvPr>
          <p:cNvSpPr>
            <a:spLocks noGrp="1"/>
          </p:cNvSpPr>
          <p:nvPr>
            <p:ph type="ftr" sz="quarter" idx="11"/>
          </p:nvPr>
        </p:nvSpPr>
        <p:spPr/>
        <p:txBody>
          <a:bodyPr/>
          <a:lstStyle/>
          <a:p>
            <a:endParaRPr lang="en-GB" dirty="0"/>
          </a:p>
        </p:txBody>
      </p:sp>
      <p:sp>
        <p:nvSpPr>
          <p:cNvPr id="6" name="Marcador de Posição do Número do Diapositivo 5">
            <a:extLst>
              <a:ext uri="{FF2B5EF4-FFF2-40B4-BE49-F238E27FC236}">
                <a16:creationId xmlns:a16="http://schemas.microsoft.com/office/drawing/2014/main" id="{8BF7FA08-568F-6048-1247-476262FB26D3}"/>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990594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9F7AC97-6B8E-9523-3339-6DFAC6DE159E}"/>
              </a:ext>
            </a:extLst>
          </p:cNvPr>
          <p:cNvSpPr>
            <a:spLocks noGrp="1"/>
          </p:cNvSpPr>
          <p:nvPr>
            <p:ph type="title" orient="vert"/>
          </p:nvPr>
        </p:nvSpPr>
        <p:spPr>
          <a:xfrm>
            <a:off x="8724900" y="365125"/>
            <a:ext cx="2628900" cy="5811838"/>
          </a:xfrm>
        </p:spPr>
        <p:txBody>
          <a:bodyPr vert="eaVert"/>
          <a:lstStyle/>
          <a:p>
            <a:r>
              <a:rPr lang="pt-PT"/>
              <a:t>Clique para editar o estilo de título do Modelo Global</a:t>
            </a:r>
            <a:endParaRPr lang="en-GB"/>
          </a:p>
        </p:txBody>
      </p:sp>
      <p:sp>
        <p:nvSpPr>
          <p:cNvPr id="3" name="Marcador de Posição de Texto Vertical 2">
            <a:extLst>
              <a:ext uri="{FF2B5EF4-FFF2-40B4-BE49-F238E27FC236}">
                <a16:creationId xmlns:a16="http://schemas.microsoft.com/office/drawing/2014/main" id="{9EF4D29C-18E2-AA5F-CEB4-C61BC0DBC005}"/>
              </a:ext>
            </a:extLst>
          </p:cNvPr>
          <p:cNvSpPr>
            <a:spLocks noGrp="1"/>
          </p:cNvSpPr>
          <p:nvPr>
            <p:ph type="body" orient="vert" idx="1"/>
          </p:nvPr>
        </p:nvSpPr>
        <p:spPr>
          <a:xfrm>
            <a:off x="838200" y="365125"/>
            <a:ext cx="7734300" cy="5811838"/>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27A0BD6E-A853-54CD-D2BB-9C7A1ED5D33A}"/>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B81F6EED-F2EF-285F-9E6E-F4191AC2F5B7}"/>
              </a:ext>
            </a:extLst>
          </p:cNvPr>
          <p:cNvSpPr>
            <a:spLocks noGrp="1"/>
          </p:cNvSpPr>
          <p:nvPr>
            <p:ph type="ftr" sz="quarter" idx="11"/>
          </p:nvPr>
        </p:nvSpPr>
        <p:spPr/>
        <p:txBody>
          <a:bodyPr/>
          <a:lstStyle/>
          <a:p>
            <a:endParaRPr lang="en-GB" dirty="0"/>
          </a:p>
        </p:txBody>
      </p:sp>
      <p:sp>
        <p:nvSpPr>
          <p:cNvPr id="6" name="Marcador de Posição do Número do Diapositivo 5">
            <a:extLst>
              <a:ext uri="{FF2B5EF4-FFF2-40B4-BE49-F238E27FC236}">
                <a16:creationId xmlns:a16="http://schemas.microsoft.com/office/drawing/2014/main" id="{126EFA44-F000-4BBD-8E8C-CEDA6C65B7F8}"/>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3095479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2D8F50-182E-D603-29D7-D008DD719C90}"/>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5DD9DAE8-1AED-EC14-776B-D58B9868E3BA}"/>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BB52A9C7-8F00-BA90-3133-601ABDF8E7F0}"/>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AD998329-0D39-3C57-42B9-4B08FFA7EBAF}"/>
              </a:ext>
            </a:extLst>
          </p:cNvPr>
          <p:cNvSpPr>
            <a:spLocks noGrp="1"/>
          </p:cNvSpPr>
          <p:nvPr>
            <p:ph type="ftr" sz="quarter" idx="11"/>
          </p:nvPr>
        </p:nvSpPr>
        <p:spPr/>
        <p:txBody>
          <a:bodyPr/>
          <a:lstStyle/>
          <a:p>
            <a:endParaRPr lang="en-GB" dirty="0"/>
          </a:p>
        </p:txBody>
      </p:sp>
      <p:sp>
        <p:nvSpPr>
          <p:cNvPr id="6" name="Marcador de Posição do Número do Diapositivo 5">
            <a:extLst>
              <a:ext uri="{FF2B5EF4-FFF2-40B4-BE49-F238E27FC236}">
                <a16:creationId xmlns:a16="http://schemas.microsoft.com/office/drawing/2014/main" id="{BFE0EB76-5441-85AB-CE35-4183F63271AE}"/>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2937545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8488EF-3B6D-8391-A108-920364208D13}"/>
              </a:ext>
            </a:extLst>
          </p:cNvPr>
          <p:cNvSpPr>
            <a:spLocks noGrp="1"/>
          </p:cNvSpPr>
          <p:nvPr>
            <p:ph type="title"/>
          </p:nvPr>
        </p:nvSpPr>
        <p:spPr>
          <a:xfrm>
            <a:off x="831850" y="1709738"/>
            <a:ext cx="10515600" cy="2852737"/>
          </a:xfrm>
        </p:spPr>
        <p:txBody>
          <a:bodyPr anchor="b"/>
          <a:lstStyle>
            <a:lvl1pPr>
              <a:defRPr sz="6000"/>
            </a:lvl1p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3CAB1814-220A-3DF5-2851-D0F29D915D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6A0C045C-2393-0122-6613-756217F3DA3A}"/>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B7CEE38D-8F1B-7E83-F944-C4ACEF523CF2}"/>
              </a:ext>
            </a:extLst>
          </p:cNvPr>
          <p:cNvSpPr>
            <a:spLocks noGrp="1"/>
          </p:cNvSpPr>
          <p:nvPr>
            <p:ph type="ftr" sz="quarter" idx="11"/>
          </p:nvPr>
        </p:nvSpPr>
        <p:spPr/>
        <p:txBody>
          <a:bodyPr/>
          <a:lstStyle/>
          <a:p>
            <a:endParaRPr lang="en-GB" dirty="0"/>
          </a:p>
        </p:txBody>
      </p:sp>
      <p:sp>
        <p:nvSpPr>
          <p:cNvPr id="6" name="Marcador de Posição do Número do Diapositivo 5">
            <a:extLst>
              <a:ext uri="{FF2B5EF4-FFF2-40B4-BE49-F238E27FC236}">
                <a16:creationId xmlns:a16="http://schemas.microsoft.com/office/drawing/2014/main" id="{64587605-AC1B-87DC-9355-E54554739A29}"/>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6159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FCEE3-76B8-25D1-DC24-277DD4F7F4C7}"/>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36DAECAD-5B9E-DA53-46EE-5A6933CDB1DF}"/>
              </a:ext>
            </a:extLst>
          </p:cNvPr>
          <p:cNvSpPr>
            <a:spLocks noGrp="1"/>
          </p:cNvSpPr>
          <p:nvPr>
            <p:ph sz="half" idx="1"/>
          </p:nvPr>
        </p:nvSpPr>
        <p:spPr>
          <a:xfrm>
            <a:off x="838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e Conteúdo 3">
            <a:extLst>
              <a:ext uri="{FF2B5EF4-FFF2-40B4-BE49-F238E27FC236}">
                <a16:creationId xmlns:a16="http://schemas.microsoft.com/office/drawing/2014/main" id="{6C422C65-E990-8996-BEBF-7EFB0FA83931}"/>
              </a:ext>
            </a:extLst>
          </p:cNvPr>
          <p:cNvSpPr>
            <a:spLocks noGrp="1"/>
          </p:cNvSpPr>
          <p:nvPr>
            <p:ph sz="half" idx="2"/>
          </p:nvPr>
        </p:nvSpPr>
        <p:spPr>
          <a:xfrm>
            <a:off x="6172200" y="1825625"/>
            <a:ext cx="5181600" cy="435133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Marcador de Posição da Data 4">
            <a:extLst>
              <a:ext uri="{FF2B5EF4-FFF2-40B4-BE49-F238E27FC236}">
                <a16:creationId xmlns:a16="http://schemas.microsoft.com/office/drawing/2014/main" id="{6A3FA5F1-4165-F118-1022-B378B65F0AD9}"/>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6" name="Marcador de Posição do Rodapé 5">
            <a:extLst>
              <a:ext uri="{FF2B5EF4-FFF2-40B4-BE49-F238E27FC236}">
                <a16:creationId xmlns:a16="http://schemas.microsoft.com/office/drawing/2014/main" id="{4414DB7A-851E-CC9E-7D98-6F483F933E03}"/>
              </a:ext>
            </a:extLst>
          </p:cNvPr>
          <p:cNvSpPr>
            <a:spLocks noGrp="1"/>
          </p:cNvSpPr>
          <p:nvPr>
            <p:ph type="ftr" sz="quarter" idx="11"/>
          </p:nvPr>
        </p:nvSpPr>
        <p:spPr/>
        <p:txBody>
          <a:bodyPr/>
          <a:lstStyle/>
          <a:p>
            <a:endParaRPr lang="en-GB" dirty="0"/>
          </a:p>
        </p:txBody>
      </p:sp>
      <p:sp>
        <p:nvSpPr>
          <p:cNvPr id="7" name="Marcador de Posição do Número do Diapositivo 6">
            <a:extLst>
              <a:ext uri="{FF2B5EF4-FFF2-40B4-BE49-F238E27FC236}">
                <a16:creationId xmlns:a16="http://schemas.microsoft.com/office/drawing/2014/main" id="{1FA6A449-0BF9-2F60-92ED-52D1E9430AD1}"/>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989624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2488D8-42C8-43D2-5A56-0E6EFD0FC354}"/>
              </a:ext>
            </a:extLst>
          </p:cNvPr>
          <p:cNvSpPr>
            <a:spLocks noGrp="1"/>
          </p:cNvSpPr>
          <p:nvPr>
            <p:ph type="title"/>
          </p:nvPr>
        </p:nvSpPr>
        <p:spPr>
          <a:xfrm>
            <a:off x="839788" y="365125"/>
            <a:ext cx="10515600" cy="1325563"/>
          </a:xfrm>
        </p:spPr>
        <p:txBody>
          <a:body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E618E027-9F63-F59C-DD1A-88889472F9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291BCF78-9C95-2885-2C55-24F583A99C90}"/>
              </a:ext>
            </a:extLst>
          </p:cNvPr>
          <p:cNvSpPr>
            <a:spLocks noGrp="1"/>
          </p:cNvSpPr>
          <p:nvPr>
            <p:ph sz="half" idx="2"/>
          </p:nvPr>
        </p:nvSpPr>
        <p:spPr>
          <a:xfrm>
            <a:off x="839788" y="2505075"/>
            <a:ext cx="5157787"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5" name="Marcador de Posição do Texto 4">
            <a:extLst>
              <a:ext uri="{FF2B5EF4-FFF2-40B4-BE49-F238E27FC236}">
                <a16:creationId xmlns:a16="http://schemas.microsoft.com/office/drawing/2014/main" id="{1EA8057A-8393-B157-EC91-0AFE880E61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EC0168B7-BF6B-8BDE-5BDA-1DCE3ED6C343}"/>
              </a:ext>
            </a:extLst>
          </p:cNvPr>
          <p:cNvSpPr>
            <a:spLocks noGrp="1"/>
          </p:cNvSpPr>
          <p:nvPr>
            <p:ph sz="quarter" idx="4"/>
          </p:nvPr>
        </p:nvSpPr>
        <p:spPr>
          <a:xfrm>
            <a:off x="6172200" y="2505075"/>
            <a:ext cx="5183188" cy="3684588"/>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7" name="Marcador de Posição da Data 6">
            <a:extLst>
              <a:ext uri="{FF2B5EF4-FFF2-40B4-BE49-F238E27FC236}">
                <a16:creationId xmlns:a16="http://schemas.microsoft.com/office/drawing/2014/main" id="{BEBD8506-560A-5734-7C2A-52560757FEFA}"/>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8" name="Marcador de Posição do Rodapé 7">
            <a:extLst>
              <a:ext uri="{FF2B5EF4-FFF2-40B4-BE49-F238E27FC236}">
                <a16:creationId xmlns:a16="http://schemas.microsoft.com/office/drawing/2014/main" id="{DF35284C-4A84-C538-77E7-DCBE6A7FA998}"/>
              </a:ext>
            </a:extLst>
          </p:cNvPr>
          <p:cNvSpPr>
            <a:spLocks noGrp="1"/>
          </p:cNvSpPr>
          <p:nvPr>
            <p:ph type="ftr" sz="quarter" idx="11"/>
          </p:nvPr>
        </p:nvSpPr>
        <p:spPr/>
        <p:txBody>
          <a:bodyPr/>
          <a:lstStyle/>
          <a:p>
            <a:endParaRPr lang="en-GB" dirty="0"/>
          </a:p>
        </p:txBody>
      </p:sp>
      <p:sp>
        <p:nvSpPr>
          <p:cNvPr id="9" name="Marcador de Posição do Número do Diapositivo 8">
            <a:extLst>
              <a:ext uri="{FF2B5EF4-FFF2-40B4-BE49-F238E27FC236}">
                <a16:creationId xmlns:a16="http://schemas.microsoft.com/office/drawing/2014/main" id="{637DC809-FE76-A4D3-DECC-6A2D732B8F7F}"/>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738665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42308A-A7A1-A95A-6275-74F6E65DD95E}"/>
              </a:ext>
            </a:extLst>
          </p:cNvPr>
          <p:cNvSpPr>
            <a:spLocks noGrp="1"/>
          </p:cNvSpPr>
          <p:nvPr>
            <p:ph type="title"/>
          </p:nvPr>
        </p:nvSpPr>
        <p:spPr/>
        <p:txBody>
          <a:bodyPr/>
          <a:lstStyle/>
          <a:p>
            <a:r>
              <a:rPr lang="pt-PT"/>
              <a:t>Clique para editar o estilo de título do Modelo Global</a:t>
            </a:r>
            <a:endParaRPr lang="en-GB"/>
          </a:p>
        </p:txBody>
      </p:sp>
      <p:sp>
        <p:nvSpPr>
          <p:cNvPr id="3" name="Marcador de Posição da Data 2">
            <a:extLst>
              <a:ext uri="{FF2B5EF4-FFF2-40B4-BE49-F238E27FC236}">
                <a16:creationId xmlns:a16="http://schemas.microsoft.com/office/drawing/2014/main" id="{E3BC7358-33B9-7ADF-10E2-5B538E3C87DA}"/>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4" name="Marcador de Posição do Rodapé 3">
            <a:extLst>
              <a:ext uri="{FF2B5EF4-FFF2-40B4-BE49-F238E27FC236}">
                <a16:creationId xmlns:a16="http://schemas.microsoft.com/office/drawing/2014/main" id="{0E29A560-2A2F-3557-3A53-A4053C005F7D}"/>
              </a:ext>
            </a:extLst>
          </p:cNvPr>
          <p:cNvSpPr>
            <a:spLocks noGrp="1"/>
          </p:cNvSpPr>
          <p:nvPr>
            <p:ph type="ftr" sz="quarter" idx="11"/>
          </p:nvPr>
        </p:nvSpPr>
        <p:spPr/>
        <p:txBody>
          <a:bodyPr/>
          <a:lstStyle/>
          <a:p>
            <a:endParaRPr lang="en-GB" dirty="0"/>
          </a:p>
        </p:txBody>
      </p:sp>
      <p:sp>
        <p:nvSpPr>
          <p:cNvPr id="5" name="Marcador de Posição do Número do Diapositivo 4">
            <a:extLst>
              <a:ext uri="{FF2B5EF4-FFF2-40B4-BE49-F238E27FC236}">
                <a16:creationId xmlns:a16="http://schemas.microsoft.com/office/drawing/2014/main" id="{E447C215-3376-C798-2CCF-BBE0C7520897}"/>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395390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203DD083-1F8A-4A12-0E68-0968CB5670FC}"/>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3" name="Marcador de Posição do Rodapé 2">
            <a:extLst>
              <a:ext uri="{FF2B5EF4-FFF2-40B4-BE49-F238E27FC236}">
                <a16:creationId xmlns:a16="http://schemas.microsoft.com/office/drawing/2014/main" id="{8557DE7C-DFBD-77D9-1AA6-32E4953747BD}"/>
              </a:ext>
            </a:extLst>
          </p:cNvPr>
          <p:cNvSpPr>
            <a:spLocks noGrp="1"/>
          </p:cNvSpPr>
          <p:nvPr>
            <p:ph type="ftr" sz="quarter" idx="11"/>
          </p:nvPr>
        </p:nvSpPr>
        <p:spPr/>
        <p:txBody>
          <a:bodyPr/>
          <a:lstStyle/>
          <a:p>
            <a:endParaRPr lang="en-GB" dirty="0"/>
          </a:p>
        </p:txBody>
      </p:sp>
      <p:sp>
        <p:nvSpPr>
          <p:cNvPr id="4" name="Marcador de Posição do Número do Diapositivo 3">
            <a:extLst>
              <a:ext uri="{FF2B5EF4-FFF2-40B4-BE49-F238E27FC236}">
                <a16:creationId xmlns:a16="http://schemas.microsoft.com/office/drawing/2014/main" id="{62CAC734-A839-9217-2E64-A90BC4D0B0DA}"/>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292129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C59B75-8245-D617-9660-0407F5B78D55}"/>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endParaRPr lang="en-GB"/>
          </a:p>
        </p:txBody>
      </p:sp>
      <p:sp>
        <p:nvSpPr>
          <p:cNvPr id="3" name="Marcador de Posição de Conteúdo 2">
            <a:extLst>
              <a:ext uri="{FF2B5EF4-FFF2-40B4-BE49-F238E27FC236}">
                <a16:creationId xmlns:a16="http://schemas.microsoft.com/office/drawing/2014/main" id="{A30AA79E-5768-F129-2312-B2748157E5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o Texto 3">
            <a:extLst>
              <a:ext uri="{FF2B5EF4-FFF2-40B4-BE49-F238E27FC236}">
                <a16:creationId xmlns:a16="http://schemas.microsoft.com/office/drawing/2014/main" id="{775A00FE-D46C-DFBD-A5A0-D6921438E2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306C1BD0-D82C-132E-EDA6-C3EADA541D69}"/>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6" name="Marcador de Posição do Rodapé 5">
            <a:extLst>
              <a:ext uri="{FF2B5EF4-FFF2-40B4-BE49-F238E27FC236}">
                <a16:creationId xmlns:a16="http://schemas.microsoft.com/office/drawing/2014/main" id="{948A5400-1B75-1AE4-B94C-81C2BAD01338}"/>
              </a:ext>
            </a:extLst>
          </p:cNvPr>
          <p:cNvSpPr>
            <a:spLocks noGrp="1"/>
          </p:cNvSpPr>
          <p:nvPr>
            <p:ph type="ftr" sz="quarter" idx="11"/>
          </p:nvPr>
        </p:nvSpPr>
        <p:spPr/>
        <p:txBody>
          <a:bodyPr/>
          <a:lstStyle/>
          <a:p>
            <a:endParaRPr lang="en-GB" dirty="0"/>
          </a:p>
        </p:txBody>
      </p:sp>
      <p:sp>
        <p:nvSpPr>
          <p:cNvPr id="7" name="Marcador de Posição do Número do Diapositivo 6">
            <a:extLst>
              <a:ext uri="{FF2B5EF4-FFF2-40B4-BE49-F238E27FC236}">
                <a16:creationId xmlns:a16="http://schemas.microsoft.com/office/drawing/2014/main" id="{ABAC2132-A15A-2924-F89A-A010053665DA}"/>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214213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0CD1F7-F02C-D821-5990-79549B38C3D4}"/>
              </a:ext>
            </a:extLst>
          </p:cNvPr>
          <p:cNvSpPr>
            <a:spLocks noGrp="1"/>
          </p:cNvSpPr>
          <p:nvPr>
            <p:ph type="title"/>
          </p:nvPr>
        </p:nvSpPr>
        <p:spPr>
          <a:xfrm>
            <a:off x="839788" y="457200"/>
            <a:ext cx="3932237" cy="1600200"/>
          </a:xfrm>
        </p:spPr>
        <p:txBody>
          <a:bodyPr anchor="b"/>
          <a:lstStyle>
            <a:lvl1pPr>
              <a:defRPr sz="3200"/>
            </a:lvl1pPr>
          </a:lstStyle>
          <a:p>
            <a:r>
              <a:rPr lang="pt-PT"/>
              <a:t>Clique para editar o estilo de título do Modelo Global</a:t>
            </a:r>
            <a:endParaRPr lang="en-GB"/>
          </a:p>
        </p:txBody>
      </p:sp>
      <p:sp>
        <p:nvSpPr>
          <p:cNvPr id="3" name="Marcador de Posição da Imagem 2">
            <a:extLst>
              <a:ext uri="{FF2B5EF4-FFF2-40B4-BE49-F238E27FC236}">
                <a16:creationId xmlns:a16="http://schemas.microsoft.com/office/drawing/2014/main" id="{EFDDB801-B8A6-5166-178C-4DA6F6E373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Marcador de Posição do Texto 3">
            <a:extLst>
              <a:ext uri="{FF2B5EF4-FFF2-40B4-BE49-F238E27FC236}">
                <a16:creationId xmlns:a16="http://schemas.microsoft.com/office/drawing/2014/main" id="{3317B7C0-5BFC-ED04-2CAC-DB9C1ACAD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6564C67A-7A80-0C9C-0E0B-188CC5A8FF98}"/>
              </a:ext>
            </a:extLst>
          </p:cNvPr>
          <p:cNvSpPr>
            <a:spLocks noGrp="1"/>
          </p:cNvSpPr>
          <p:nvPr>
            <p:ph type="dt" sz="half" idx="10"/>
          </p:nvPr>
        </p:nvSpPr>
        <p:spPr/>
        <p:txBody>
          <a:bodyPr/>
          <a:lstStyle/>
          <a:p>
            <a:fld id="{2C5906B0-BC54-460A-8897-AFF9F1366C33}" type="datetimeFigureOut">
              <a:rPr lang="en-GB" smtClean="0"/>
              <a:t>26/06/2023</a:t>
            </a:fld>
            <a:endParaRPr lang="en-GB" dirty="0"/>
          </a:p>
        </p:txBody>
      </p:sp>
      <p:sp>
        <p:nvSpPr>
          <p:cNvPr id="6" name="Marcador de Posição do Rodapé 5">
            <a:extLst>
              <a:ext uri="{FF2B5EF4-FFF2-40B4-BE49-F238E27FC236}">
                <a16:creationId xmlns:a16="http://schemas.microsoft.com/office/drawing/2014/main" id="{9736C645-3DFC-B5E9-B019-6ACCB28CF19A}"/>
              </a:ext>
            </a:extLst>
          </p:cNvPr>
          <p:cNvSpPr>
            <a:spLocks noGrp="1"/>
          </p:cNvSpPr>
          <p:nvPr>
            <p:ph type="ftr" sz="quarter" idx="11"/>
          </p:nvPr>
        </p:nvSpPr>
        <p:spPr/>
        <p:txBody>
          <a:bodyPr/>
          <a:lstStyle/>
          <a:p>
            <a:endParaRPr lang="en-GB" dirty="0"/>
          </a:p>
        </p:txBody>
      </p:sp>
      <p:sp>
        <p:nvSpPr>
          <p:cNvPr id="7" name="Marcador de Posição do Número do Diapositivo 6">
            <a:extLst>
              <a:ext uri="{FF2B5EF4-FFF2-40B4-BE49-F238E27FC236}">
                <a16:creationId xmlns:a16="http://schemas.microsoft.com/office/drawing/2014/main" id="{A314AB28-091C-6A90-A370-3E1A73A7A9A9}"/>
              </a:ext>
            </a:extLst>
          </p:cNvPr>
          <p:cNvSpPr>
            <a:spLocks noGrp="1"/>
          </p:cNvSpPr>
          <p:nvPr>
            <p:ph type="sldNum" sz="quarter" idx="12"/>
          </p:nvPr>
        </p:nvSpPr>
        <p:spPr/>
        <p:txBody>
          <a:body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50278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0478BC49-B2B5-622E-1C6D-0BAB7D83B2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o estilo de título do Modelo Global</a:t>
            </a:r>
            <a:endParaRPr lang="en-GB"/>
          </a:p>
        </p:txBody>
      </p:sp>
      <p:sp>
        <p:nvSpPr>
          <p:cNvPr id="3" name="Marcador de Posição do Texto 2">
            <a:extLst>
              <a:ext uri="{FF2B5EF4-FFF2-40B4-BE49-F238E27FC236}">
                <a16:creationId xmlns:a16="http://schemas.microsoft.com/office/drawing/2014/main" id="{8B3D0D47-D189-902B-867E-7C97EFEA63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GB"/>
          </a:p>
        </p:txBody>
      </p:sp>
      <p:sp>
        <p:nvSpPr>
          <p:cNvPr id="4" name="Marcador de Posição da Data 3">
            <a:extLst>
              <a:ext uri="{FF2B5EF4-FFF2-40B4-BE49-F238E27FC236}">
                <a16:creationId xmlns:a16="http://schemas.microsoft.com/office/drawing/2014/main" id="{95D8917B-3C63-B490-75EC-D18F7A1A83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906B0-BC54-460A-8897-AFF9F1366C33}" type="datetimeFigureOut">
              <a:rPr lang="en-GB" smtClean="0"/>
              <a:t>26/06/2023</a:t>
            </a:fld>
            <a:endParaRPr lang="en-GB" dirty="0"/>
          </a:p>
        </p:txBody>
      </p:sp>
      <p:sp>
        <p:nvSpPr>
          <p:cNvPr id="5" name="Marcador de Posição do Rodapé 4">
            <a:extLst>
              <a:ext uri="{FF2B5EF4-FFF2-40B4-BE49-F238E27FC236}">
                <a16:creationId xmlns:a16="http://schemas.microsoft.com/office/drawing/2014/main" id="{AD4B8FAD-4BEF-ED75-5ACC-779DF43912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Marcador de Posição do Número do Diapositivo 5">
            <a:extLst>
              <a:ext uri="{FF2B5EF4-FFF2-40B4-BE49-F238E27FC236}">
                <a16:creationId xmlns:a16="http://schemas.microsoft.com/office/drawing/2014/main" id="{FEE21448-B0C1-1DAC-1243-EAA1E1F7D1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759249-1DC6-4DB8-83EF-B241383C5C28}" type="slidenum">
              <a:rPr lang="en-GB" smtClean="0"/>
              <a:t>‹nº›</a:t>
            </a:fld>
            <a:endParaRPr lang="en-GB" dirty="0"/>
          </a:p>
        </p:txBody>
      </p:sp>
    </p:spTree>
    <p:extLst>
      <p:ext uri="{BB962C8B-B14F-4D97-AF65-F5344CB8AC3E}">
        <p14:creationId xmlns:p14="http://schemas.microsoft.com/office/powerpoint/2010/main" val="1392681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7.xml"/><Relationship Id="rId5" Type="http://schemas.openxmlformats.org/officeDocument/2006/relationships/image" Target="../media/image7.wmf"/><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hyperlink" Target="https://www.icjp.pt/sites/default/files/papers/dez_breves_apontamentos_sobre_a_carta_portuguesa.pdf" TargetMode="Externa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ommission.europa.eu/strategy-and-policy/priorities-2019-2024_pt"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digital-strategy.ec.europa.eu/pt/policies/digital-principles" TargetMode="External"/><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mailto:dra@upt.pt"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dicionario.priberam.org/infodemia"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O Direito Digital é um novo ramo do direito? - KEA Advogados">
            <a:extLst>
              <a:ext uri="{FF2B5EF4-FFF2-40B4-BE49-F238E27FC236}">
                <a16:creationId xmlns:a16="http://schemas.microsoft.com/office/drawing/2014/main" id="{4D5FB978-AD66-374F-3083-B01070233E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819" t="9091" r="6766"/>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6015BAD2-9ED3-4B4F-B000-12A0207CBE3F}"/>
              </a:ext>
            </a:extLst>
          </p:cNvPr>
          <p:cNvSpPr>
            <a:spLocks noGrp="1"/>
          </p:cNvSpPr>
          <p:nvPr>
            <p:ph type="ctrTitle"/>
          </p:nvPr>
        </p:nvSpPr>
        <p:spPr>
          <a:xfrm>
            <a:off x="477981" y="1122363"/>
            <a:ext cx="4023360" cy="3204134"/>
          </a:xfrm>
        </p:spPr>
        <p:txBody>
          <a:bodyPr anchor="b">
            <a:normAutofit fontScale="90000"/>
          </a:bodyPr>
          <a:lstStyle/>
          <a:p>
            <a:pPr algn="l"/>
            <a:r>
              <a:rPr lang="pt-PT" sz="4800" dirty="0"/>
              <a:t>Declarações de Direitos Digitais/ COMPEDI/ Brasília/21.06.23</a:t>
            </a:r>
          </a:p>
        </p:txBody>
      </p:sp>
      <p:sp>
        <p:nvSpPr>
          <p:cNvPr id="3" name="Subtítulo 2">
            <a:extLst>
              <a:ext uri="{FF2B5EF4-FFF2-40B4-BE49-F238E27FC236}">
                <a16:creationId xmlns:a16="http://schemas.microsoft.com/office/drawing/2014/main" id="{64A14193-6E23-B546-41B4-523F19DE2352}"/>
              </a:ext>
            </a:extLst>
          </p:cNvPr>
          <p:cNvSpPr>
            <a:spLocks noGrp="1"/>
          </p:cNvSpPr>
          <p:nvPr>
            <p:ph type="subTitle" idx="1"/>
          </p:nvPr>
        </p:nvSpPr>
        <p:spPr>
          <a:xfrm>
            <a:off x="477980" y="4872922"/>
            <a:ext cx="4023359" cy="1208141"/>
          </a:xfrm>
        </p:spPr>
        <p:txBody>
          <a:bodyPr>
            <a:normAutofit lnSpcReduction="10000"/>
          </a:bodyPr>
          <a:lstStyle/>
          <a:p>
            <a:pPr algn="l"/>
            <a:r>
              <a:rPr lang="pt-PT" sz="2000" dirty="0"/>
              <a:t>Dora Resende Alves – Universidade Portucalense</a:t>
            </a:r>
          </a:p>
          <a:p>
            <a:pPr algn="l"/>
            <a:r>
              <a:rPr lang="pt-PT" sz="2000" dirty="0"/>
              <a:t>Mário Simões Barata – Instituto Politécnico de Leiria</a:t>
            </a:r>
          </a:p>
        </p:txBody>
      </p:sp>
      <p:sp>
        <p:nvSpPr>
          <p:cNvPr id="1035" name="Rectangle 103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7" name="Rectangle 103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110049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4832092"/>
          </a:xfrm>
          <a:prstGeom prst="rect">
            <a:avLst/>
          </a:prstGeom>
          <a:noFill/>
        </p:spPr>
        <p:txBody>
          <a:bodyPr wrap="square" rtlCol="0">
            <a:spAutoFit/>
          </a:bodyPr>
          <a:lstStyle/>
          <a:p>
            <a:pPr marL="457200" indent="-457200" algn="just">
              <a:buFontTx/>
              <a:buChar char="-"/>
            </a:pPr>
            <a:r>
              <a:rPr lang="pt-PT" sz="2800" dirty="0"/>
              <a:t>Direito ao desenvolvimento de competências digitais;</a:t>
            </a:r>
          </a:p>
          <a:p>
            <a:pPr marL="457200" indent="-457200" algn="just">
              <a:buFontTx/>
              <a:buChar char="-"/>
            </a:pPr>
            <a:r>
              <a:rPr lang="pt-PT" sz="2800" dirty="0"/>
              <a:t>Direito à identidade e outros direitos pessoais;</a:t>
            </a:r>
          </a:p>
          <a:p>
            <a:pPr marL="457200" indent="-457200" algn="just">
              <a:buFontTx/>
              <a:buChar char="-"/>
            </a:pPr>
            <a:r>
              <a:rPr lang="pt-PT" sz="2800" dirty="0"/>
              <a:t>Direito ao esquecimento;</a:t>
            </a:r>
          </a:p>
          <a:p>
            <a:pPr marL="457200" indent="-457200" algn="just">
              <a:buFontTx/>
              <a:buChar char="-"/>
            </a:pPr>
            <a:r>
              <a:rPr lang="pt-PT" sz="2800" dirty="0"/>
              <a:t>Direitos em plataformas digitais;</a:t>
            </a:r>
          </a:p>
          <a:p>
            <a:pPr marL="457200" indent="-457200" algn="just">
              <a:buFontTx/>
              <a:buChar char="-"/>
            </a:pPr>
            <a:r>
              <a:rPr lang="pt-PT" sz="2800" dirty="0"/>
              <a:t>Direito à </a:t>
            </a:r>
            <a:r>
              <a:rPr lang="pt-PT" sz="2800" dirty="0" err="1"/>
              <a:t>cibersegurança</a:t>
            </a:r>
            <a:r>
              <a:rPr lang="pt-PT" sz="2800" dirty="0"/>
              <a:t>;</a:t>
            </a:r>
          </a:p>
          <a:p>
            <a:pPr marL="457200" indent="-457200" algn="just">
              <a:buFontTx/>
              <a:buChar char="-"/>
            </a:pPr>
            <a:r>
              <a:rPr lang="pt-PT" sz="2800" dirty="0"/>
              <a:t>Direito à liberdade de criação e à proteção dos conteúdos;</a:t>
            </a:r>
          </a:p>
          <a:p>
            <a:pPr marL="457200" indent="-457200" algn="just">
              <a:buFontTx/>
              <a:buChar char="-"/>
            </a:pPr>
            <a:r>
              <a:rPr lang="pt-PT" sz="2800" dirty="0"/>
              <a:t>Direito à proteção contra a </a:t>
            </a:r>
            <a:r>
              <a:rPr lang="pt-PT" sz="2800" dirty="0" err="1"/>
              <a:t>geolocalização</a:t>
            </a:r>
            <a:r>
              <a:rPr lang="pt-PT" sz="2800" dirty="0"/>
              <a:t> abusiva;</a:t>
            </a:r>
          </a:p>
          <a:p>
            <a:pPr marL="457200" indent="-457200" algn="just">
              <a:buFontTx/>
              <a:buChar char="-"/>
            </a:pPr>
            <a:r>
              <a:rPr lang="pt-PT" sz="2800" dirty="0"/>
              <a:t>Direito ao testamento digital;</a:t>
            </a:r>
          </a:p>
          <a:p>
            <a:pPr marL="457200" indent="-457200" algn="just">
              <a:buFontTx/>
              <a:buChar char="-"/>
            </a:pPr>
            <a:r>
              <a:rPr lang="pt-PT" sz="2800" dirty="0"/>
              <a:t>Direitos digitais face à Administração Pública;</a:t>
            </a:r>
          </a:p>
          <a:p>
            <a:pPr marL="457200" indent="-457200" algn="just">
              <a:buFontTx/>
              <a:buChar char="-"/>
            </a:pPr>
            <a:r>
              <a:rPr lang="pt-PT" sz="2800" dirty="0"/>
              <a:t>Direito das crianças;</a:t>
            </a:r>
          </a:p>
          <a:p>
            <a:pPr marL="457200" indent="-457200" algn="just">
              <a:buFontTx/>
              <a:buChar char="-"/>
            </a:pPr>
            <a:r>
              <a:rPr lang="pt-PT" sz="2800" dirty="0"/>
              <a:t>Ação popular digital e outras garantia.</a:t>
            </a:r>
          </a:p>
        </p:txBody>
      </p:sp>
      <p:pic>
        <p:nvPicPr>
          <p:cNvPr id="5121" name="DefaultOcx">
            <a:extLst>
              <a:ext uri="{FF2B5EF4-FFF2-40B4-BE49-F238E27FC236}">
                <a16:creationId xmlns:a16="http://schemas.microsoft.com/office/drawing/2014/main" id="{1CFA5C23-908C-D062-B986-7F83B59F448A}"/>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HTMLText1">
            <a:extLst>
              <a:ext uri="{FF2B5EF4-FFF2-40B4-BE49-F238E27FC236}">
                <a16:creationId xmlns:a16="http://schemas.microsoft.com/office/drawing/2014/main" id="{56341DF6-1FCB-B93A-FF06-524B2150452F}"/>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3" name="HTMLText4">
            <a:extLst>
              <a:ext uri="{FF2B5EF4-FFF2-40B4-BE49-F238E27FC236}">
                <a16:creationId xmlns:a16="http://schemas.microsoft.com/office/drawing/2014/main" id="{BA8A81BE-723C-C9FC-7CA3-8A0272815AC9}"/>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5" name="HTMLText5">
            <a:extLst>
              <a:ext uri="{FF2B5EF4-FFF2-40B4-BE49-F238E27FC236}">
                <a16:creationId xmlns:a16="http://schemas.microsoft.com/office/drawing/2014/main" id="{73F5A9E0-BA39-38AF-549D-D9B3FD732FBD}"/>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9110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124754"/>
          </a:xfrm>
          <a:prstGeom prst="rect">
            <a:avLst/>
          </a:prstGeom>
          <a:noFill/>
        </p:spPr>
        <p:txBody>
          <a:bodyPr wrap="square" rtlCol="0">
            <a:spAutoFit/>
          </a:bodyPr>
          <a:lstStyle/>
          <a:p>
            <a:pPr algn="just"/>
            <a:r>
              <a:rPr lang="pt-PT" sz="2800" dirty="0"/>
              <a:t>3 - Crítica da doutrina</a:t>
            </a:r>
          </a:p>
          <a:p>
            <a:pPr algn="just"/>
            <a:endParaRPr lang="pt-PT" sz="2800" dirty="0"/>
          </a:p>
          <a:p>
            <a:pPr algn="just"/>
            <a:r>
              <a:rPr lang="pt-PT" sz="2800" dirty="0"/>
              <a:t>A primeira crítica conexa com a Carta prende-se com o título da mesma, na medida que o “legislador estendeu os Direitos consagrados ao patamar de Direito Humanos”. Esta opção é criticada pela doutrina em virtude de revelar uma confusão conceptual entre direitos humanos, por um lado, e direitos fundamentais, por outro.</a:t>
            </a:r>
          </a:p>
          <a:p>
            <a:pPr algn="just"/>
            <a:endParaRPr lang="pt-PT" sz="2800" dirty="0"/>
          </a:p>
          <a:p>
            <a:pPr algn="just"/>
            <a:r>
              <a:rPr lang="pt-PT" sz="2800" dirty="0"/>
              <a:t>A adoção da Carta Portuguesa dos Direitos Humanos na Era Digital convoca igualmente questões conexas com a natureza destes direitos no quadro da ordem jurídica portuguesa. Por outras palavras, qual é o valor dos mesmos?</a:t>
            </a:r>
          </a:p>
          <a:p>
            <a:pPr algn="just"/>
            <a:endParaRPr lang="pt-PT" sz="2800" dirty="0"/>
          </a:p>
          <a:p>
            <a:pPr algn="just"/>
            <a:r>
              <a:rPr lang="pt-PT" sz="2800" dirty="0"/>
              <a:t>Esta questão é resolvida pelo artigo 16º da Constituição da República Portuguesa (CRP).</a:t>
            </a:r>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1248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a:extLst>
              <a:ext uri="{FF2B5EF4-FFF2-40B4-BE49-F238E27FC236}">
                <a16:creationId xmlns:a16="http://schemas.microsoft.com/office/drawing/2014/main" id="{07F5E166-C683-EBB8-F03A-DC244AB270F9}"/>
              </a:ext>
            </a:extLst>
          </p:cNvPr>
          <p:cNvSpPr txBox="1"/>
          <p:nvPr/>
        </p:nvSpPr>
        <p:spPr>
          <a:xfrm>
            <a:off x="430306" y="385482"/>
            <a:ext cx="11340353" cy="5539978"/>
          </a:xfrm>
          <a:prstGeom prst="rect">
            <a:avLst/>
          </a:prstGeom>
          <a:noFill/>
        </p:spPr>
        <p:txBody>
          <a:bodyPr wrap="square" rtlCol="0">
            <a:spAutoFit/>
          </a:bodyPr>
          <a:lstStyle/>
          <a:p>
            <a:pPr algn="just"/>
            <a:r>
              <a:rPr lang="pt-PT" sz="2800" dirty="0"/>
              <a:t>Constituição da República Portuguesa</a:t>
            </a:r>
          </a:p>
          <a:p>
            <a:pPr algn="just"/>
            <a:endParaRPr lang="pt-PT" sz="2800" dirty="0"/>
          </a:p>
          <a:p>
            <a:pPr algn="just"/>
            <a:endParaRPr lang="pt-PT" sz="2800" dirty="0"/>
          </a:p>
          <a:p>
            <a:pPr algn="just"/>
            <a:r>
              <a:rPr lang="pt-PT" sz="2800" dirty="0"/>
              <a:t>Artigo 16.º - (Âmbito e sentido dos direitos fundamentais)</a:t>
            </a:r>
          </a:p>
          <a:p>
            <a:pPr algn="just"/>
            <a:endParaRPr lang="pt-PT" sz="2800" dirty="0"/>
          </a:p>
          <a:p>
            <a:pPr algn="just"/>
            <a:endParaRPr lang="pt-PT" sz="2800" b="1" dirty="0"/>
          </a:p>
          <a:p>
            <a:pPr algn="just"/>
            <a:r>
              <a:rPr lang="pt-PT" sz="2800" b="1" dirty="0"/>
              <a:t>       1. Os direitos fundamentais consagrados na Constituição não excluem quaisquer outros constantes das leis e das regras aplicáveis de direito internacional.</a:t>
            </a:r>
          </a:p>
          <a:p>
            <a:pPr algn="just"/>
            <a:r>
              <a:rPr lang="pt-PT" sz="2800" dirty="0"/>
              <a:t>       2. Os preceitos constitucionais e legais relativos aos direitos fundamentais devem ser interpretados e integrados de harmonia com a Declaração Universal dos Direitos do Homem.</a:t>
            </a:r>
          </a:p>
          <a:p>
            <a:endParaRPr lang="pt-PT" dirty="0"/>
          </a:p>
        </p:txBody>
      </p:sp>
    </p:spTree>
    <p:extLst>
      <p:ext uri="{BB962C8B-B14F-4D97-AF65-F5344CB8AC3E}">
        <p14:creationId xmlns:p14="http://schemas.microsoft.com/office/powerpoint/2010/main" val="4143185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063198"/>
          </a:xfrm>
          <a:prstGeom prst="rect">
            <a:avLst/>
          </a:prstGeom>
          <a:noFill/>
        </p:spPr>
        <p:txBody>
          <a:bodyPr wrap="square" rtlCol="0">
            <a:spAutoFit/>
          </a:bodyPr>
          <a:lstStyle/>
          <a:p>
            <a:pPr algn="just"/>
            <a:r>
              <a:rPr lang="pt-PT" sz="2400" dirty="0"/>
              <a:t>Uma segunda crítica à Carta prende-se com a redação</a:t>
            </a:r>
          </a:p>
          <a:p>
            <a:pPr algn="just"/>
            <a:endParaRPr lang="pt-PT" sz="2400" dirty="0"/>
          </a:p>
          <a:p>
            <a:pPr algn="just"/>
            <a:r>
              <a:rPr lang="pt-PT" sz="2400" dirty="0"/>
              <a:t>A Carta regula questões que são materialmente constitucionais. Por exemplo: o direito de acesso ao ambiente digital; a regulação da liberdade de expressão e de criação no ambiente digital. Contudo, a “esmagadora maioria dos direitos apresentados na Carta, são duplicações de Direitos que, de uma forma ou de outra, já vigoram no nosso ordenamento jurídico quer possuam raiz constitucional nacional, quer sejam de Direito pátrio ordinário, quer sejam normas materialmente constitucionais Europeias”.</a:t>
            </a:r>
          </a:p>
          <a:p>
            <a:pPr algn="just"/>
            <a:endParaRPr lang="pt-PT" sz="2400" dirty="0"/>
          </a:p>
          <a:p>
            <a:pPr algn="just"/>
            <a:r>
              <a:rPr lang="pt-PT" sz="2400" dirty="0"/>
              <a:t>Esta ideia é igualmente sublinhada por José Melo Alexandrino que afirma o seguinte: “A Carta Portuguesa de Direitos Humanos na Era Digital é redundante, quer relativamente aos direitos fundamentais constitucionalmente consagrados, quer relativamente aos direitos humanos reconhecidos internacionalmente, quer relativamente aos direitos humanos fundamentais reconhecidos no âmbito da União Europeia, acrescentando sim insegurança jurídica, como se reconheceu no parecer do Conselho Superior do Ministério Público”.</a:t>
            </a:r>
          </a:p>
          <a:p>
            <a:pPr algn="just"/>
            <a:endParaRPr lang="en-GB" sz="2800" dirty="0"/>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5248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7417415"/>
          </a:xfrm>
          <a:prstGeom prst="rect">
            <a:avLst/>
          </a:prstGeom>
          <a:noFill/>
        </p:spPr>
        <p:txBody>
          <a:bodyPr wrap="square" rtlCol="0">
            <a:spAutoFit/>
          </a:bodyPr>
          <a:lstStyle/>
          <a:p>
            <a:pPr algn="just"/>
            <a:r>
              <a:rPr lang="pt-PT" sz="2800" dirty="0"/>
              <a:t>Uma terceira crítica contra a redação do artigo 6º sustenta o seguinte:</a:t>
            </a:r>
          </a:p>
          <a:p>
            <a:pPr algn="just"/>
            <a:endParaRPr lang="pt-PT" sz="2800" dirty="0"/>
          </a:p>
          <a:p>
            <a:pPr algn="just"/>
            <a:r>
              <a:rPr lang="pt-PT" sz="2800" dirty="0"/>
              <a:t>Assim, não é consensual a ideia de criar um direito a proteção contra a desinformação onde o Estado Português protege  “a sociedade contra pessoas singulares ou coletivas, de jure ou de facto, que produzam, reproduzam ou difundam narrativa considerada desinformação”. O legislador define desinformação como “toda a narrativa comprovadamente falsa ou enganadora criada, apresentada e divulgada para obter vantagens económicas ou para enganar deliberadamente o público, e que seja suscetível de causar um prejuízo público, nomeadamente ameaça aos processos políticos democráticos, aos processos de elaboração de políticas públicas e a bens públicos” sendo “informação comprovadamente falsa ou enganadora a utilização de textos ou vídeos manipulados ou fabricados, bem como as práticas para inundar as caixas de correio eletrónico e o uso de redes de seguidores fictícios”.</a:t>
            </a:r>
          </a:p>
          <a:p>
            <a:pPr algn="just"/>
            <a:endParaRPr lang="en-GB" sz="2800" dirty="0"/>
          </a:p>
          <a:p>
            <a:pPr algn="just"/>
            <a:endParaRPr lang="en-GB" sz="2800" dirty="0"/>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4930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555641"/>
          </a:xfrm>
          <a:prstGeom prst="rect">
            <a:avLst/>
          </a:prstGeom>
          <a:noFill/>
        </p:spPr>
        <p:txBody>
          <a:bodyPr wrap="square" rtlCol="0">
            <a:spAutoFit/>
          </a:bodyPr>
          <a:lstStyle/>
          <a:p>
            <a:pPr algn="just"/>
            <a:r>
              <a:rPr lang="pt-PT" sz="2800" dirty="0"/>
              <a:t>A  doutrina critica a utilização de conceitos indeterminados e um eventual efeito de censura que não tem acolhimento na CRP de 1976. Para além disso, a definição legal de desinformação constitui uma restrição à liberdade de expressão consagrada no artigo 37º da CRP.</a:t>
            </a:r>
          </a:p>
          <a:p>
            <a:pPr algn="just"/>
            <a:endParaRPr lang="pt-PT" sz="2800" dirty="0"/>
          </a:p>
          <a:p>
            <a:pPr algn="just"/>
            <a:r>
              <a:rPr lang="pt-PT" sz="2800" dirty="0"/>
              <a:t>A doutrina critica ainda a solução constante do nº 6 do artigo 6º da Carta que determina o seguinte: “o Estado apoia a criação de estruturas de verificação de factos por órgãos de comunicação social devidamente registados e incentiva a atribuição de selos de qualidade por entidades fidedignas dotadas do estatuto de utilidade pública.  Esta solução mereceu reparos do nosso PR que afirmou que “poderia incorrer em inconstitucionalidade na medida em que, assenta nos conceitos indeterminados já referidos, previsse a atuação do Estado na criação de estruturas de verificação de factos cujo âmbito de atuação é desconhecido – e não o deveria ser no plano de uma lei restritiva – e cuja natureza ficaria também por esclarecer”.</a:t>
            </a:r>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2417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124754"/>
          </a:xfrm>
          <a:prstGeom prst="rect">
            <a:avLst/>
          </a:prstGeom>
          <a:noFill/>
        </p:spPr>
        <p:txBody>
          <a:bodyPr wrap="square" rtlCol="0">
            <a:spAutoFit/>
          </a:bodyPr>
          <a:lstStyle/>
          <a:p>
            <a:pPr algn="just"/>
            <a:r>
              <a:rPr lang="pt-PT" sz="2800" dirty="0"/>
              <a:t>Na sequencia dos pedidos de fiscalização sucessiva do Presidente da República e do Provedor da Justiça relativamente à redação do artigo 6º da Carta Portuguesa de Direitos Humanos na Era Digital, o Parlamento revogou o artigo 6º aquando da aprovação da Lei nº 15/2022, de 11 de agosto, com a exceção do nº 1, pondo assim fim à polémica.</a:t>
            </a:r>
          </a:p>
          <a:p>
            <a:pPr algn="just"/>
            <a:endParaRPr lang="pt-PT" sz="2800" dirty="0"/>
          </a:p>
          <a:p>
            <a:pPr algn="just"/>
            <a:r>
              <a:rPr lang="pt-PT" sz="2800" dirty="0"/>
              <a:t>Considerações finais</a:t>
            </a:r>
          </a:p>
          <a:p>
            <a:pPr algn="just"/>
            <a:endParaRPr lang="pt-PT" sz="2800" dirty="0"/>
          </a:p>
          <a:p>
            <a:pPr algn="just"/>
            <a:r>
              <a:rPr lang="pt-PT" sz="2800" dirty="0"/>
              <a:t>Contudo, as soluções unilaterais no que toca à regulação das plataformas digitais são pouco significativos.</a:t>
            </a:r>
          </a:p>
          <a:p>
            <a:pPr algn="just"/>
            <a:endParaRPr lang="pt-PT" sz="2800" dirty="0"/>
          </a:p>
          <a:p>
            <a:pPr algn="just"/>
            <a:r>
              <a:rPr lang="pt-PT" sz="2800" dirty="0"/>
              <a:t>Dai ser necessário falar da ação da União Europeia nesta matéria. Mas antes de passar a palavra à minha colega gostaríamos de concluir com as palavras sábias de Simão Mendes de Sousa</a:t>
            </a:r>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0348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5262979"/>
          </a:xfrm>
          <a:prstGeom prst="rect">
            <a:avLst/>
          </a:prstGeom>
          <a:noFill/>
        </p:spPr>
        <p:txBody>
          <a:bodyPr wrap="square" rtlCol="0">
            <a:spAutoFit/>
          </a:bodyPr>
          <a:lstStyle/>
          <a:p>
            <a:pPr algn="just"/>
            <a:r>
              <a:rPr lang="pt-PT" sz="2800" dirty="0"/>
              <a:t>“Aos juristas e ao Direito Constitucional, competirá continuar a percorrer o caminho da Constitucionalização destas realidades, aprofundando a limitação do poder e a garantia dos direitos que a este Direito cumpre proteger, na certeza que hoje a realidade histórica nos faz duvidar entre quem são os bons e os maus, os anjos e os demónios, mas “enquanto houver estrada para andar a gente vai continuar” rumo ao constitucionalismo digital multinível”.</a:t>
            </a:r>
          </a:p>
          <a:p>
            <a:pPr algn="just"/>
            <a:endParaRPr lang="pt-PT" sz="2800" dirty="0"/>
          </a:p>
          <a:p>
            <a:pPr algn="just"/>
            <a:r>
              <a:rPr lang="pt-PT" sz="2800" dirty="0"/>
              <a:t>Portanto, cabe ao direito constitucional desempenhar as suas funções clássicas: limitar o poder e garantir os direitos. Assim, a continuação desta apresentação aponta para a entrada da Profª Dora Resende Alves da UPT para explicar as opções da União Europeia e do Direito Constitucional Europeu em matéria de regulação da era digital. </a:t>
            </a:r>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6262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4832092"/>
          </a:xfrm>
          <a:prstGeom prst="rect">
            <a:avLst/>
          </a:prstGeom>
          <a:noFill/>
        </p:spPr>
        <p:txBody>
          <a:bodyPr wrap="square" rtlCol="0">
            <a:spAutoFit/>
          </a:bodyPr>
          <a:lstStyle/>
          <a:p>
            <a:pPr algn="just"/>
            <a:r>
              <a:rPr lang="pt-PT" sz="2800" dirty="0"/>
              <a:t>BIBLIOGRAFIA</a:t>
            </a:r>
          </a:p>
          <a:p>
            <a:pPr algn="just"/>
            <a:endParaRPr lang="pt-PT" sz="2800" dirty="0"/>
          </a:p>
          <a:p>
            <a:pPr algn="just"/>
            <a:r>
              <a:rPr lang="pt-PT" sz="2800" dirty="0"/>
              <a:t>Alexandrino, José Melo (2021). DEZ BREVES APONTAMENTOS SOBRE A CARTA PORTUGUESA DE DIREITOS HUMANOS NA ERA DIGITAL. Lisboa: ICJP. Disponível em: </a:t>
            </a:r>
            <a:r>
              <a:rPr lang="pt-PT" sz="2800" dirty="0">
                <a:hlinkClick r:id="rId2"/>
              </a:rPr>
              <a:t>dez_breves_apontamentos_sobre_a_carta_portuguesa.pdf (icjp.pt)</a:t>
            </a:r>
            <a:endParaRPr lang="pt-PT" sz="2800" dirty="0"/>
          </a:p>
          <a:p>
            <a:pPr algn="just"/>
            <a:endParaRPr lang="pt-PT" sz="2800" dirty="0"/>
          </a:p>
          <a:p>
            <a:pPr algn="just"/>
            <a:r>
              <a:rPr lang="pt-PT" sz="2800" dirty="0"/>
              <a:t>Sousa, Simão Mendes de (2022). </a:t>
            </a:r>
            <a:r>
              <a:rPr lang="pt-PT" sz="2800" i="1" dirty="0"/>
              <a:t>Constitucionalismo Digital: Uma Introdução</a:t>
            </a:r>
            <a:r>
              <a:rPr lang="pt-PT" sz="2800" dirty="0"/>
              <a:t>. Coimbra: Almedina. </a:t>
            </a:r>
          </a:p>
          <a:p>
            <a:pPr algn="just"/>
            <a:endParaRPr lang="pt-PT" sz="2800" dirty="0"/>
          </a:p>
          <a:p>
            <a:pPr algn="just"/>
            <a:endParaRPr lang="pt-PT" sz="2800" dirty="0"/>
          </a:p>
        </p:txBody>
      </p:sp>
      <p:pic>
        <p:nvPicPr>
          <p:cNvPr id="6146" name="DefaultOcx">
            <a:extLst>
              <a:ext uri="{FF2B5EF4-FFF2-40B4-BE49-F238E27FC236}">
                <a16:creationId xmlns:a16="http://schemas.microsoft.com/office/drawing/2014/main" id="{807B2FFF-296A-E23D-5B30-EC89568D05D2}"/>
              </a:ext>
            </a:extLst>
          </p:cNvPr>
          <p:cNvPicPr preferRelativeResize="0">
            <a:picLocks noChangeArrowheads="1" noChangeShapeType="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HTMLText1">
            <a:extLst>
              <a:ext uri="{FF2B5EF4-FFF2-40B4-BE49-F238E27FC236}">
                <a16:creationId xmlns:a16="http://schemas.microsoft.com/office/drawing/2014/main" id="{480AFFFF-A88A-CFCA-E9A4-2D6F262F17A2}"/>
              </a:ext>
            </a:extLst>
          </p:cNvPr>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HTMLText4">
            <a:extLst>
              <a:ext uri="{FF2B5EF4-FFF2-40B4-BE49-F238E27FC236}">
                <a16:creationId xmlns:a16="http://schemas.microsoft.com/office/drawing/2014/main" id="{B4FAB902-4538-3694-3A8E-00321D0E14D7}"/>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HTMLText5">
            <a:extLst>
              <a:ext uri="{FF2B5EF4-FFF2-40B4-BE49-F238E27FC236}">
                <a16:creationId xmlns:a16="http://schemas.microsoft.com/office/drawing/2014/main" id="{AB33152F-A70D-3276-87D9-D51C02B55FF4}"/>
              </a:ext>
            </a:extLst>
          </p:cNvPr>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0337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57" name="Rectangle 9250">
            <a:extLst>
              <a:ext uri="{FF2B5EF4-FFF2-40B4-BE49-F238E27FC236}">
                <a16:creationId xmlns:a16="http://schemas.microsoft.com/office/drawing/2014/main" id="{C3D6EC93-F369-413E-AA67-5D4104161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aixaDeTexto 1">
            <a:extLst>
              <a:ext uri="{FF2B5EF4-FFF2-40B4-BE49-F238E27FC236}">
                <a16:creationId xmlns:a16="http://schemas.microsoft.com/office/drawing/2014/main" id="{627DDC16-DCFB-7818-B650-6DEE9E1E44EC}"/>
              </a:ext>
            </a:extLst>
          </p:cNvPr>
          <p:cNvSpPr txBox="1"/>
          <p:nvPr/>
        </p:nvSpPr>
        <p:spPr>
          <a:xfrm>
            <a:off x="970961" y="1234911"/>
            <a:ext cx="4261440" cy="4365789"/>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r>
              <a:rPr lang="en-US" sz="2400" dirty="0">
                <a:solidFill>
                  <a:schemeClr val="bg1">
                    <a:alpha val="80000"/>
                  </a:schemeClr>
                </a:solidFill>
              </a:rPr>
              <a:t>MUITO OBRIGADO!</a:t>
            </a: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r>
              <a:rPr lang="en-US" sz="2400" dirty="0">
                <a:solidFill>
                  <a:schemeClr val="bg1">
                    <a:alpha val="80000"/>
                  </a:schemeClr>
                </a:solidFill>
              </a:rPr>
              <a:t>mario.barata@ipleiria.pt</a:t>
            </a:r>
          </a:p>
        </p:txBody>
      </p:sp>
      <p:pic>
        <p:nvPicPr>
          <p:cNvPr id="9218" name="Picture 2">
            <a:extLst>
              <a:ext uri="{FF2B5EF4-FFF2-40B4-BE49-F238E27FC236}">
                <a16:creationId xmlns:a16="http://schemas.microsoft.com/office/drawing/2014/main" id="{DED7035D-8219-993F-DFA6-BAA358DFDE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336" r="15534" b="2"/>
          <a:stretch/>
        </p:blipFill>
        <p:spPr bwMode="auto">
          <a:xfrm>
            <a:off x="5752193" y="10"/>
            <a:ext cx="6439807" cy="6857989"/>
          </a:xfrm>
          <a:custGeom>
            <a:avLst/>
            <a:gdLst/>
            <a:ahLst/>
            <a:cxnLst/>
            <a:rect l="l" t="t" r="r" b="b"/>
            <a:pathLst>
              <a:path w="6439807" h="6857999">
                <a:moveTo>
                  <a:pt x="752157" y="6118149"/>
                </a:moveTo>
                <a:cubicBezTo>
                  <a:pt x="745608" y="6124102"/>
                  <a:pt x="737987" y="6129341"/>
                  <a:pt x="730938" y="6133722"/>
                </a:cubicBezTo>
                <a:cubicBezTo>
                  <a:pt x="723794" y="6138152"/>
                  <a:pt x="718448" y="6143474"/>
                  <a:pt x="714778" y="6149379"/>
                </a:cubicBezTo>
                <a:lnTo>
                  <a:pt x="709303" y="6166562"/>
                </a:lnTo>
                <a:lnTo>
                  <a:pt x="714778" y="6149380"/>
                </a:lnTo>
                <a:cubicBezTo>
                  <a:pt x="718448" y="6143474"/>
                  <a:pt x="723794" y="6138152"/>
                  <a:pt x="730938" y="6133723"/>
                </a:cubicBezTo>
                <a:cubicBezTo>
                  <a:pt x="737987" y="6129341"/>
                  <a:pt x="745608" y="6124102"/>
                  <a:pt x="752157" y="6118149"/>
                </a:cubicBezTo>
                <a:close/>
                <a:moveTo>
                  <a:pt x="844000" y="4941372"/>
                </a:moveTo>
                <a:lnTo>
                  <a:pt x="840670" y="4950868"/>
                </a:lnTo>
                <a:lnTo>
                  <a:pt x="830985" y="4991382"/>
                </a:lnTo>
                <a:lnTo>
                  <a:pt x="840670" y="4950869"/>
                </a:lnTo>
                <a:close/>
                <a:moveTo>
                  <a:pt x="840061" y="4749807"/>
                </a:moveTo>
                <a:cubicBezTo>
                  <a:pt x="852197" y="4762827"/>
                  <a:pt x="853054" y="4781365"/>
                  <a:pt x="854768" y="4799797"/>
                </a:cubicBezTo>
                <a:cubicBezTo>
                  <a:pt x="853054" y="4781365"/>
                  <a:pt x="852197" y="4762826"/>
                  <a:pt x="840061" y="4749807"/>
                </a:cubicBezTo>
                <a:close/>
                <a:moveTo>
                  <a:pt x="822263" y="4543185"/>
                </a:moveTo>
                <a:lnTo>
                  <a:pt x="816857" y="4557091"/>
                </a:lnTo>
                <a:cubicBezTo>
                  <a:pt x="805236" y="4573618"/>
                  <a:pt x="796449" y="4588275"/>
                  <a:pt x="790493" y="4602021"/>
                </a:cubicBezTo>
                <a:cubicBezTo>
                  <a:pt x="796449" y="4588275"/>
                  <a:pt x="805236" y="4573618"/>
                  <a:pt x="816857" y="4557092"/>
                </a:cubicBezTo>
                <a:cubicBezTo>
                  <a:pt x="819238" y="4553662"/>
                  <a:pt x="821286" y="4548281"/>
                  <a:pt x="822263" y="4543185"/>
                </a:cubicBezTo>
                <a:close/>
                <a:moveTo>
                  <a:pt x="356045" y="2819253"/>
                </a:moveTo>
                <a:lnTo>
                  <a:pt x="344401" y="2827483"/>
                </a:lnTo>
                <a:lnTo>
                  <a:pt x="344399" y="2827486"/>
                </a:lnTo>
                <a:lnTo>
                  <a:pt x="325551" y="2842392"/>
                </a:lnTo>
                <a:lnTo>
                  <a:pt x="315896" y="2861156"/>
                </a:lnTo>
                <a:lnTo>
                  <a:pt x="344399" y="2827486"/>
                </a:lnTo>
                <a:lnTo>
                  <a:pt x="344401" y="2827484"/>
                </a:lnTo>
                <a:close/>
                <a:moveTo>
                  <a:pt x="425699" y="1974015"/>
                </a:moveTo>
                <a:cubicBezTo>
                  <a:pt x="427224" y="1991685"/>
                  <a:pt x="433462" y="2008497"/>
                  <a:pt x="449941" y="2023547"/>
                </a:cubicBezTo>
                <a:cubicBezTo>
                  <a:pt x="441702" y="2016020"/>
                  <a:pt x="436022" y="2008056"/>
                  <a:pt x="432213" y="1999763"/>
                </a:cubicBezTo>
                <a:close/>
                <a:moveTo>
                  <a:pt x="442893" y="1768838"/>
                </a:moveTo>
                <a:cubicBezTo>
                  <a:pt x="451656" y="1779981"/>
                  <a:pt x="453942" y="1790986"/>
                  <a:pt x="452275" y="1801558"/>
                </a:cubicBezTo>
                <a:lnTo>
                  <a:pt x="451495" y="1785412"/>
                </a:lnTo>
                <a:cubicBezTo>
                  <a:pt x="450037" y="1779948"/>
                  <a:pt x="447274" y="1774411"/>
                  <a:pt x="442893" y="1768838"/>
                </a:cubicBezTo>
                <a:close/>
                <a:moveTo>
                  <a:pt x="333304" y="520953"/>
                </a:moveTo>
                <a:cubicBezTo>
                  <a:pt x="333742" y="528850"/>
                  <a:pt x="335479" y="536547"/>
                  <a:pt x="337867" y="544146"/>
                </a:cubicBezTo>
                <a:lnTo>
                  <a:pt x="340032" y="549926"/>
                </a:lnTo>
                <a:lnTo>
                  <a:pt x="340448" y="551717"/>
                </a:lnTo>
                <a:lnTo>
                  <a:pt x="346286" y="566616"/>
                </a:lnTo>
                <a:lnTo>
                  <a:pt x="346338" y="566754"/>
                </a:lnTo>
                <a:lnTo>
                  <a:pt x="352655" y="583595"/>
                </a:lnTo>
                <a:lnTo>
                  <a:pt x="359451" y="612658"/>
                </a:lnTo>
                <a:cubicBezTo>
                  <a:pt x="358988" y="604728"/>
                  <a:pt x="357231" y="597005"/>
                  <a:pt x="354829" y="589388"/>
                </a:cubicBezTo>
                <a:lnTo>
                  <a:pt x="352655" y="583595"/>
                </a:lnTo>
                <a:lnTo>
                  <a:pt x="352236" y="581804"/>
                </a:lnTo>
                <a:lnTo>
                  <a:pt x="346286" y="566616"/>
                </a:lnTo>
                <a:lnTo>
                  <a:pt x="340032" y="549926"/>
                </a:lnTo>
                <a:close/>
                <a:moveTo>
                  <a:pt x="384407" y="268794"/>
                </a:moveTo>
                <a:lnTo>
                  <a:pt x="387837" y="328017"/>
                </a:lnTo>
                <a:cubicBezTo>
                  <a:pt x="389527" y="318646"/>
                  <a:pt x="389932" y="309031"/>
                  <a:pt x="389283" y="299164"/>
                </a:cubicBezTo>
                <a:cubicBezTo>
                  <a:pt x="388634" y="289296"/>
                  <a:pt x="386932" y="279176"/>
                  <a:pt x="384407" y="268794"/>
                </a:cubicBezTo>
                <a:close/>
                <a:moveTo>
                  <a:pt x="66991" y="0"/>
                </a:moveTo>
                <a:lnTo>
                  <a:pt x="6439807" y="0"/>
                </a:lnTo>
                <a:lnTo>
                  <a:pt x="6439807" y="6857999"/>
                </a:lnTo>
                <a:lnTo>
                  <a:pt x="149318" y="6857999"/>
                </a:lnTo>
                <a:lnTo>
                  <a:pt x="149318" y="6857457"/>
                </a:lnTo>
                <a:lnTo>
                  <a:pt x="22079" y="6857457"/>
                </a:lnTo>
                <a:lnTo>
                  <a:pt x="26851" y="6796804"/>
                </a:lnTo>
                <a:cubicBezTo>
                  <a:pt x="32162" y="6777207"/>
                  <a:pt x="39591" y="6758011"/>
                  <a:pt x="44354" y="6738388"/>
                </a:cubicBezTo>
                <a:cubicBezTo>
                  <a:pt x="48736" y="6720103"/>
                  <a:pt x="58832" y="6702955"/>
                  <a:pt x="67214" y="6685617"/>
                </a:cubicBezTo>
                <a:cubicBezTo>
                  <a:pt x="83217" y="6652472"/>
                  <a:pt x="73120" y="6617036"/>
                  <a:pt x="77310" y="6583128"/>
                </a:cubicBezTo>
                <a:cubicBezTo>
                  <a:pt x="78646" y="6572269"/>
                  <a:pt x="80168" y="6561411"/>
                  <a:pt x="82837" y="6550742"/>
                </a:cubicBezTo>
                <a:cubicBezTo>
                  <a:pt x="89885" y="6521593"/>
                  <a:pt x="95981" y="6491874"/>
                  <a:pt x="105698" y="6463490"/>
                </a:cubicBezTo>
                <a:cubicBezTo>
                  <a:pt x="116555" y="6431292"/>
                  <a:pt x="131034" y="6400429"/>
                  <a:pt x="146085" y="6363664"/>
                </a:cubicBezTo>
                <a:cubicBezTo>
                  <a:pt x="142274" y="6350899"/>
                  <a:pt x="131986" y="6331277"/>
                  <a:pt x="131034" y="6311084"/>
                </a:cubicBezTo>
                <a:cubicBezTo>
                  <a:pt x="127795" y="6246121"/>
                  <a:pt x="145512" y="6185351"/>
                  <a:pt x="173519" y="6127247"/>
                </a:cubicBezTo>
                <a:cubicBezTo>
                  <a:pt x="181900" y="6109530"/>
                  <a:pt x="187424" y="6090477"/>
                  <a:pt x="195616" y="6072569"/>
                </a:cubicBezTo>
                <a:cubicBezTo>
                  <a:pt x="198472" y="6066284"/>
                  <a:pt x="204569" y="6058092"/>
                  <a:pt x="210287" y="6056948"/>
                </a:cubicBezTo>
                <a:cubicBezTo>
                  <a:pt x="243432" y="6050282"/>
                  <a:pt x="242862" y="6025515"/>
                  <a:pt x="244766" y="5999796"/>
                </a:cubicBezTo>
                <a:cubicBezTo>
                  <a:pt x="247051" y="5969124"/>
                  <a:pt x="252386" y="5938836"/>
                  <a:pt x="256958" y="5908355"/>
                </a:cubicBezTo>
                <a:cubicBezTo>
                  <a:pt x="257530" y="5904353"/>
                  <a:pt x="261530" y="5900735"/>
                  <a:pt x="264199" y="5897114"/>
                </a:cubicBezTo>
                <a:cubicBezTo>
                  <a:pt x="268199" y="5891590"/>
                  <a:pt x="274296" y="5886447"/>
                  <a:pt x="275818" y="5880348"/>
                </a:cubicBezTo>
                <a:cubicBezTo>
                  <a:pt x="283249" y="5849107"/>
                  <a:pt x="289535" y="5817674"/>
                  <a:pt x="296393" y="5786239"/>
                </a:cubicBezTo>
                <a:cubicBezTo>
                  <a:pt x="297919" y="5779191"/>
                  <a:pt x="299822" y="5771953"/>
                  <a:pt x="302870" y="5765474"/>
                </a:cubicBezTo>
                <a:cubicBezTo>
                  <a:pt x="305728" y="5759378"/>
                  <a:pt x="310682" y="5754234"/>
                  <a:pt x="313730" y="5748136"/>
                </a:cubicBezTo>
                <a:cubicBezTo>
                  <a:pt x="321921" y="5731564"/>
                  <a:pt x="329541" y="5714607"/>
                  <a:pt x="338685" y="5695178"/>
                </a:cubicBezTo>
                <a:cubicBezTo>
                  <a:pt x="321541" y="5684320"/>
                  <a:pt x="331258" y="5669647"/>
                  <a:pt x="339449" y="5651360"/>
                </a:cubicBezTo>
                <a:cubicBezTo>
                  <a:pt x="347831" y="5632691"/>
                  <a:pt x="350497" y="5611164"/>
                  <a:pt x="353546" y="5590590"/>
                </a:cubicBezTo>
                <a:cubicBezTo>
                  <a:pt x="359070" y="5552869"/>
                  <a:pt x="362499" y="5514957"/>
                  <a:pt x="367451" y="5477239"/>
                </a:cubicBezTo>
                <a:cubicBezTo>
                  <a:pt x="368595" y="5469236"/>
                  <a:pt x="370690" y="5460092"/>
                  <a:pt x="375454" y="5453995"/>
                </a:cubicBezTo>
                <a:cubicBezTo>
                  <a:pt x="407459" y="5412276"/>
                  <a:pt x="416411" y="5361598"/>
                  <a:pt x="413366" y="5313403"/>
                </a:cubicBezTo>
                <a:cubicBezTo>
                  <a:pt x="411078" y="5275491"/>
                  <a:pt x="409363" y="5238343"/>
                  <a:pt x="412601" y="5200813"/>
                </a:cubicBezTo>
                <a:cubicBezTo>
                  <a:pt x="412793" y="5197955"/>
                  <a:pt x="412411" y="5194145"/>
                  <a:pt x="410887" y="5192051"/>
                </a:cubicBezTo>
                <a:cubicBezTo>
                  <a:pt x="400791" y="5179097"/>
                  <a:pt x="400029" y="5165570"/>
                  <a:pt x="398315" y="5148995"/>
                </a:cubicBezTo>
                <a:cubicBezTo>
                  <a:pt x="395837" y="5125562"/>
                  <a:pt x="397553" y="5104036"/>
                  <a:pt x="401743" y="5082317"/>
                </a:cubicBezTo>
                <a:cubicBezTo>
                  <a:pt x="404791" y="5066505"/>
                  <a:pt x="411078" y="5050504"/>
                  <a:pt x="419080" y="5036405"/>
                </a:cubicBezTo>
                <a:cubicBezTo>
                  <a:pt x="430320" y="5016785"/>
                  <a:pt x="434701" y="4997922"/>
                  <a:pt x="419841" y="4979253"/>
                </a:cubicBezTo>
                <a:cubicBezTo>
                  <a:pt x="404029" y="4959061"/>
                  <a:pt x="409553" y="4936201"/>
                  <a:pt x="408983" y="4913909"/>
                </a:cubicBezTo>
                <a:cubicBezTo>
                  <a:pt x="408791" y="4904195"/>
                  <a:pt x="409174" y="4893907"/>
                  <a:pt x="406697" y="4884572"/>
                </a:cubicBezTo>
                <a:cubicBezTo>
                  <a:pt x="399647" y="4857522"/>
                  <a:pt x="388978" y="4831420"/>
                  <a:pt x="384216" y="4803988"/>
                </a:cubicBezTo>
                <a:cubicBezTo>
                  <a:pt x="381551" y="4788747"/>
                  <a:pt x="386312" y="4771793"/>
                  <a:pt x="389741" y="4755980"/>
                </a:cubicBezTo>
                <a:cubicBezTo>
                  <a:pt x="393361" y="4739978"/>
                  <a:pt x="398885" y="4724167"/>
                  <a:pt x="404601" y="4708734"/>
                </a:cubicBezTo>
                <a:cubicBezTo>
                  <a:pt x="408411" y="4698258"/>
                  <a:pt x="412031" y="4686828"/>
                  <a:pt x="418889" y="4678445"/>
                </a:cubicBezTo>
                <a:cubicBezTo>
                  <a:pt x="434510" y="4659393"/>
                  <a:pt x="437178" y="4639772"/>
                  <a:pt x="428986" y="4617291"/>
                </a:cubicBezTo>
                <a:cubicBezTo>
                  <a:pt x="427651" y="4613864"/>
                  <a:pt x="427651" y="4609863"/>
                  <a:pt x="427462" y="4606053"/>
                </a:cubicBezTo>
                <a:cubicBezTo>
                  <a:pt x="423462" y="4545086"/>
                  <a:pt x="420984" y="4484127"/>
                  <a:pt x="414888" y="4423545"/>
                </a:cubicBezTo>
                <a:cubicBezTo>
                  <a:pt x="412411" y="4398972"/>
                  <a:pt x="401553" y="4375349"/>
                  <a:pt x="394695" y="4351154"/>
                </a:cubicBezTo>
                <a:cubicBezTo>
                  <a:pt x="393361" y="4346201"/>
                  <a:pt x="391265" y="4340674"/>
                  <a:pt x="392218" y="4335722"/>
                </a:cubicBezTo>
                <a:cubicBezTo>
                  <a:pt x="401743" y="4281810"/>
                  <a:pt x="387837" y="4231324"/>
                  <a:pt x="369547" y="4181603"/>
                </a:cubicBezTo>
                <a:cubicBezTo>
                  <a:pt x="367642" y="4176461"/>
                  <a:pt x="368214" y="4170174"/>
                  <a:pt x="368595" y="4164458"/>
                </a:cubicBezTo>
                <a:cubicBezTo>
                  <a:pt x="369928" y="4148453"/>
                  <a:pt x="376597" y="4131119"/>
                  <a:pt x="372597" y="4116641"/>
                </a:cubicBezTo>
                <a:cubicBezTo>
                  <a:pt x="361545" y="4078159"/>
                  <a:pt x="348211" y="4040058"/>
                  <a:pt x="331447" y="4003861"/>
                </a:cubicBezTo>
                <a:cubicBezTo>
                  <a:pt x="314493" y="3967091"/>
                  <a:pt x="300203" y="3932993"/>
                  <a:pt x="317350" y="3890891"/>
                </a:cubicBezTo>
                <a:cubicBezTo>
                  <a:pt x="324589" y="3872985"/>
                  <a:pt x="319445" y="3849362"/>
                  <a:pt x="317541" y="3828785"/>
                </a:cubicBezTo>
                <a:cubicBezTo>
                  <a:pt x="316016" y="3813737"/>
                  <a:pt x="307442" y="3799258"/>
                  <a:pt x="307442" y="3784397"/>
                </a:cubicBezTo>
                <a:cubicBezTo>
                  <a:pt x="307442" y="3744770"/>
                  <a:pt x="297346" y="3709529"/>
                  <a:pt x="276771" y="3675238"/>
                </a:cubicBezTo>
                <a:cubicBezTo>
                  <a:pt x="268770" y="3661899"/>
                  <a:pt x="274105" y="3641134"/>
                  <a:pt x="272009" y="3623799"/>
                </a:cubicBezTo>
                <a:cubicBezTo>
                  <a:pt x="269533" y="3605509"/>
                  <a:pt x="267247" y="3586653"/>
                  <a:pt x="261721" y="3569124"/>
                </a:cubicBezTo>
                <a:cubicBezTo>
                  <a:pt x="247242" y="3523785"/>
                  <a:pt x="230859" y="3479015"/>
                  <a:pt x="215618" y="3433866"/>
                </a:cubicBezTo>
                <a:cubicBezTo>
                  <a:pt x="203045" y="3396719"/>
                  <a:pt x="212952" y="3360139"/>
                  <a:pt x="218285" y="3323372"/>
                </a:cubicBezTo>
                <a:cubicBezTo>
                  <a:pt x="221716" y="3300319"/>
                  <a:pt x="229907" y="3278795"/>
                  <a:pt x="217715" y="3252885"/>
                </a:cubicBezTo>
                <a:cubicBezTo>
                  <a:pt x="206093" y="3228119"/>
                  <a:pt x="208761" y="3196686"/>
                  <a:pt x="202474" y="3168870"/>
                </a:cubicBezTo>
                <a:cubicBezTo>
                  <a:pt x="197141" y="3145436"/>
                  <a:pt x="188566" y="3122770"/>
                  <a:pt x="180184" y="3100099"/>
                </a:cubicBezTo>
                <a:cubicBezTo>
                  <a:pt x="168753" y="3069235"/>
                  <a:pt x="156753" y="3038756"/>
                  <a:pt x="162468" y="3005035"/>
                </a:cubicBezTo>
                <a:cubicBezTo>
                  <a:pt x="168946" y="2966742"/>
                  <a:pt x="144561" y="2940455"/>
                  <a:pt x="128367" y="2910353"/>
                </a:cubicBezTo>
                <a:cubicBezTo>
                  <a:pt x="117318" y="2889587"/>
                  <a:pt x="109126" y="2866918"/>
                  <a:pt x="102267" y="2844248"/>
                </a:cubicBezTo>
                <a:cubicBezTo>
                  <a:pt x="93313" y="2813958"/>
                  <a:pt x="87978" y="2782716"/>
                  <a:pt x="79217" y="2752235"/>
                </a:cubicBezTo>
                <a:cubicBezTo>
                  <a:pt x="66072" y="2706131"/>
                  <a:pt x="55784" y="2659455"/>
                  <a:pt x="63024" y="2611450"/>
                </a:cubicBezTo>
                <a:cubicBezTo>
                  <a:pt x="66262" y="2589352"/>
                  <a:pt x="66072" y="2568774"/>
                  <a:pt x="61307" y="2546678"/>
                </a:cubicBezTo>
                <a:cubicBezTo>
                  <a:pt x="53497" y="2510483"/>
                  <a:pt x="52545" y="2473333"/>
                  <a:pt x="23399" y="2444184"/>
                </a:cubicBezTo>
                <a:cubicBezTo>
                  <a:pt x="13111" y="2433897"/>
                  <a:pt x="10446" y="2415420"/>
                  <a:pt x="5110" y="2400369"/>
                </a:cubicBezTo>
                <a:cubicBezTo>
                  <a:pt x="-1178" y="2383032"/>
                  <a:pt x="2062" y="2370270"/>
                  <a:pt x="20352" y="2360933"/>
                </a:cubicBezTo>
                <a:cubicBezTo>
                  <a:pt x="28541" y="2356744"/>
                  <a:pt x="36543" y="2344741"/>
                  <a:pt x="37878" y="2335405"/>
                </a:cubicBezTo>
                <a:cubicBezTo>
                  <a:pt x="41877" y="2307402"/>
                  <a:pt x="35972" y="2281683"/>
                  <a:pt x="23017" y="2254633"/>
                </a:cubicBezTo>
                <a:cubicBezTo>
                  <a:pt x="10825" y="2229296"/>
                  <a:pt x="12159" y="2197670"/>
                  <a:pt x="7395" y="2168903"/>
                </a:cubicBezTo>
                <a:cubicBezTo>
                  <a:pt x="5681" y="2158712"/>
                  <a:pt x="3062" y="2148519"/>
                  <a:pt x="871" y="2138304"/>
                </a:cubicBezTo>
                <a:lnTo>
                  <a:pt x="0" y="2131532"/>
                </a:lnTo>
                <a:lnTo>
                  <a:pt x="0" y="2072225"/>
                </a:lnTo>
                <a:lnTo>
                  <a:pt x="251" y="2069340"/>
                </a:lnTo>
                <a:cubicBezTo>
                  <a:pt x="2061" y="2056600"/>
                  <a:pt x="4156" y="2043835"/>
                  <a:pt x="5299" y="2030977"/>
                </a:cubicBezTo>
                <a:cubicBezTo>
                  <a:pt x="7203" y="2010974"/>
                  <a:pt x="6442" y="1990589"/>
                  <a:pt x="8729" y="1970586"/>
                </a:cubicBezTo>
                <a:cubicBezTo>
                  <a:pt x="10446" y="1954202"/>
                  <a:pt x="14826" y="1938009"/>
                  <a:pt x="18445" y="1921817"/>
                </a:cubicBezTo>
                <a:cubicBezTo>
                  <a:pt x="19779" y="1915912"/>
                  <a:pt x="24922" y="1910004"/>
                  <a:pt x="24161" y="1904673"/>
                </a:cubicBezTo>
                <a:cubicBezTo>
                  <a:pt x="15970" y="1851709"/>
                  <a:pt x="52545" y="1813610"/>
                  <a:pt x="68738" y="1768838"/>
                </a:cubicBezTo>
                <a:cubicBezTo>
                  <a:pt x="85885" y="1721785"/>
                  <a:pt x="112174" y="1676253"/>
                  <a:pt x="104364" y="1623675"/>
                </a:cubicBezTo>
                <a:cubicBezTo>
                  <a:pt x="99601" y="1591859"/>
                  <a:pt x="88551" y="1561189"/>
                  <a:pt x="81883" y="1529563"/>
                </a:cubicBezTo>
                <a:cubicBezTo>
                  <a:pt x="79597" y="1518324"/>
                  <a:pt x="79979" y="1505751"/>
                  <a:pt x="82264" y="1494509"/>
                </a:cubicBezTo>
                <a:cubicBezTo>
                  <a:pt x="92744" y="1440216"/>
                  <a:pt x="94267" y="1386684"/>
                  <a:pt x="77120" y="1333341"/>
                </a:cubicBezTo>
                <a:cubicBezTo>
                  <a:pt x="74262" y="1324198"/>
                  <a:pt x="71597" y="1314483"/>
                  <a:pt x="71597" y="1304955"/>
                </a:cubicBezTo>
                <a:cubicBezTo>
                  <a:pt x="71597" y="1252757"/>
                  <a:pt x="75597" y="1201512"/>
                  <a:pt x="94267" y="1151600"/>
                </a:cubicBezTo>
                <a:cubicBezTo>
                  <a:pt x="100554" y="1134834"/>
                  <a:pt x="96553" y="1114449"/>
                  <a:pt x="98078" y="1095972"/>
                </a:cubicBezTo>
                <a:cubicBezTo>
                  <a:pt x="99409" y="1078826"/>
                  <a:pt x="99981" y="1061298"/>
                  <a:pt x="104364" y="1044725"/>
                </a:cubicBezTo>
                <a:cubicBezTo>
                  <a:pt x="110839" y="1020529"/>
                  <a:pt x="111601" y="998052"/>
                  <a:pt x="105887" y="973095"/>
                </a:cubicBezTo>
                <a:cubicBezTo>
                  <a:pt x="100554" y="949281"/>
                  <a:pt x="103220" y="923562"/>
                  <a:pt x="103029" y="898797"/>
                </a:cubicBezTo>
                <a:cubicBezTo>
                  <a:pt x="102839" y="871173"/>
                  <a:pt x="102649" y="843552"/>
                  <a:pt x="103601" y="815929"/>
                </a:cubicBezTo>
                <a:cubicBezTo>
                  <a:pt x="103981" y="804877"/>
                  <a:pt x="111601" y="792306"/>
                  <a:pt x="108553" y="783158"/>
                </a:cubicBezTo>
                <a:cubicBezTo>
                  <a:pt x="98267" y="753633"/>
                  <a:pt x="110649" y="724104"/>
                  <a:pt x="105127" y="694576"/>
                </a:cubicBezTo>
                <a:cubicBezTo>
                  <a:pt x="102267" y="680096"/>
                  <a:pt x="110078" y="663713"/>
                  <a:pt x="110839" y="648092"/>
                </a:cubicBezTo>
                <a:cubicBezTo>
                  <a:pt x="112174" y="622564"/>
                  <a:pt x="111601" y="597037"/>
                  <a:pt x="111983" y="571508"/>
                </a:cubicBezTo>
                <a:cubicBezTo>
                  <a:pt x="112174" y="563125"/>
                  <a:pt x="112936" y="554933"/>
                  <a:pt x="113318" y="546552"/>
                </a:cubicBezTo>
                <a:cubicBezTo>
                  <a:pt x="113697" y="539121"/>
                  <a:pt x="115411" y="531310"/>
                  <a:pt x="114081" y="524262"/>
                </a:cubicBezTo>
                <a:cubicBezTo>
                  <a:pt x="109315" y="498733"/>
                  <a:pt x="101505" y="473587"/>
                  <a:pt x="98457" y="447870"/>
                </a:cubicBezTo>
                <a:cubicBezTo>
                  <a:pt x="95792" y="425581"/>
                  <a:pt x="99409" y="402529"/>
                  <a:pt x="97505" y="380050"/>
                </a:cubicBezTo>
                <a:cubicBezTo>
                  <a:pt x="94267" y="340425"/>
                  <a:pt x="88551" y="300800"/>
                  <a:pt x="84930" y="261173"/>
                </a:cubicBezTo>
                <a:cubicBezTo>
                  <a:pt x="84168" y="252600"/>
                  <a:pt x="88934" y="243648"/>
                  <a:pt x="89314" y="234883"/>
                </a:cubicBezTo>
                <a:cubicBezTo>
                  <a:pt x="90266" y="207450"/>
                  <a:pt x="90457" y="180017"/>
                  <a:pt x="91027" y="152584"/>
                </a:cubicBezTo>
                <a:cubicBezTo>
                  <a:pt x="91218" y="136963"/>
                  <a:pt x="90647" y="121150"/>
                  <a:pt x="92361" y="105718"/>
                </a:cubicBezTo>
                <a:cubicBezTo>
                  <a:pt x="94647" y="85336"/>
                  <a:pt x="98078" y="66857"/>
                  <a:pt x="83217" y="47806"/>
                </a:cubicBezTo>
                <a:cubicBezTo>
                  <a:pt x="77453" y="40471"/>
                  <a:pt x="73691" y="32636"/>
                  <a:pt x="71207" y="24480"/>
                </a:cubicBezTo>
                <a:close/>
              </a:path>
            </a:pathLst>
          </a:custGeom>
          <a:noFill/>
          <a:effectLst>
            <a:outerShdw blurRad="381000" dist="152400" dir="10800000" algn="tr"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9258" name="Group 9252">
            <a:extLst>
              <a:ext uri="{FF2B5EF4-FFF2-40B4-BE49-F238E27FC236}">
                <a16:creationId xmlns:a16="http://schemas.microsoft.com/office/drawing/2014/main" id="{4EA04677-6B2C-40F4-975C-ED91965527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32356" y="0"/>
            <a:ext cx="874718" cy="6857455"/>
            <a:chOff x="5632356" y="0"/>
            <a:chExt cx="874718" cy="6857455"/>
          </a:xfrm>
        </p:grpSpPr>
        <p:sp>
          <p:nvSpPr>
            <p:cNvPr id="9254" name="Freeform: Shape 9253">
              <a:extLst>
                <a:ext uri="{FF2B5EF4-FFF2-40B4-BE49-F238E27FC236}">
                  <a16:creationId xmlns:a16="http://schemas.microsoft.com/office/drawing/2014/main" id="{3F1ABE2E-F19F-4BD3-B0FA-8A2D8885B9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6"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259" name="Freeform: Shape 9254">
              <a:extLst>
                <a:ext uri="{FF2B5EF4-FFF2-40B4-BE49-F238E27FC236}">
                  <a16:creationId xmlns:a16="http://schemas.microsoft.com/office/drawing/2014/main" id="{C86D0F14-D449-4833-830D-A382829E2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40434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5262979"/>
          </a:xfrm>
          <a:prstGeom prst="rect">
            <a:avLst/>
          </a:prstGeom>
          <a:noFill/>
        </p:spPr>
        <p:txBody>
          <a:bodyPr wrap="square" rtlCol="0">
            <a:spAutoFit/>
          </a:bodyPr>
          <a:lstStyle/>
          <a:p>
            <a:pPr algn="just"/>
            <a:r>
              <a:rPr lang="pt-PT" sz="2800" dirty="0"/>
              <a:t>1 - Introdução</a:t>
            </a:r>
          </a:p>
          <a:p>
            <a:pPr algn="just"/>
            <a:endParaRPr lang="pt-PT" sz="2800" dirty="0"/>
          </a:p>
          <a:p>
            <a:pPr algn="just"/>
            <a:endParaRPr lang="pt-PT" sz="2800" dirty="0"/>
          </a:p>
          <a:p>
            <a:pPr algn="just"/>
            <a:r>
              <a:rPr lang="pt-PT" sz="2800" dirty="0"/>
              <a:t>Em </a:t>
            </a:r>
            <a:r>
              <a:rPr lang="pt-PT" sz="2800" i="1" dirty="0"/>
              <a:t>Constitucionalismo Digital </a:t>
            </a:r>
            <a:r>
              <a:rPr lang="pt-PT" sz="2800" dirty="0"/>
              <a:t>(2022) Simão Mendes de Sousa escreve o seguinte:</a:t>
            </a:r>
          </a:p>
          <a:p>
            <a:pPr algn="just"/>
            <a:endParaRPr lang="pt-PT" sz="2800" dirty="0"/>
          </a:p>
          <a:p>
            <a:pPr algn="just"/>
            <a:r>
              <a:rPr lang="pt-PT" sz="2800" dirty="0"/>
              <a:t>“Hoje mais do que nunca, é ao constitucionalismo que competirá atravessar a autoestrada da informação rumo a um constitucionalismo digital que encontre respostas adequadas à limitação de um poder que se demonstra excessivo e reside capturado por poucas entidades privadas, em esquemas internos que relembram, não raras vezes, os Estados absolutistas que tudo podiam e tudo  impunham”. </a:t>
            </a:r>
          </a:p>
        </p:txBody>
      </p:sp>
    </p:spTree>
    <p:extLst>
      <p:ext uri="{BB962C8B-B14F-4D97-AF65-F5344CB8AC3E}">
        <p14:creationId xmlns:p14="http://schemas.microsoft.com/office/powerpoint/2010/main" val="2713774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DAAFEEAB-A9ED-E2F3-8218-011B20EE6AFA}"/>
              </a:ext>
            </a:extLst>
          </p:cNvPr>
          <p:cNvSpPr txBox="1"/>
          <p:nvPr/>
        </p:nvSpPr>
        <p:spPr>
          <a:xfrm>
            <a:off x="947058" y="1169121"/>
            <a:ext cx="6097978" cy="369332"/>
          </a:xfrm>
          <a:prstGeom prst="rect">
            <a:avLst/>
          </a:prstGeom>
          <a:noFill/>
        </p:spPr>
        <p:txBody>
          <a:bodyPr wrap="square">
            <a:spAutoFit/>
          </a:bodyPr>
          <a:lstStyle/>
          <a:p>
            <a:pPr algn="l"/>
            <a:r>
              <a:rPr lang="pt-PT" b="1" i="0" dirty="0" err="1">
                <a:solidFill>
                  <a:srgbClr val="404040"/>
                </a:solidFill>
                <a:effectLst/>
                <a:latin typeface="arial" panose="020B0604020202020204" pitchFamily="34" charset="0"/>
              </a:rPr>
              <a:t>Commission</a:t>
            </a:r>
            <a:r>
              <a:rPr lang="pt-PT" b="1" i="0" dirty="0">
                <a:solidFill>
                  <a:srgbClr val="404040"/>
                </a:solidFill>
                <a:effectLst/>
                <a:latin typeface="arial" panose="020B0604020202020204" pitchFamily="34" charset="0"/>
              </a:rPr>
              <a:t> </a:t>
            </a:r>
            <a:r>
              <a:rPr lang="pt-PT" b="1" i="0" dirty="0" err="1">
                <a:solidFill>
                  <a:srgbClr val="404040"/>
                </a:solidFill>
                <a:effectLst/>
                <a:latin typeface="arial" panose="020B0604020202020204" pitchFamily="34" charset="0"/>
              </a:rPr>
              <a:t>priorities</a:t>
            </a:r>
            <a:r>
              <a:rPr lang="pt-PT" b="1" i="0" dirty="0">
                <a:solidFill>
                  <a:srgbClr val="404040"/>
                </a:solidFill>
                <a:effectLst/>
                <a:latin typeface="arial" panose="020B0604020202020204" pitchFamily="34" charset="0"/>
              </a:rPr>
              <a:t> for 2019-24</a:t>
            </a:r>
          </a:p>
        </p:txBody>
      </p:sp>
      <p:sp>
        <p:nvSpPr>
          <p:cNvPr id="5" name="CaixaDeTexto 4">
            <a:extLst>
              <a:ext uri="{FF2B5EF4-FFF2-40B4-BE49-F238E27FC236}">
                <a16:creationId xmlns:a16="http://schemas.microsoft.com/office/drawing/2014/main" id="{78A68A68-ECA2-5120-382F-45BDF078EF85}"/>
              </a:ext>
            </a:extLst>
          </p:cNvPr>
          <p:cNvSpPr txBox="1"/>
          <p:nvPr/>
        </p:nvSpPr>
        <p:spPr>
          <a:xfrm>
            <a:off x="1517072" y="5042548"/>
            <a:ext cx="9028215" cy="369332"/>
          </a:xfrm>
          <a:prstGeom prst="rect">
            <a:avLst/>
          </a:prstGeom>
          <a:noFill/>
        </p:spPr>
        <p:txBody>
          <a:bodyPr wrap="square">
            <a:spAutoFit/>
          </a:bodyPr>
          <a:lstStyle/>
          <a:p>
            <a:r>
              <a:rPr lang="pt-PT" dirty="0">
                <a:solidFill>
                  <a:srgbClr val="0563C1"/>
                </a:solidFill>
                <a:hlinkClick r:id="rId2">
                  <a:extLst>
                    <a:ext uri="{A12FA001-AC4F-418D-AE19-62706E023703}">
                      <ahyp:hlinkClr xmlns:ahyp="http://schemas.microsoft.com/office/drawing/2018/hyperlinkcolor" val="tx"/>
                    </a:ext>
                  </a:extLst>
                </a:hlinkClick>
              </a:rPr>
              <a:t>https://commission.europa.eu/strategy-and-policy/priorities-2019-2024_pt</a:t>
            </a:r>
            <a:r>
              <a:rPr lang="pt-PT" dirty="0"/>
              <a:t> </a:t>
            </a:r>
          </a:p>
        </p:txBody>
      </p:sp>
      <p:pic>
        <p:nvPicPr>
          <p:cNvPr id="7" name="Imagem 6">
            <a:extLst>
              <a:ext uri="{FF2B5EF4-FFF2-40B4-BE49-F238E27FC236}">
                <a16:creationId xmlns:a16="http://schemas.microsoft.com/office/drawing/2014/main" id="{6559F6A9-D971-7A51-DA92-E3E547E1CE53}"/>
              </a:ext>
            </a:extLst>
          </p:cNvPr>
          <p:cNvPicPr>
            <a:picLocks noChangeAspect="1"/>
          </p:cNvPicPr>
          <p:nvPr/>
        </p:nvPicPr>
        <p:blipFill rotWithShape="1">
          <a:blip r:embed="rId3"/>
          <a:srcRect l="26265" t="52987" r="7885" b="26472"/>
          <a:stretch/>
        </p:blipFill>
        <p:spPr>
          <a:xfrm>
            <a:off x="486888" y="1862124"/>
            <a:ext cx="11447814" cy="2856753"/>
          </a:xfrm>
          <a:prstGeom prst="rect">
            <a:avLst/>
          </a:prstGeom>
        </p:spPr>
      </p:pic>
    </p:spTree>
    <p:extLst>
      <p:ext uri="{BB962C8B-B14F-4D97-AF65-F5344CB8AC3E}">
        <p14:creationId xmlns:p14="http://schemas.microsoft.com/office/powerpoint/2010/main" val="2467357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a:extLst>
              <a:ext uri="{FF2B5EF4-FFF2-40B4-BE49-F238E27FC236}">
                <a16:creationId xmlns:a16="http://schemas.microsoft.com/office/drawing/2014/main" id="{6ED4B37C-B056-7D0A-4BBA-0AC5AE0B4ADD}"/>
              </a:ext>
            </a:extLst>
          </p:cNvPr>
          <p:cNvPicPr>
            <a:picLocks noChangeAspect="1"/>
          </p:cNvPicPr>
          <p:nvPr/>
        </p:nvPicPr>
        <p:blipFill rotWithShape="1">
          <a:blip r:embed="rId2"/>
          <a:srcRect t="27770" r="1178" b="21643"/>
          <a:stretch/>
        </p:blipFill>
        <p:spPr>
          <a:xfrm>
            <a:off x="1621832" y="999321"/>
            <a:ext cx="9536948" cy="3905573"/>
          </a:xfrm>
          <a:prstGeom prst="rect">
            <a:avLst/>
          </a:prstGeom>
        </p:spPr>
      </p:pic>
      <p:sp>
        <p:nvSpPr>
          <p:cNvPr id="5" name="CaixaDeTexto 4">
            <a:extLst>
              <a:ext uri="{FF2B5EF4-FFF2-40B4-BE49-F238E27FC236}">
                <a16:creationId xmlns:a16="http://schemas.microsoft.com/office/drawing/2014/main" id="{5CD68DAF-0BC7-DD82-819D-945335C0C8F2}"/>
              </a:ext>
            </a:extLst>
          </p:cNvPr>
          <p:cNvSpPr txBox="1"/>
          <p:nvPr/>
        </p:nvSpPr>
        <p:spPr>
          <a:xfrm>
            <a:off x="1098515" y="5858679"/>
            <a:ext cx="10583581" cy="646331"/>
          </a:xfrm>
          <a:prstGeom prst="rect">
            <a:avLst/>
          </a:prstGeom>
          <a:noFill/>
        </p:spPr>
        <p:txBody>
          <a:bodyPr wrap="square">
            <a:spAutoFit/>
          </a:bodyPr>
          <a:lstStyle/>
          <a:p>
            <a:r>
              <a:rPr lang="pt-PT" dirty="0">
                <a:solidFill>
                  <a:schemeClr val="bg1">
                    <a:lumMod val="95000"/>
                  </a:schemeClr>
                </a:solidFill>
              </a:rPr>
              <a:t>https://commission.europa.eu/strategy-and-policy/priorities-2019-2024/europe-fit-digital-age/europes-digital-decade-digital-targets-2030_pt</a:t>
            </a:r>
          </a:p>
        </p:txBody>
      </p:sp>
    </p:spTree>
    <p:extLst>
      <p:ext uri="{BB962C8B-B14F-4D97-AF65-F5344CB8AC3E}">
        <p14:creationId xmlns:p14="http://schemas.microsoft.com/office/powerpoint/2010/main" val="1110820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pyramid showing connection of digital decade policies and initiatives">
            <a:extLst>
              <a:ext uri="{FF2B5EF4-FFF2-40B4-BE49-F238E27FC236}">
                <a16:creationId xmlns:a16="http://schemas.microsoft.com/office/drawing/2014/main" id="{B2095841-291C-CCDC-562F-20D1517A28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88558" y="457200"/>
            <a:ext cx="9214884"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ABF3D1F9-86FA-C44F-C800-F720DF4732CC}"/>
              </a:ext>
            </a:extLst>
          </p:cNvPr>
          <p:cNvSpPr txBox="1"/>
          <p:nvPr/>
        </p:nvSpPr>
        <p:spPr>
          <a:xfrm>
            <a:off x="171250" y="6444520"/>
            <a:ext cx="8897285" cy="369332"/>
          </a:xfrm>
          <a:prstGeom prst="rect">
            <a:avLst/>
          </a:prstGeom>
          <a:noFill/>
        </p:spPr>
        <p:txBody>
          <a:bodyPr wrap="square">
            <a:spAutoFit/>
          </a:bodyPr>
          <a:lstStyle/>
          <a:p>
            <a:r>
              <a:rPr lang="pt-PT" dirty="0">
                <a:solidFill>
                  <a:schemeClr val="bg1">
                    <a:lumMod val="95000"/>
                  </a:schemeClr>
                </a:solidFill>
              </a:rPr>
              <a:t>https://digital-strategy.ec.europa.eu/pt/policies/europes-digital-decade</a:t>
            </a:r>
          </a:p>
        </p:txBody>
      </p:sp>
    </p:spTree>
    <p:extLst>
      <p:ext uri="{BB962C8B-B14F-4D97-AF65-F5344CB8AC3E}">
        <p14:creationId xmlns:p14="http://schemas.microsoft.com/office/powerpoint/2010/main" val="125339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m 4">
            <a:extLst>
              <a:ext uri="{FF2B5EF4-FFF2-40B4-BE49-F238E27FC236}">
                <a16:creationId xmlns:a16="http://schemas.microsoft.com/office/drawing/2014/main" id="{B0D7E166-1A5A-2910-6E09-6A7A120675B4}"/>
              </a:ext>
            </a:extLst>
          </p:cNvPr>
          <p:cNvPicPr>
            <a:picLocks noChangeAspect="1"/>
          </p:cNvPicPr>
          <p:nvPr/>
        </p:nvPicPr>
        <p:blipFill rotWithShape="1">
          <a:blip r:embed="rId2"/>
          <a:srcRect l="23906" t="14915" r="2150" b="11413"/>
          <a:stretch/>
        </p:blipFill>
        <p:spPr>
          <a:xfrm>
            <a:off x="1638357" y="-95002"/>
            <a:ext cx="8838497" cy="7044866"/>
          </a:xfrm>
          <a:prstGeom prst="rect">
            <a:avLst/>
          </a:prstGeom>
        </p:spPr>
      </p:pic>
    </p:spTree>
    <p:extLst>
      <p:ext uri="{BB962C8B-B14F-4D97-AF65-F5344CB8AC3E}">
        <p14:creationId xmlns:p14="http://schemas.microsoft.com/office/powerpoint/2010/main" val="3882090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a:extLst>
              <a:ext uri="{FF2B5EF4-FFF2-40B4-BE49-F238E27FC236}">
                <a16:creationId xmlns:a16="http://schemas.microsoft.com/office/drawing/2014/main" id="{210E643A-68CE-150A-1C65-25D5767E88D3}"/>
              </a:ext>
            </a:extLst>
          </p:cNvPr>
          <p:cNvPicPr>
            <a:picLocks noChangeAspect="1"/>
          </p:cNvPicPr>
          <p:nvPr/>
        </p:nvPicPr>
        <p:blipFill rotWithShape="1">
          <a:blip r:embed="rId2"/>
          <a:srcRect l="25524" t="15515" r="3132" b="3650"/>
          <a:stretch/>
        </p:blipFill>
        <p:spPr>
          <a:xfrm>
            <a:off x="750386" y="-40238"/>
            <a:ext cx="7609843" cy="6897810"/>
          </a:xfrm>
          <a:prstGeom prst="rect">
            <a:avLst/>
          </a:prstGeom>
        </p:spPr>
      </p:pic>
    </p:spTree>
    <p:extLst>
      <p:ext uri="{BB962C8B-B14F-4D97-AF65-F5344CB8AC3E}">
        <p14:creationId xmlns:p14="http://schemas.microsoft.com/office/powerpoint/2010/main" val="15593014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5C3C37D-14B2-6A70-27B4-6F47138D05AE}"/>
              </a:ext>
            </a:extLst>
          </p:cNvPr>
          <p:cNvSpPr txBox="1"/>
          <p:nvPr/>
        </p:nvSpPr>
        <p:spPr>
          <a:xfrm>
            <a:off x="190005" y="0"/>
            <a:ext cx="11875325" cy="6683048"/>
          </a:xfrm>
          <a:prstGeom prst="rect">
            <a:avLst/>
          </a:prstGeom>
          <a:noFill/>
        </p:spPr>
        <p:txBody>
          <a:bodyPr wrap="square">
            <a:spAutoFit/>
          </a:bodyPr>
          <a:lstStyle/>
          <a:p>
            <a:pPr algn="l"/>
            <a:r>
              <a:rPr lang="pt-PT" sz="2400" dirty="0">
                <a:solidFill>
                  <a:srgbClr val="404040"/>
                </a:solidFill>
                <a:effectLst/>
              </a:rPr>
              <a:t>Os direitos e princípios digitais delineados na declaração irão complementar os direitos existentes, nomeadamente os que estão consagrados na Carta dos Direitos Fundamentais da UE, e a legislação em matéria de proteção de dados e privacidade. Proporcionarão um quadro de referência para os cidadãos sobre os seus direitos digitais, bem como orientações para os Estados-Membros da UE e para as empresas quando lidam com novas tecnologias. Destinam-se a ajudar todos os cidadãos da UE a tirar o máximo partido da transformação digital.</a:t>
            </a:r>
          </a:p>
          <a:p>
            <a:pPr algn="l"/>
            <a:endParaRPr lang="pt-PT" sz="2400" dirty="0">
              <a:solidFill>
                <a:srgbClr val="404040"/>
              </a:solidFill>
              <a:effectLst/>
            </a:endParaRPr>
          </a:p>
          <a:p>
            <a:pPr algn="l"/>
            <a:r>
              <a:rPr lang="pt-PT" sz="2400" dirty="0">
                <a:solidFill>
                  <a:srgbClr val="404040"/>
                </a:solidFill>
                <a:effectLst/>
              </a:rPr>
              <a:t>Os direitos e princípios propostos são os seguintes: </a:t>
            </a:r>
          </a:p>
          <a:p>
            <a:pPr algn="l"/>
            <a:endParaRPr lang="pt-PT" sz="2400" dirty="0">
              <a:solidFill>
                <a:srgbClr val="404040"/>
              </a:solidFill>
              <a:effectLst/>
            </a:endParaRPr>
          </a:p>
          <a:p>
            <a:pPr algn="l">
              <a:lnSpc>
                <a:spcPct val="150000"/>
              </a:lnSpc>
              <a:buFont typeface="+mj-lt"/>
              <a:buAutoNum type="arabicPeriod"/>
            </a:pPr>
            <a:r>
              <a:rPr lang="pt-PT" sz="2400" dirty="0">
                <a:solidFill>
                  <a:srgbClr val="404040"/>
                </a:solidFill>
                <a:effectLst/>
              </a:rPr>
              <a:t> Dar prioridade às pessoas e aos seus direitos no âmbito da transformação digital</a:t>
            </a:r>
          </a:p>
          <a:p>
            <a:pPr algn="l">
              <a:lnSpc>
                <a:spcPct val="150000"/>
              </a:lnSpc>
              <a:buFont typeface="+mj-lt"/>
              <a:buAutoNum type="arabicPeriod"/>
            </a:pPr>
            <a:r>
              <a:rPr lang="pt-PT" sz="2400" dirty="0">
                <a:solidFill>
                  <a:srgbClr val="404040"/>
                </a:solidFill>
                <a:effectLst/>
              </a:rPr>
              <a:t> Apoiar a solidariedade e a inclusão</a:t>
            </a:r>
          </a:p>
          <a:p>
            <a:pPr algn="l">
              <a:lnSpc>
                <a:spcPct val="150000"/>
              </a:lnSpc>
              <a:buFont typeface="+mj-lt"/>
              <a:buAutoNum type="arabicPeriod"/>
            </a:pPr>
            <a:r>
              <a:rPr lang="pt-PT" sz="2400" dirty="0">
                <a:solidFill>
                  <a:srgbClr val="404040"/>
                </a:solidFill>
                <a:effectLst/>
              </a:rPr>
              <a:t> Garantir a liberdade de escolha em linha</a:t>
            </a:r>
          </a:p>
          <a:p>
            <a:pPr algn="l">
              <a:lnSpc>
                <a:spcPct val="150000"/>
              </a:lnSpc>
              <a:buFont typeface="+mj-lt"/>
              <a:buAutoNum type="arabicPeriod"/>
            </a:pPr>
            <a:r>
              <a:rPr lang="pt-PT" sz="2400" dirty="0">
                <a:solidFill>
                  <a:srgbClr val="404040"/>
                </a:solidFill>
                <a:effectLst/>
              </a:rPr>
              <a:t> Promover a participação no espaço público digital</a:t>
            </a:r>
          </a:p>
          <a:p>
            <a:pPr algn="l">
              <a:lnSpc>
                <a:spcPct val="150000"/>
              </a:lnSpc>
              <a:buFont typeface="+mj-lt"/>
              <a:buAutoNum type="arabicPeriod"/>
            </a:pPr>
            <a:r>
              <a:rPr lang="pt-PT" sz="2400" dirty="0">
                <a:solidFill>
                  <a:srgbClr val="404040"/>
                </a:solidFill>
                <a:effectLst/>
              </a:rPr>
              <a:t> Aumentar a segurança, a proteção e a capacitação das pessoas</a:t>
            </a:r>
          </a:p>
          <a:p>
            <a:pPr algn="l">
              <a:lnSpc>
                <a:spcPct val="150000"/>
              </a:lnSpc>
              <a:buFont typeface="+mj-lt"/>
              <a:buAutoNum type="arabicPeriod"/>
            </a:pPr>
            <a:r>
              <a:rPr lang="pt-PT" sz="2400" dirty="0">
                <a:solidFill>
                  <a:srgbClr val="404040"/>
                </a:solidFill>
                <a:effectLst/>
              </a:rPr>
              <a:t> Promover a sustentabilidade do futuro digital</a:t>
            </a:r>
          </a:p>
        </p:txBody>
      </p:sp>
    </p:spTree>
    <p:extLst>
      <p:ext uri="{BB962C8B-B14F-4D97-AF65-F5344CB8AC3E}">
        <p14:creationId xmlns:p14="http://schemas.microsoft.com/office/powerpoint/2010/main" val="4037116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    Princípios digitais no centro da década digital&#10;  ">
            <a:extLst>
              <a:ext uri="{FF2B5EF4-FFF2-40B4-BE49-F238E27FC236}">
                <a16:creationId xmlns:a16="http://schemas.microsoft.com/office/drawing/2014/main" id="{F785C2E4-8394-B385-F073-F4D034CB5E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081" y="355977"/>
            <a:ext cx="9699356" cy="5455888"/>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267634E1-2EB9-AD18-BDEE-FDCCDAD3178C}"/>
              </a:ext>
            </a:extLst>
          </p:cNvPr>
          <p:cNvSpPr txBox="1"/>
          <p:nvPr/>
        </p:nvSpPr>
        <p:spPr>
          <a:xfrm>
            <a:off x="382795" y="6219881"/>
            <a:ext cx="9699356" cy="369332"/>
          </a:xfrm>
          <a:prstGeom prst="rect">
            <a:avLst/>
          </a:prstGeom>
          <a:noFill/>
        </p:spPr>
        <p:txBody>
          <a:bodyPr wrap="square">
            <a:spAutoFit/>
          </a:bodyPr>
          <a:lstStyle/>
          <a:p>
            <a:r>
              <a:rPr lang="pt-PT" dirty="0">
                <a:hlinkClick r:id="rId3"/>
              </a:rPr>
              <a:t>https://digital-strategy.ec.europa.eu/pt/policies/digital-principles</a:t>
            </a:r>
            <a:r>
              <a:rPr lang="pt-PT" dirty="0"/>
              <a:t> </a:t>
            </a:r>
          </a:p>
        </p:txBody>
      </p:sp>
    </p:spTree>
    <p:extLst>
      <p:ext uri="{BB962C8B-B14F-4D97-AF65-F5344CB8AC3E}">
        <p14:creationId xmlns:p14="http://schemas.microsoft.com/office/powerpoint/2010/main" val="2110273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DAAFEEAB-A9ED-E2F3-8218-011B20EE6AFA}"/>
              </a:ext>
            </a:extLst>
          </p:cNvPr>
          <p:cNvSpPr txBox="1"/>
          <p:nvPr/>
        </p:nvSpPr>
        <p:spPr>
          <a:xfrm>
            <a:off x="1487285" y="3572598"/>
            <a:ext cx="8790708" cy="1200329"/>
          </a:xfrm>
          <a:prstGeom prst="rect">
            <a:avLst/>
          </a:prstGeom>
          <a:noFill/>
        </p:spPr>
        <p:txBody>
          <a:bodyPr wrap="square">
            <a:spAutoFit/>
          </a:bodyPr>
          <a:lstStyle/>
          <a:p>
            <a:r>
              <a:rPr lang="pt-PT" sz="5400" b="1" dirty="0">
                <a:solidFill>
                  <a:srgbClr val="404040"/>
                </a:solidFill>
                <a:latin typeface="arial" panose="020B0604020202020204" pitchFamily="34" charset="0"/>
              </a:rPr>
              <a:t>s</a:t>
            </a:r>
            <a:r>
              <a:rPr lang="pt-PT" sz="5400" b="1" i="0" dirty="0">
                <a:solidFill>
                  <a:srgbClr val="404040"/>
                </a:solidFill>
                <a:effectLst/>
                <a:latin typeface="arial" panose="020B0604020202020204" pitchFamily="34" charset="0"/>
              </a:rPr>
              <a:t>oft </a:t>
            </a:r>
            <a:r>
              <a:rPr lang="pt-PT" sz="5400" b="1" i="0" dirty="0" err="1">
                <a:solidFill>
                  <a:srgbClr val="404040"/>
                </a:solidFill>
                <a:effectLst/>
                <a:latin typeface="arial" panose="020B0604020202020204" pitchFamily="34" charset="0"/>
              </a:rPr>
              <a:t>law</a:t>
            </a:r>
            <a:r>
              <a:rPr lang="pt-PT" sz="5400" b="1" i="0" dirty="0">
                <a:solidFill>
                  <a:srgbClr val="404040"/>
                </a:solidFill>
                <a:effectLst/>
                <a:latin typeface="arial" panose="020B0604020202020204" pitchFamily="34" charset="0"/>
              </a:rPr>
              <a:t>                </a:t>
            </a:r>
            <a:r>
              <a:rPr lang="pt-PT" sz="5400" dirty="0">
                <a:effectLst/>
                <a:latin typeface="Times New Roman" panose="02020603050405020304" pitchFamily="18" charset="0"/>
                <a:ea typeface="Calibri" panose="020F0502020204030204" pitchFamily="34" charset="0"/>
              </a:rPr>
              <a:t> </a:t>
            </a:r>
            <a:r>
              <a:rPr lang="pt-PT" sz="5400" b="1" dirty="0">
                <a:solidFill>
                  <a:srgbClr val="404040"/>
                </a:solidFill>
                <a:latin typeface="arial" panose="020B0604020202020204" pitchFamily="34" charset="0"/>
              </a:rPr>
              <a:t>hard </a:t>
            </a:r>
            <a:r>
              <a:rPr lang="pt-PT" sz="5400" b="1" dirty="0" err="1">
                <a:solidFill>
                  <a:srgbClr val="404040"/>
                </a:solidFill>
                <a:latin typeface="arial" panose="020B0604020202020204" pitchFamily="34" charset="0"/>
              </a:rPr>
              <a:t>law</a:t>
            </a:r>
            <a:endParaRPr lang="pt-PT" sz="5400" b="1" dirty="0">
              <a:solidFill>
                <a:srgbClr val="404040"/>
              </a:solidFill>
              <a:latin typeface="arial" panose="020B0604020202020204" pitchFamily="34" charset="0"/>
            </a:endParaRPr>
          </a:p>
          <a:p>
            <a:pPr algn="l"/>
            <a:r>
              <a:rPr lang="pt-PT" b="1" i="0" dirty="0">
                <a:solidFill>
                  <a:srgbClr val="404040"/>
                </a:solidFill>
                <a:effectLst/>
                <a:latin typeface="arial" panose="020B0604020202020204" pitchFamily="34" charset="0"/>
              </a:rPr>
              <a:t> </a:t>
            </a:r>
          </a:p>
        </p:txBody>
      </p:sp>
      <p:pic>
        <p:nvPicPr>
          <p:cNvPr id="3074" name="Picture 2" descr="Is not equal to mathematical symbol - Free signs icons">
            <a:extLst>
              <a:ext uri="{FF2B5EF4-FFF2-40B4-BE49-F238E27FC236}">
                <a16:creationId xmlns:a16="http://schemas.microsoft.com/office/drawing/2014/main" id="{D9E2068F-BAEA-23AC-DD8C-ABD0D6DC88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6514" y="3010179"/>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382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C3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m 1">
            <a:extLst>
              <a:ext uri="{FF2B5EF4-FFF2-40B4-BE49-F238E27FC236}">
                <a16:creationId xmlns:a16="http://schemas.microsoft.com/office/drawing/2014/main" id="{F7E12826-E765-0F39-3462-61EE9EF3D5CB}"/>
              </a:ext>
            </a:extLst>
          </p:cNvPr>
          <p:cNvPicPr>
            <a:picLocks noChangeAspect="1"/>
          </p:cNvPicPr>
          <p:nvPr/>
        </p:nvPicPr>
        <p:blipFill>
          <a:blip r:embed="rId2"/>
          <a:stretch>
            <a:fillRect/>
          </a:stretch>
        </p:blipFill>
        <p:spPr>
          <a:xfrm>
            <a:off x="643467" y="2243074"/>
            <a:ext cx="10905066" cy="2371852"/>
          </a:xfrm>
          <a:prstGeom prst="rect">
            <a:avLst/>
          </a:prstGeom>
        </p:spPr>
      </p:pic>
    </p:spTree>
    <p:extLst>
      <p:ext uri="{BB962C8B-B14F-4D97-AF65-F5344CB8AC3E}">
        <p14:creationId xmlns:p14="http://schemas.microsoft.com/office/powerpoint/2010/main" val="2347422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627DDC16-DCFB-7818-B650-6DEE9E1E44EC}"/>
              </a:ext>
            </a:extLst>
          </p:cNvPr>
          <p:cNvSpPr txBox="1"/>
          <p:nvPr/>
        </p:nvSpPr>
        <p:spPr>
          <a:xfrm>
            <a:off x="970960" y="1234911"/>
            <a:ext cx="4622317" cy="4365789"/>
          </a:xfrm>
          <a:prstGeom prst="rect">
            <a:avLst/>
          </a:prstGeom>
        </p:spPr>
        <p:txBody>
          <a:bodyPr vert="horz" lIns="91440" tIns="45720" rIns="91440" bIns="45720" rtlCol="0">
            <a:normAutofit fontScale="92500" lnSpcReduction="20000"/>
          </a:bodyPr>
          <a:lstStyle/>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r>
              <a:rPr lang="en-US" sz="2400" dirty="0">
                <a:solidFill>
                  <a:schemeClr val="bg1">
                    <a:alpha val="80000"/>
                  </a:schemeClr>
                </a:solidFill>
              </a:rPr>
              <a:t>MUITO OBRIGADO!</a:t>
            </a:r>
          </a:p>
          <a:p>
            <a:pPr>
              <a:lnSpc>
                <a:spcPct val="90000"/>
              </a:lnSpc>
              <a:spcAft>
                <a:spcPts val="600"/>
              </a:spcAft>
            </a:pPr>
            <a:r>
              <a:rPr lang="en-US" sz="2400" dirty="0" err="1">
                <a:solidFill>
                  <a:schemeClr val="tx1">
                    <a:alpha val="80000"/>
                  </a:schemeClr>
                </a:solidFill>
              </a:rPr>
              <a:t>Muito</a:t>
            </a:r>
            <a:r>
              <a:rPr lang="en-US" sz="2400" dirty="0">
                <a:solidFill>
                  <a:schemeClr val="tx1">
                    <a:alpha val="80000"/>
                  </a:schemeClr>
                </a:solidFill>
              </a:rPr>
              <a:t> </a:t>
            </a:r>
            <a:r>
              <a:rPr lang="en-US" sz="2400" dirty="0" err="1">
                <a:solidFill>
                  <a:schemeClr val="tx1">
                    <a:alpha val="80000"/>
                  </a:schemeClr>
                </a:solidFill>
              </a:rPr>
              <a:t>obrigada</a:t>
            </a:r>
            <a:r>
              <a:rPr lang="en-US" sz="2400" dirty="0">
                <a:solidFill>
                  <a:schemeClr val="tx1">
                    <a:alpha val="80000"/>
                  </a:schemeClr>
                </a:solidFill>
              </a:rPr>
              <a:t>.</a:t>
            </a:r>
          </a:p>
          <a:p>
            <a:pPr indent="-228600">
              <a:lnSpc>
                <a:spcPct val="90000"/>
              </a:lnSpc>
              <a:spcAft>
                <a:spcPts val="600"/>
              </a:spcAft>
              <a:buFont typeface="Arial" panose="020B0604020202020204" pitchFamily="34" charset="0"/>
              <a:buChar char="•"/>
            </a:pPr>
            <a:endParaRPr lang="en-US" sz="2400" dirty="0">
              <a:solidFill>
                <a:schemeClr val="tx1">
                  <a:alpha val="80000"/>
                </a:schemeClr>
              </a:solidFill>
            </a:endParaRPr>
          </a:p>
          <a:p>
            <a:pPr algn="r">
              <a:lnSpc>
                <a:spcPct val="90000"/>
              </a:lnSpc>
              <a:spcAft>
                <a:spcPts val="600"/>
              </a:spcAft>
            </a:pPr>
            <a:endParaRPr lang="en-US" sz="2400" dirty="0">
              <a:solidFill>
                <a:schemeClr val="tx1">
                  <a:alpha val="80000"/>
                </a:schemeClr>
              </a:solidFill>
            </a:endParaRPr>
          </a:p>
          <a:p>
            <a:pPr algn="r">
              <a:lnSpc>
                <a:spcPct val="90000"/>
              </a:lnSpc>
              <a:spcAft>
                <a:spcPts val="600"/>
              </a:spcAft>
            </a:pPr>
            <a:endParaRPr lang="en-US" sz="2400" dirty="0">
              <a:solidFill>
                <a:schemeClr val="tx1">
                  <a:alpha val="80000"/>
                </a:schemeClr>
              </a:solidFill>
            </a:endParaRPr>
          </a:p>
          <a:p>
            <a:pPr algn="r">
              <a:lnSpc>
                <a:spcPct val="90000"/>
              </a:lnSpc>
              <a:spcAft>
                <a:spcPts val="600"/>
              </a:spcAft>
            </a:pPr>
            <a:r>
              <a:rPr lang="en-US" sz="2400" i="1" dirty="0">
                <a:solidFill>
                  <a:schemeClr val="tx1">
                    <a:alpha val="80000"/>
                  </a:schemeClr>
                </a:solidFill>
              </a:rPr>
              <a:t>Dora Resende Alves</a:t>
            </a:r>
          </a:p>
          <a:p>
            <a:pPr algn="r">
              <a:lnSpc>
                <a:spcPct val="90000"/>
              </a:lnSpc>
              <a:spcAft>
                <a:spcPts val="600"/>
              </a:spcAft>
            </a:pPr>
            <a:endParaRPr lang="en-US" sz="2400" dirty="0">
              <a:solidFill>
                <a:schemeClr val="tx1">
                  <a:alpha val="80000"/>
                </a:schemeClr>
              </a:solidFill>
            </a:endParaRPr>
          </a:p>
          <a:p>
            <a:pPr algn="r">
              <a:lnSpc>
                <a:spcPct val="90000"/>
              </a:lnSpc>
              <a:spcAft>
                <a:spcPts val="600"/>
              </a:spcAft>
            </a:pPr>
            <a:r>
              <a:rPr lang="en-US" sz="1900" dirty="0">
                <a:solidFill>
                  <a:schemeClr val="tx1">
                    <a:alpha val="80000"/>
                  </a:schemeClr>
                </a:solidFill>
                <a:hlinkClick r:id="rId2"/>
              </a:rPr>
              <a:t>dra@upt.pt</a:t>
            </a:r>
            <a:r>
              <a:rPr lang="en-US" sz="1900" dirty="0">
                <a:solidFill>
                  <a:schemeClr val="tx1">
                    <a:alpha val="80000"/>
                  </a:schemeClr>
                </a:solidFill>
              </a:rPr>
              <a:t> </a:t>
            </a: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endParaRPr lang="en-US" sz="2400" dirty="0">
              <a:solidFill>
                <a:schemeClr val="bg1">
                  <a:alpha val="80000"/>
                </a:schemeClr>
              </a:solidFill>
            </a:endParaRPr>
          </a:p>
          <a:p>
            <a:pPr indent="-228600">
              <a:lnSpc>
                <a:spcPct val="90000"/>
              </a:lnSpc>
              <a:spcAft>
                <a:spcPts val="600"/>
              </a:spcAft>
              <a:buFont typeface="Arial" panose="020B0604020202020204" pitchFamily="34" charset="0"/>
              <a:buChar char="•"/>
            </a:pPr>
            <a:r>
              <a:rPr lang="en-US" sz="2400" dirty="0">
                <a:solidFill>
                  <a:schemeClr val="bg1">
                    <a:alpha val="80000"/>
                  </a:schemeClr>
                </a:solidFill>
              </a:rPr>
              <a:t>mario.barata@ipleiria.pt</a:t>
            </a:r>
          </a:p>
        </p:txBody>
      </p:sp>
      <p:pic>
        <p:nvPicPr>
          <p:cNvPr id="9218" name="Picture 2">
            <a:extLst>
              <a:ext uri="{FF2B5EF4-FFF2-40B4-BE49-F238E27FC236}">
                <a16:creationId xmlns:a16="http://schemas.microsoft.com/office/drawing/2014/main" id="{DED7035D-8219-993F-DFA6-BAA358DFDE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336" r="15534" b="2"/>
          <a:stretch/>
        </p:blipFill>
        <p:spPr bwMode="auto">
          <a:xfrm>
            <a:off x="5752193" y="10"/>
            <a:ext cx="6439807" cy="6857989"/>
          </a:xfrm>
          <a:custGeom>
            <a:avLst/>
            <a:gdLst/>
            <a:ahLst/>
            <a:cxnLst/>
            <a:rect l="l" t="t" r="r" b="b"/>
            <a:pathLst>
              <a:path w="6439807" h="6857999">
                <a:moveTo>
                  <a:pt x="752157" y="6118149"/>
                </a:moveTo>
                <a:cubicBezTo>
                  <a:pt x="745608" y="6124102"/>
                  <a:pt x="737987" y="6129341"/>
                  <a:pt x="730938" y="6133722"/>
                </a:cubicBezTo>
                <a:cubicBezTo>
                  <a:pt x="723794" y="6138152"/>
                  <a:pt x="718448" y="6143474"/>
                  <a:pt x="714778" y="6149379"/>
                </a:cubicBezTo>
                <a:lnTo>
                  <a:pt x="709303" y="6166562"/>
                </a:lnTo>
                <a:lnTo>
                  <a:pt x="714778" y="6149380"/>
                </a:lnTo>
                <a:cubicBezTo>
                  <a:pt x="718448" y="6143474"/>
                  <a:pt x="723794" y="6138152"/>
                  <a:pt x="730938" y="6133723"/>
                </a:cubicBezTo>
                <a:cubicBezTo>
                  <a:pt x="737987" y="6129341"/>
                  <a:pt x="745608" y="6124102"/>
                  <a:pt x="752157" y="6118149"/>
                </a:cubicBezTo>
                <a:close/>
                <a:moveTo>
                  <a:pt x="844000" y="4941372"/>
                </a:moveTo>
                <a:lnTo>
                  <a:pt x="840670" y="4950868"/>
                </a:lnTo>
                <a:lnTo>
                  <a:pt x="830985" y="4991382"/>
                </a:lnTo>
                <a:lnTo>
                  <a:pt x="840670" y="4950869"/>
                </a:lnTo>
                <a:close/>
                <a:moveTo>
                  <a:pt x="840061" y="4749807"/>
                </a:moveTo>
                <a:cubicBezTo>
                  <a:pt x="852197" y="4762827"/>
                  <a:pt x="853054" y="4781365"/>
                  <a:pt x="854768" y="4799797"/>
                </a:cubicBezTo>
                <a:cubicBezTo>
                  <a:pt x="853054" y="4781365"/>
                  <a:pt x="852197" y="4762826"/>
                  <a:pt x="840061" y="4749807"/>
                </a:cubicBezTo>
                <a:close/>
                <a:moveTo>
                  <a:pt x="822263" y="4543185"/>
                </a:moveTo>
                <a:lnTo>
                  <a:pt x="816857" y="4557091"/>
                </a:lnTo>
                <a:cubicBezTo>
                  <a:pt x="805236" y="4573618"/>
                  <a:pt x="796449" y="4588275"/>
                  <a:pt x="790493" y="4602021"/>
                </a:cubicBezTo>
                <a:cubicBezTo>
                  <a:pt x="796449" y="4588275"/>
                  <a:pt x="805236" y="4573618"/>
                  <a:pt x="816857" y="4557092"/>
                </a:cubicBezTo>
                <a:cubicBezTo>
                  <a:pt x="819238" y="4553662"/>
                  <a:pt x="821286" y="4548281"/>
                  <a:pt x="822263" y="4543185"/>
                </a:cubicBezTo>
                <a:close/>
                <a:moveTo>
                  <a:pt x="356045" y="2819253"/>
                </a:moveTo>
                <a:lnTo>
                  <a:pt x="344401" y="2827483"/>
                </a:lnTo>
                <a:lnTo>
                  <a:pt x="344399" y="2827486"/>
                </a:lnTo>
                <a:lnTo>
                  <a:pt x="325551" y="2842392"/>
                </a:lnTo>
                <a:lnTo>
                  <a:pt x="315896" y="2861156"/>
                </a:lnTo>
                <a:lnTo>
                  <a:pt x="344399" y="2827486"/>
                </a:lnTo>
                <a:lnTo>
                  <a:pt x="344401" y="2827484"/>
                </a:lnTo>
                <a:close/>
                <a:moveTo>
                  <a:pt x="425699" y="1974015"/>
                </a:moveTo>
                <a:cubicBezTo>
                  <a:pt x="427224" y="1991685"/>
                  <a:pt x="433462" y="2008497"/>
                  <a:pt x="449941" y="2023547"/>
                </a:cubicBezTo>
                <a:cubicBezTo>
                  <a:pt x="441702" y="2016020"/>
                  <a:pt x="436022" y="2008056"/>
                  <a:pt x="432213" y="1999763"/>
                </a:cubicBezTo>
                <a:close/>
                <a:moveTo>
                  <a:pt x="442893" y="1768838"/>
                </a:moveTo>
                <a:cubicBezTo>
                  <a:pt x="451656" y="1779981"/>
                  <a:pt x="453942" y="1790986"/>
                  <a:pt x="452275" y="1801558"/>
                </a:cubicBezTo>
                <a:lnTo>
                  <a:pt x="451495" y="1785412"/>
                </a:lnTo>
                <a:cubicBezTo>
                  <a:pt x="450037" y="1779948"/>
                  <a:pt x="447274" y="1774411"/>
                  <a:pt x="442893" y="1768838"/>
                </a:cubicBezTo>
                <a:close/>
                <a:moveTo>
                  <a:pt x="333304" y="520953"/>
                </a:moveTo>
                <a:cubicBezTo>
                  <a:pt x="333742" y="528850"/>
                  <a:pt x="335479" y="536547"/>
                  <a:pt x="337867" y="544146"/>
                </a:cubicBezTo>
                <a:lnTo>
                  <a:pt x="340032" y="549926"/>
                </a:lnTo>
                <a:lnTo>
                  <a:pt x="340448" y="551717"/>
                </a:lnTo>
                <a:lnTo>
                  <a:pt x="346286" y="566616"/>
                </a:lnTo>
                <a:lnTo>
                  <a:pt x="346338" y="566754"/>
                </a:lnTo>
                <a:lnTo>
                  <a:pt x="352655" y="583595"/>
                </a:lnTo>
                <a:lnTo>
                  <a:pt x="359451" y="612658"/>
                </a:lnTo>
                <a:cubicBezTo>
                  <a:pt x="358988" y="604728"/>
                  <a:pt x="357231" y="597005"/>
                  <a:pt x="354829" y="589388"/>
                </a:cubicBezTo>
                <a:lnTo>
                  <a:pt x="352655" y="583595"/>
                </a:lnTo>
                <a:lnTo>
                  <a:pt x="352236" y="581804"/>
                </a:lnTo>
                <a:lnTo>
                  <a:pt x="346286" y="566616"/>
                </a:lnTo>
                <a:lnTo>
                  <a:pt x="340032" y="549926"/>
                </a:lnTo>
                <a:close/>
                <a:moveTo>
                  <a:pt x="384407" y="268794"/>
                </a:moveTo>
                <a:lnTo>
                  <a:pt x="387837" y="328017"/>
                </a:lnTo>
                <a:cubicBezTo>
                  <a:pt x="389527" y="318646"/>
                  <a:pt x="389932" y="309031"/>
                  <a:pt x="389283" y="299164"/>
                </a:cubicBezTo>
                <a:cubicBezTo>
                  <a:pt x="388634" y="289296"/>
                  <a:pt x="386932" y="279176"/>
                  <a:pt x="384407" y="268794"/>
                </a:cubicBezTo>
                <a:close/>
                <a:moveTo>
                  <a:pt x="66991" y="0"/>
                </a:moveTo>
                <a:lnTo>
                  <a:pt x="6439807" y="0"/>
                </a:lnTo>
                <a:lnTo>
                  <a:pt x="6439807" y="6857999"/>
                </a:lnTo>
                <a:lnTo>
                  <a:pt x="149318" y="6857999"/>
                </a:lnTo>
                <a:lnTo>
                  <a:pt x="149318" y="6857457"/>
                </a:lnTo>
                <a:lnTo>
                  <a:pt x="22079" y="6857457"/>
                </a:lnTo>
                <a:lnTo>
                  <a:pt x="26851" y="6796804"/>
                </a:lnTo>
                <a:cubicBezTo>
                  <a:pt x="32162" y="6777207"/>
                  <a:pt x="39591" y="6758011"/>
                  <a:pt x="44354" y="6738388"/>
                </a:cubicBezTo>
                <a:cubicBezTo>
                  <a:pt x="48736" y="6720103"/>
                  <a:pt x="58832" y="6702955"/>
                  <a:pt x="67214" y="6685617"/>
                </a:cubicBezTo>
                <a:cubicBezTo>
                  <a:pt x="83217" y="6652472"/>
                  <a:pt x="73120" y="6617036"/>
                  <a:pt x="77310" y="6583128"/>
                </a:cubicBezTo>
                <a:cubicBezTo>
                  <a:pt x="78646" y="6572269"/>
                  <a:pt x="80168" y="6561411"/>
                  <a:pt x="82837" y="6550742"/>
                </a:cubicBezTo>
                <a:cubicBezTo>
                  <a:pt x="89885" y="6521593"/>
                  <a:pt x="95981" y="6491874"/>
                  <a:pt x="105698" y="6463490"/>
                </a:cubicBezTo>
                <a:cubicBezTo>
                  <a:pt x="116555" y="6431292"/>
                  <a:pt x="131034" y="6400429"/>
                  <a:pt x="146085" y="6363664"/>
                </a:cubicBezTo>
                <a:cubicBezTo>
                  <a:pt x="142274" y="6350899"/>
                  <a:pt x="131986" y="6331277"/>
                  <a:pt x="131034" y="6311084"/>
                </a:cubicBezTo>
                <a:cubicBezTo>
                  <a:pt x="127795" y="6246121"/>
                  <a:pt x="145512" y="6185351"/>
                  <a:pt x="173519" y="6127247"/>
                </a:cubicBezTo>
                <a:cubicBezTo>
                  <a:pt x="181900" y="6109530"/>
                  <a:pt x="187424" y="6090477"/>
                  <a:pt x="195616" y="6072569"/>
                </a:cubicBezTo>
                <a:cubicBezTo>
                  <a:pt x="198472" y="6066284"/>
                  <a:pt x="204569" y="6058092"/>
                  <a:pt x="210287" y="6056948"/>
                </a:cubicBezTo>
                <a:cubicBezTo>
                  <a:pt x="243432" y="6050282"/>
                  <a:pt x="242862" y="6025515"/>
                  <a:pt x="244766" y="5999796"/>
                </a:cubicBezTo>
                <a:cubicBezTo>
                  <a:pt x="247051" y="5969124"/>
                  <a:pt x="252386" y="5938836"/>
                  <a:pt x="256958" y="5908355"/>
                </a:cubicBezTo>
                <a:cubicBezTo>
                  <a:pt x="257530" y="5904353"/>
                  <a:pt x="261530" y="5900735"/>
                  <a:pt x="264199" y="5897114"/>
                </a:cubicBezTo>
                <a:cubicBezTo>
                  <a:pt x="268199" y="5891590"/>
                  <a:pt x="274296" y="5886447"/>
                  <a:pt x="275818" y="5880348"/>
                </a:cubicBezTo>
                <a:cubicBezTo>
                  <a:pt x="283249" y="5849107"/>
                  <a:pt x="289535" y="5817674"/>
                  <a:pt x="296393" y="5786239"/>
                </a:cubicBezTo>
                <a:cubicBezTo>
                  <a:pt x="297919" y="5779191"/>
                  <a:pt x="299822" y="5771953"/>
                  <a:pt x="302870" y="5765474"/>
                </a:cubicBezTo>
                <a:cubicBezTo>
                  <a:pt x="305728" y="5759378"/>
                  <a:pt x="310682" y="5754234"/>
                  <a:pt x="313730" y="5748136"/>
                </a:cubicBezTo>
                <a:cubicBezTo>
                  <a:pt x="321921" y="5731564"/>
                  <a:pt x="329541" y="5714607"/>
                  <a:pt x="338685" y="5695178"/>
                </a:cubicBezTo>
                <a:cubicBezTo>
                  <a:pt x="321541" y="5684320"/>
                  <a:pt x="331258" y="5669647"/>
                  <a:pt x="339449" y="5651360"/>
                </a:cubicBezTo>
                <a:cubicBezTo>
                  <a:pt x="347831" y="5632691"/>
                  <a:pt x="350497" y="5611164"/>
                  <a:pt x="353546" y="5590590"/>
                </a:cubicBezTo>
                <a:cubicBezTo>
                  <a:pt x="359070" y="5552869"/>
                  <a:pt x="362499" y="5514957"/>
                  <a:pt x="367451" y="5477239"/>
                </a:cubicBezTo>
                <a:cubicBezTo>
                  <a:pt x="368595" y="5469236"/>
                  <a:pt x="370690" y="5460092"/>
                  <a:pt x="375454" y="5453995"/>
                </a:cubicBezTo>
                <a:cubicBezTo>
                  <a:pt x="407459" y="5412276"/>
                  <a:pt x="416411" y="5361598"/>
                  <a:pt x="413366" y="5313403"/>
                </a:cubicBezTo>
                <a:cubicBezTo>
                  <a:pt x="411078" y="5275491"/>
                  <a:pt x="409363" y="5238343"/>
                  <a:pt x="412601" y="5200813"/>
                </a:cubicBezTo>
                <a:cubicBezTo>
                  <a:pt x="412793" y="5197955"/>
                  <a:pt x="412411" y="5194145"/>
                  <a:pt x="410887" y="5192051"/>
                </a:cubicBezTo>
                <a:cubicBezTo>
                  <a:pt x="400791" y="5179097"/>
                  <a:pt x="400029" y="5165570"/>
                  <a:pt x="398315" y="5148995"/>
                </a:cubicBezTo>
                <a:cubicBezTo>
                  <a:pt x="395837" y="5125562"/>
                  <a:pt x="397553" y="5104036"/>
                  <a:pt x="401743" y="5082317"/>
                </a:cubicBezTo>
                <a:cubicBezTo>
                  <a:pt x="404791" y="5066505"/>
                  <a:pt x="411078" y="5050504"/>
                  <a:pt x="419080" y="5036405"/>
                </a:cubicBezTo>
                <a:cubicBezTo>
                  <a:pt x="430320" y="5016785"/>
                  <a:pt x="434701" y="4997922"/>
                  <a:pt x="419841" y="4979253"/>
                </a:cubicBezTo>
                <a:cubicBezTo>
                  <a:pt x="404029" y="4959061"/>
                  <a:pt x="409553" y="4936201"/>
                  <a:pt x="408983" y="4913909"/>
                </a:cubicBezTo>
                <a:cubicBezTo>
                  <a:pt x="408791" y="4904195"/>
                  <a:pt x="409174" y="4893907"/>
                  <a:pt x="406697" y="4884572"/>
                </a:cubicBezTo>
                <a:cubicBezTo>
                  <a:pt x="399647" y="4857522"/>
                  <a:pt x="388978" y="4831420"/>
                  <a:pt x="384216" y="4803988"/>
                </a:cubicBezTo>
                <a:cubicBezTo>
                  <a:pt x="381551" y="4788747"/>
                  <a:pt x="386312" y="4771793"/>
                  <a:pt x="389741" y="4755980"/>
                </a:cubicBezTo>
                <a:cubicBezTo>
                  <a:pt x="393361" y="4739978"/>
                  <a:pt x="398885" y="4724167"/>
                  <a:pt x="404601" y="4708734"/>
                </a:cubicBezTo>
                <a:cubicBezTo>
                  <a:pt x="408411" y="4698258"/>
                  <a:pt x="412031" y="4686828"/>
                  <a:pt x="418889" y="4678445"/>
                </a:cubicBezTo>
                <a:cubicBezTo>
                  <a:pt x="434510" y="4659393"/>
                  <a:pt x="437178" y="4639772"/>
                  <a:pt x="428986" y="4617291"/>
                </a:cubicBezTo>
                <a:cubicBezTo>
                  <a:pt x="427651" y="4613864"/>
                  <a:pt x="427651" y="4609863"/>
                  <a:pt x="427462" y="4606053"/>
                </a:cubicBezTo>
                <a:cubicBezTo>
                  <a:pt x="423462" y="4545086"/>
                  <a:pt x="420984" y="4484127"/>
                  <a:pt x="414888" y="4423545"/>
                </a:cubicBezTo>
                <a:cubicBezTo>
                  <a:pt x="412411" y="4398972"/>
                  <a:pt x="401553" y="4375349"/>
                  <a:pt x="394695" y="4351154"/>
                </a:cubicBezTo>
                <a:cubicBezTo>
                  <a:pt x="393361" y="4346201"/>
                  <a:pt x="391265" y="4340674"/>
                  <a:pt x="392218" y="4335722"/>
                </a:cubicBezTo>
                <a:cubicBezTo>
                  <a:pt x="401743" y="4281810"/>
                  <a:pt x="387837" y="4231324"/>
                  <a:pt x="369547" y="4181603"/>
                </a:cubicBezTo>
                <a:cubicBezTo>
                  <a:pt x="367642" y="4176461"/>
                  <a:pt x="368214" y="4170174"/>
                  <a:pt x="368595" y="4164458"/>
                </a:cubicBezTo>
                <a:cubicBezTo>
                  <a:pt x="369928" y="4148453"/>
                  <a:pt x="376597" y="4131119"/>
                  <a:pt x="372597" y="4116641"/>
                </a:cubicBezTo>
                <a:cubicBezTo>
                  <a:pt x="361545" y="4078159"/>
                  <a:pt x="348211" y="4040058"/>
                  <a:pt x="331447" y="4003861"/>
                </a:cubicBezTo>
                <a:cubicBezTo>
                  <a:pt x="314493" y="3967091"/>
                  <a:pt x="300203" y="3932993"/>
                  <a:pt x="317350" y="3890891"/>
                </a:cubicBezTo>
                <a:cubicBezTo>
                  <a:pt x="324589" y="3872985"/>
                  <a:pt x="319445" y="3849362"/>
                  <a:pt x="317541" y="3828785"/>
                </a:cubicBezTo>
                <a:cubicBezTo>
                  <a:pt x="316016" y="3813737"/>
                  <a:pt x="307442" y="3799258"/>
                  <a:pt x="307442" y="3784397"/>
                </a:cubicBezTo>
                <a:cubicBezTo>
                  <a:pt x="307442" y="3744770"/>
                  <a:pt x="297346" y="3709529"/>
                  <a:pt x="276771" y="3675238"/>
                </a:cubicBezTo>
                <a:cubicBezTo>
                  <a:pt x="268770" y="3661899"/>
                  <a:pt x="274105" y="3641134"/>
                  <a:pt x="272009" y="3623799"/>
                </a:cubicBezTo>
                <a:cubicBezTo>
                  <a:pt x="269533" y="3605509"/>
                  <a:pt x="267247" y="3586653"/>
                  <a:pt x="261721" y="3569124"/>
                </a:cubicBezTo>
                <a:cubicBezTo>
                  <a:pt x="247242" y="3523785"/>
                  <a:pt x="230859" y="3479015"/>
                  <a:pt x="215618" y="3433866"/>
                </a:cubicBezTo>
                <a:cubicBezTo>
                  <a:pt x="203045" y="3396719"/>
                  <a:pt x="212952" y="3360139"/>
                  <a:pt x="218285" y="3323372"/>
                </a:cubicBezTo>
                <a:cubicBezTo>
                  <a:pt x="221716" y="3300319"/>
                  <a:pt x="229907" y="3278795"/>
                  <a:pt x="217715" y="3252885"/>
                </a:cubicBezTo>
                <a:cubicBezTo>
                  <a:pt x="206093" y="3228119"/>
                  <a:pt x="208761" y="3196686"/>
                  <a:pt x="202474" y="3168870"/>
                </a:cubicBezTo>
                <a:cubicBezTo>
                  <a:pt x="197141" y="3145436"/>
                  <a:pt x="188566" y="3122770"/>
                  <a:pt x="180184" y="3100099"/>
                </a:cubicBezTo>
                <a:cubicBezTo>
                  <a:pt x="168753" y="3069235"/>
                  <a:pt x="156753" y="3038756"/>
                  <a:pt x="162468" y="3005035"/>
                </a:cubicBezTo>
                <a:cubicBezTo>
                  <a:pt x="168946" y="2966742"/>
                  <a:pt x="144561" y="2940455"/>
                  <a:pt x="128367" y="2910353"/>
                </a:cubicBezTo>
                <a:cubicBezTo>
                  <a:pt x="117318" y="2889587"/>
                  <a:pt x="109126" y="2866918"/>
                  <a:pt x="102267" y="2844248"/>
                </a:cubicBezTo>
                <a:cubicBezTo>
                  <a:pt x="93313" y="2813958"/>
                  <a:pt x="87978" y="2782716"/>
                  <a:pt x="79217" y="2752235"/>
                </a:cubicBezTo>
                <a:cubicBezTo>
                  <a:pt x="66072" y="2706131"/>
                  <a:pt x="55784" y="2659455"/>
                  <a:pt x="63024" y="2611450"/>
                </a:cubicBezTo>
                <a:cubicBezTo>
                  <a:pt x="66262" y="2589352"/>
                  <a:pt x="66072" y="2568774"/>
                  <a:pt x="61307" y="2546678"/>
                </a:cubicBezTo>
                <a:cubicBezTo>
                  <a:pt x="53497" y="2510483"/>
                  <a:pt x="52545" y="2473333"/>
                  <a:pt x="23399" y="2444184"/>
                </a:cubicBezTo>
                <a:cubicBezTo>
                  <a:pt x="13111" y="2433897"/>
                  <a:pt x="10446" y="2415420"/>
                  <a:pt x="5110" y="2400369"/>
                </a:cubicBezTo>
                <a:cubicBezTo>
                  <a:pt x="-1178" y="2383032"/>
                  <a:pt x="2062" y="2370270"/>
                  <a:pt x="20352" y="2360933"/>
                </a:cubicBezTo>
                <a:cubicBezTo>
                  <a:pt x="28541" y="2356744"/>
                  <a:pt x="36543" y="2344741"/>
                  <a:pt x="37878" y="2335405"/>
                </a:cubicBezTo>
                <a:cubicBezTo>
                  <a:pt x="41877" y="2307402"/>
                  <a:pt x="35972" y="2281683"/>
                  <a:pt x="23017" y="2254633"/>
                </a:cubicBezTo>
                <a:cubicBezTo>
                  <a:pt x="10825" y="2229296"/>
                  <a:pt x="12159" y="2197670"/>
                  <a:pt x="7395" y="2168903"/>
                </a:cubicBezTo>
                <a:cubicBezTo>
                  <a:pt x="5681" y="2158712"/>
                  <a:pt x="3062" y="2148519"/>
                  <a:pt x="871" y="2138304"/>
                </a:cubicBezTo>
                <a:lnTo>
                  <a:pt x="0" y="2131532"/>
                </a:lnTo>
                <a:lnTo>
                  <a:pt x="0" y="2072225"/>
                </a:lnTo>
                <a:lnTo>
                  <a:pt x="251" y="2069340"/>
                </a:lnTo>
                <a:cubicBezTo>
                  <a:pt x="2061" y="2056600"/>
                  <a:pt x="4156" y="2043835"/>
                  <a:pt x="5299" y="2030977"/>
                </a:cubicBezTo>
                <a:cubicBezTo>
                  <a:pt x="7203" y="2010974"/>
                  <a:pt x="6442" y="1990589"/>
                  <a:pt x="8729" y="1970586"/>
                </a:cubicBezTo>
                <a:cubicBezTo>
                  <a:pt x="10446" y="1954202"/>
                  <a:pt x="14826" y="1938009"/>
                  <a:pt x="18445" y="1921817"/>
                </a:cubicBezTo>
                <a:cubicBezTo>
                  <a:pt x="19779" y="1915912"/>
                  <a:pt x="24922" y="1910004"/>
                  <a:pt x="24161" y="1904673"/>
                </a:cubicBezTo>
                <a:cubicBezTo>
                  <a:pt x="15970" y="1851709"/>
                  <a:pt x="52545" y="1813610"/>
                  <a:pt x="68738" y="1768838"/>
                </a:cubicBezTo>
                <a:cubicBezTo>
                  <a:pt x="85885" y="1721785"/>
                  <a:pt x="112174" y="1676253"/>
                  <a:pt x="104364" y="1623675"/>
                </a:cubicBezTo>
                <a:cubicBezTo>
                  <a:pt x="99601" y="1591859"/>
                  <a:pt x="88551" y="1561189"/>
                  <a:pt x="81883" y="1529563"/>
                </a:cubicBezTo>
                <a:cubicBezTo>
                  <a:pt x="79597" y="1518324"/>
                  <a:pt x="79979" y="1505751"/>
                  <a:pt x="82264" y="1494509"/>
                </a:cubicBezTo>
                <a:cubicBezTo>
                  <a:pt x="92744" y="1440216"/>
                  <a:pt x="94267" y="1386684"/>
                  <a:pt x="77120" y="1333341"/>
                </a:cubicBezTo>
                <a:cubicBezTo>
                  <a:pt x="74262" y="1324198"/>
                  <a:pt x="71597" y="1314483"/>
                  <a:pt x="71597" y="1304955"/>
                </a:cubicBezTo>
                <a:cubicBezTo>
                  <a:pt x="71597" y="1252757"/>
                  <a:pt x="75597" y="1201512"/>
                  <a:pt x="94267" y="1151600"/>
                </a:cubicBezTo>
                <a:cubicBezTo>
                  <a:pt x="100554" y="1134834"/>
                  <a:pt x="96553" y="1114449"/>
                  <a:pt x="98078" y="1095972"/>
                </a:cubicBezTo>
                <a:cubicBezTo>
                  <a:pt x="99409" y="1078826"/>
                  <a:pt x="99981" y="1061298"/>
                  <a:pt x="104364" y="1044725"/>
                </a:cubicBezTo>
                <a:cubicBezTo>
                  <a:pt x="110839" y="1020529"/>
                  <a:pt x="111601" y="998052"/>
                  <a:pt x="105887" y="973095"/>
                </a:cubicBezTo>
                <a:cubicBezTo>
                  <a:pt x="100554" y="949281"/>
                  <a:pt x="103220" y="923562"/>
                  <a:pt x="103029" y="898797"/>
                </a:cubicBezTo>
                <a:cubicBezTo>
                  <a:pt x="102839" y="871173"/>
                  <a:pt x="102649" y="843552"/>
                  <a:pt x="103601" y="815929"/>
                </a:cubicBezTo>
                <a:cubicBezTo>
                  <a:pt x="103981" y="804877"/>
                  <a:pt x="111601" y="792306"/>
                  <a:pt x="108553" y="783158"/>
                </a:cubicBezTo>
                <a:cubicBezTo>
                  <a:pt x="98267" y="753633"/>
                  <a:pt x="110649" y="724104"/>
                  <a:pt x="105127" y="694576"/>
                </a:cubicBezTo>
                <a:cubicBezTo>
                  <a:pt x="102267" y="680096"/>
                  <a:pt x="110078" y="663713"/>
                  <a:pt x="110839" y="648092"/>
                </a:cubicBezTo>
                <a:cubicBezTo>
                  <a:pt x="112174" y="622564"/>
                  <a:pt x="111601" y="597037"/>
                  <a:pt x="111983" y="571508"/>
                </a:cubicBezTo>
                <a:cubicBezTo>
                  <a:pt x="112174" y="563125"/>
                  <a:pt x="112936" y="554933"/>
                  <a:pt x="113318" y="546552"/>
                </a:cubicBezTo>
                <a:cubicBezTo>
                  <a:pt x="113697" y="539121"/>
                  <a:pt x="115411" y="531310"/>
                  <a:pt x="114081" y="524262"/>
                </a:cubicBezTo>
                <a:cubicBezTo>
                  <a:pt x="109315" y="498733"/>
                  <a:pt x="101505" y="473587"/>
                  <a:pt x="98457" y="447870"/>
                </a:cubicBezTo>
                <a:cubicBezTo>
                  <a:pt x="95792" y="425581"/>
                  <a:pt x="99409" y="402529"/>
                  <a:pt x="97505" y="380050"/>
                </a:cubicBezTo>
                <a:cubicBezTo>
                  <a:pt x="94267" y="340425"/>
                  <a:pt x="88551" y="300800"/>
                  <a:pt x="84930" y="261173"/>
                </a:cubicBezTo>
                <a:cubicBezTo>
                  <a:pt x="84168" y="252600"/>
                  <a:pt x="88934" y="243648"/>
                  <a:pt x="89314" y="234883"/>
                </a:cubicBezTo>
                <a:cubicBezTo>
                  <a:pt x="90266" y="207450"/>
                  <a:pt x="90457" y="180017"/>
                  <a:pt x="91027" y="152584"/>
                </a:cubicBezTo>
                <a:cubicBezTo>
                  <a:pt x="91218" y="136963"/>
                  <a:pt x="90647" y="121150"/>
                  <a:pt x="92361" y="105718"/>
                </a:cubicBezTo>
                <a:cubicBezTo>
                  <a:pt x="94647" y="85336"/>
                  <a:pt x="98078" y="66857"/>
                  <a:pt x="83217" y="47806"/>
                </a:cubicBezTo>
                <a:cubicBezTo>
                  <a:pt x="77453" y="40471"/>
                  <a:pt x="73691" y="32636"/>
                  <a:pt x="71207" y="24480"/>
                </a:cubicBezTo>
                <a:close/>
              </a:path>
            </a:pathLst>
          </a:custGeom>
          <a:noFill/>
          <a:effectLst>
            <a:outerShdw blurRad="381000" dist="152400" dir="10800000" algn="tr" rotWithShape="0">
              <a:prstClr val="black">
                <a:alpha val="1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379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UE/Presidência: Declaração sobre direitos digitais é &quot;pontapé de partida&quot;  para futura carta internacional">
            <a:extLst>
              <a:ext uri="{FF2B5EF4-FFF2-40B4-BE49-F238E27FC236}">
                <a16:creationId xmlns:a16="http://schemas.microsoft.com/office/drawing/2014/main" id="{D0A8852F-EB8B-73F3-4C47-FEE8EDB1DB0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95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124754"/>
          </a:xfrm>
          <a:prstGeom prst="rect">
            <a:avLst/>
          </a:prstGeom>
          <a:noFill/>
        </p:spPr>
        <p:txBody>
          <a:bodyPr wrap="square" rtlCol="0">
            <a:spAutoFit/>
          </a:bodyPr>
          <a:lstStyle/>
          <a:p>
            <a:pPr algn="just"/>
            <a:r>
              <a:rPr lang="pt-PT" sz="2800" dirty="0"/>
              <a:t>2 - Plataformas Digitais: Fases de Desenvolvimento</a:t>
            </a:r>
          </a:p>
          <a:p>
            <a:pPr algn="just"/>
            <a:endParaRPr lang="pt-PT" sz="2800" dirty="0"/>
          </a:p>
          <a:p>
            <a:pPr algn="just"/>
            <a:r>
              <a:rPr lang="pt-PT" sz="2800" dirty="0"/>
              <a:t>No seu livro o mesmo autor recorta cinco fases de desenvolvimento das plataformas digitais:</a:t>
            </a:r>
          </a:p>
          <a:p>
            <a:pPr algn="just"/>
            <a:endParaRPr lang="pt-PT" sz="2800" dirty="0"/>
          </a:p>
          <a:p>
            <a:pPr algn="just"/>
            <a:r>
              <a:rPr lang="pt-PT" sz="2800" dirty="0"/>
              <a:t>A) Fase de surgimento</a:t>
            </a:r>
          </a:p>
          <a:p>
            <a:pPr algn="just"/>
            <a:endParaRPr lang="pt-PT" sz="2800" dirty="0"/>
          </a:p>
          <a:p>
            <a:pPr algn="just"/>
            <a:r>
              <a:rPr lang="pt-PT" sz="2800" dirty="0"/>
              <a:t>A primeira fase está associado à fundação da Google em 1998 e à promessa de um acesso global à informação.</a:t>
            </a:r>
          </a:p>
          <a:p>
            <a:pPr algn="just"/>
            <a:endParaRPr lang="pt-PT" sz="2800" dirty="0"/>
          </a:p>
          <a:p>
            <a:pPr algn="just"/>
            <a:r>
              <a:rPr lang="pt-PT" sz="2800" dirty="0"/>
              <a:t>B) Fase de implementação</a:t>
            </a:r>
          </a:p>
          <a:p>
            <a:pPr algn="just"/>
            <a:endParaRPr lang="pt-PT" sz="2800" dirty="0"/>
          </a:p>
          <a:p>
            <a:pPr algn="just"/>
            <a:r>
              <a:rPr lang="pt-PT" sz="2800" dirty="0"/>
              <a:t>Esta fase está associada à implementação da descoberta da UPI (</a:t>
            </a:r>
            <a:r>
              <a:rPr lang="pt-PT" sz="2800" dirty="0" err="1"/>
              <a:t>user</a:t>
            </a:r>
            <a:r>
              <a:rPr lang="pt-PT" sz="2800" dirty="0"/>
              <a:t> </a:t>
            </a:r>
            <a:r>
              <a:rPr lang="pt-PT" sz="2800" dirty="0" err="1"/>
              <a:t>profile</a:t>
            </a:r>
            <a:r>
              <a:rPr lang="pt-PT" sz="2800" dirty="0"/>
              <a:t> </a:t>
            </a:r>
            <a:r>
              <a:rPr lang="pt-PT" sz="2800" dirty="0" err="1"/>
              <a:t>information</a:t>
            </a:r>
            <a:r>
              <a:rPr lang="pt-PT" sz="2800" dirty="0"/>
              <a:t>).</a:t>
            </a:r>
          </a:p>
        </p:txBody>
      </p:sp>
    </p:spTree>
    <p:extLst>
      <p:ext uri="{BB962C8B-B14F-4D97-AF65-F5344CB8AC3E}">
        <p14:creationId xmlns:p14="http://schemas.microsoft.com/office/powerpoint/2010/main" val="1266072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5693866"/>
          </a:xfrm>
          <a:prstGeom prst="rect">
            <a:avLst/>
          </a:prstGeom>
          <a:noFill/>
        </p:spPr>
        <p:txBody>
          <a:bodyPr wrap="square" rtlCol="0">
            <a:spAutoFit/>
          </a:bodyPr>
          <a:lstStyle/>
          <a:p>
            <a:pPr algn="just"/>
            <a:r>
              <a:rPr lang="pt-PT" sz="2800" dirty="0"/>
              <a:t>c) A fase da globalização</a:t>
            </a:r>
          </a:p>
          <a:p>
            <a:pPr algn="just"/>
            <a:endParaRPr lang="pt-PT" sz="2800" dirty="0"/>
          </a:p>
          <a:p>
            <a:pPr algn="just"/>
            <a:r>
              <a:rPr lang="pt-PT" sz="2800" dirty="0"/>
              <a:t>A terceira fase está associada à Primavera Árabe e à utilização de a tecnologia e plataformas digitais baseadas na internet, onde estas se assumiam como uma força que fomentava a mudança política e como ela conseguira disseminar a democracia por todos os povos.</a:t>
            </a:r>
          </a:p>
          <a:p>
            <a:pPr algn="just"/>
            <a:endParaRPr lang="pt-PT" sz="2800" dirty="0"/>
          </a:p>
          <a:p>
            <a:pPr marL="514350" indent="-514350" algn="just">
              <a:buAutoNum type="alphaLcParenR" startAt="4"/>
            </a:pPr>
            <a:r>
              <a:rPr lang="pt-PT" sz="2800" dirty="0"/>
              <a:t>A fase problemática</a:t>
            </a:r>
          </a:p>
          <a:p>
            <a:pPr marL="514350" indent="-514350" algn="just">
              <a:buAutoNum type="alphaLcParenR" startAt="4"/>
            </a:pPr>
            <a:endParaRPr lang="pt-PT" sz="2800" dirty="0"/>
          </a:p>
          <a:p>
            <a:pPr algn="just"/>
            <a:r>
              <a:rPr lang="pt-PT" sz="2800" dirty="0"/>
              <a:t>Esta fase está associado ao lado mais negro das plataformas digitais e começa em 2016. Esta fase está associado ao crescimento dos populismos e à degradação da democracia. Os momentos chave desta fase apontam para o Brexit e o triunfo de </a:t>
            </a:r>
            <a:r>
              <a:rPr lang="pt-PT" sz="2800" dirty="0" err="1"/>
              <a:t>Donald</a:t>
            </a:r>
            <a:r>
              <a:rPr lang="pt-PT" sz="2800" dirty="0"/>
              <a:t> </a:t>
            </a:r>
            <a:r>
              <a:rPr lang="pt-PT" sz="2800" dirty="0" err="1"/>
              <a:t>Trump</a:t>
            </a:r>
            <a:r>
              <a:rPr lang="pt-PT" sz="2800" dirty="0"/>
              <a:t> nas eleições presidências americanas.</a:t>
            </a:r>
          </a:p>
        </p:txBody>
      </p:sp>
    </p:spTree>
    <p:extLst>
      <p:ext uri="{BB962C8B-B14F-4D97-AF65-F5344CB8AC3E}">
        <p14:creationId xmlns:p14="http://schemas.microsoft.com/office/powerpoint/2010/main" val="3708417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124754"/>
          </a:xfrm>
          <a:prstGeom prst="rect">
            <a:avLst/>
          </a:prstGeom>
          <a:noFill/>
        </p:spPr>
        <p:txBody>
          <a:bodyPr wrap="square" rtlCol="0">
            <a:spAutoFit/>
          </a:bodyPr>
          <a:lstStyle/>
          <a:p>
            <a:pPr algn="just"/>
            <a:r>
              <a:rPr lang="pt-PT" sz="2800" dirty="0"/>
              <a:t>e) A fase atual</a:t>
            </a:r>
          </a:p>
          <a:p>
            <a:pPr algn="just"/>
            <a:endParaRPr lang="pt-PT" sz="2800" dirty="0"/>
          </a:p>
          <a:p>
            <a:pPr algn="just"/>
            <a:r>
              <a:rPr lang="pt-PT" sz="2800" dirty="0"/>
              <a:t>Esta fase está associada ao período temporal correspondente ao Covid-19. Para Simão Mendes de Sousa “a pandemia acabou por amplificar tanto o acesso à informação global, como também a disseminação de informação falsa a partir de plataformas digitais. Entramos assim numa fase que, brilhantemente se sintetiza na expressão </a:t>
            </a:r>
            <a:r>
              <a:rPr lang="pt-PT" sz="2800" dirty="0" err="1"/>
              <a:t>infodemia</a:t>
            </a:r>
            <a:r>
              <a:rPr lang="pt-PT" sz="2800" dirty="0"/>
              <a:t>”.</a:t>
            </a:r>
          </a:p>
          <a:p>
            <a:pPr algn="just"/>
            <a:endParaRPr lang="pt-PT" sz="2800" dirty="0"/>
          </a:p>
          <a:p>
            <a:pPr algn="just"/>
            <a:r>
              <a:rPr lang="pt-PT" sz="2800" b="0" i="0" u="none" strike="noStrike" dirty="0">
                <a:solidFill>
                  <a:srgbClr val="000000"/>
                </a:solidFill>
                <a:effectLst/>
                <a:latin typeface="Roboto" panose="02000000000000000000" pitchFamily="2" charset="0"/>
              </a:rPr>
              <a:t>A </a:t>
            </a:r>
            <a:r>
              <a:rPr lang="pt-PT" sz="2800" b="0" i="0" u="none" strike="noStrike" dirty="0" err="1">
                <a:solidFill>
                  <a:srgbClr val="000000"/>
                </a:solidFill>
                <a:effectLst/>
                <a:latin typeface="Roboto" panose="02000000000000000000" pitchFamily="2" charset="0"/>
              </a:rPr>
              <a:t>infodemia</a:t>
            </a:r>
            <a:r>
              <a:rPr lang="pt-PT" sz="2800" b="0" i="0" u="none" strike="noStrike" dirty="0">
                <a:solidFill>
                  <a:srgbClr val="000000"/>
                </a:solidFill>
                <a:effectLst/>
                <a:latin typeface="Roboto" panose="02000000000000000000" pitchFamily="2" charset="0"/>
              </a:rPr>
              <a:t> pode ser definida como o “excesso de informação sobre determinado tema, por vezes incorreta e produzida por fontes não verificadas ou pouco fiáveis, que se propaga velozmente (ex.: </a:t>
            </a:r>
            <a:r>
              <a:rPr lang="pt-PT" sz="2800" b="0" i="1" u="none" strike="noStrike" dirty="0" err="1">
                <a:solidFill>
                  <a:srgbClr val="000000"/>
                </a:solidFill>
                <a:effectLst/>
                <a:latin typeface="Roboto" panose="02000000000000000000" pitchFamily="2" charset="0"/>
              </a:rPr>
              <a:t>infodemia</a:t>
            </a:r>
            <a:r>
              <a:rPr lang="pt-PT" sz="2800" b="0" i="1" u="none" strike="noStrike" dirty="0">
                <a:solidFill>
                  <a:srgbClr val="000000"/>
                </a:solidFill>
                <a:effectLst/>
                <a:latin typeface="Roboto" panose="02000000000000000000" pitchFamily="2" charset="0"/>
              </a:rPr>
              <a:t> de notícias falsas nas redes sociais</a:t>
            </a:r>
            <a:r>
              <a:rPr lang="pt-PT" sz="2800" b="0" i="0" u="none" strike="noStrike" dirty="0">
                <a:solidFill>
                  <a:srgbClr val="000000"/>
                </a:solidFill>
                <a:effectLst/>
                <a:latin typeface="Roboto" panose="02000000000000000000" pitchFamily="2" charset="0"/>
              </a:rPr>
              <a:t>)”.</a:t>
            </a:r>
            <a:br>
              <a:rPr lang="pt-PT" sz="2800" b="0" i="0" u="none" strike="noStrike" dirty="0">
                <a:solidFill>
                  <a:srgbClr val="000000"/>
                </a:solidFill>
                <a:effectLst/>
                <a:latin typeface="Roboto" panose="02000000000000000000" pitchFamily="2" charset="0"/>
              </a:rPr>
            </a:br>
            <a:r>
              <a:rPr lang="pt-PT" sz="2800" b="1" i="0" u="none" strike="noStrike" dirty="0">
                <a:solidFill>
                  <a:srgbClr val="000000"/>
                </a:solidFill>
                <a:effectLst/>
                <a:latin typeface="Roboto" panose="02000000000000000000" pitchFamily="2" charset="0"/>
              </a:rPr>
              <a:t>"</a:t>
            </a:r>
            <a:r>
              <a:rPr lang="pt-PT" sz="2800" b="1" i="0" u="none" strike="noStrike" dirty="0" err="1">
                <a:solidFill>
                  <a:srgbClr val="000000"/>
                </a:solidFill>
                <a:effectLst/>
                <a:latin typeface="Roboto" panose="02000000000000000000" pitchFamily="2" charset="0"/>
              </a:rPr>
              <a:t>infodemia</a:t>
            </a:r>
            <a:r>
              <a:rPr lang="pt-PT" sz="2800" b="1" i="0" u="none" strike="noStrike" dirty="0">
                <a:solidFill>
                  <a:srgbClr val="000000"/>
                </a:solidFill>
                <a:effectLst/>
                <a:latin typeface="Roboto" panose="02000000000000000000" pitchFamily="2" charset="0"/>
              </a:rPr>
              <a:t>"</a:t>
            </a:r>
            <a:r>
              <a:rPr lang="pt-PT" sz="2800" b="0" i="0" u="none" strike="noStrike" dirty="0">
                <a:solidFill>
                  <a:srgbClr val="000000"/>
                </a:solidFill>
                <a:effectLst/>
                <a:latin typeface="Roboto" panose="02000000000000000000" pitchFamily="2" charset="0"/>
              </a:rPr>
              <a:t>, in Dicionário Priberam da Língua Portuguesa [em linha], 2008-2023, </a:t>
            </a:r>
            <a:r>
              <a:rPr lang="pt-PT" sz="2800" b="0" i="0" u="none" strike="noStrike" dirty="0">
                <a:solidFill>
                  <a:srgbClr val="000000"/>
                </a:solidFill>
                <a:effectLst/>
                <a:latin typeface="Roboto" panose="02000000000000000000" pitchFamily="2" charset="0"/>
                <a:hlinkClick r:id="rId2"/>
              </a:rPr>
              <a:t>https://dicionario.priberam.org/infodemia</a:t>
            </a:r>
            <a:r>
              <a:rPr lang="pt-PT" sz="2800" b="0" i="0" u="none" strike="noStrike" dirty="0">
                <a:solidFill>
                  <a:srgbClr val="000000"/>
                </a:solidFill>
                <a:effectLst/>
                <a:latin typeface="Roboto" panose="02000000000000000000" pitchFamily="2" charset="0"/>
              </a:rPr>
              <a:t>.</a:t>
            </a:r>
          </a:p>
        </p:txBody>
      </p:sp>
    </p:spTree>
    <p:extLst>
      <p:ext uri="{BB962C8B-B14F-4D97-AF65-F5344CB8AC3E}">
        <p14:creationId xmlns:p14="http://schemas.microsoft.com/office/powerpoint/2010/main" val="993469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526297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rPr>
              <a:t>Nesta fase os riscos já estão diagnosticados e há uma necessidade de moderar conteúdos. Para além disso, a liberdade de expressão não pode ser exercida de uma forma descontrolada.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PT" sz="2800" b="0" i="0" u="none" strike="noStrike" kern="1200" cap="none" spc="0" normalizeH="0" baseline="0" noProof="0" dirty="0">
                <a:ln>
                  <a:noFill/>
                </a:ln>
                <a:solidFill>
                  <a:prstClr val="black"/>
                </a:solidFill>
                <a:effectLst/>
                <a:uLnTx/>
                <a:uFillTx/>
                <a:latin typeface="Calibri" panose="020F0502020204030204"/>
                <a:ea typeface="+mn-ea"/>
                <a:cs typeface="+mn-cs"/>
              </a:rPr>
              <a:t>Assim, a doutrina entende que o direito constitucional e o constitucionalismo podem fazer a diferença, de modo a limitar a atuação desregulada por parte das plataformas digitais.</a:t>
            </a:r>
          </a:p>
          <a:p>
            <a:pPr algn="just"/>
            <a:endParaRPr lang="pt-PT" sz="2800" dirty="0"/>
          </a:p>
          <a:p>
            <a:pPr algn="just"/>
            <a:r>
              <a:rPr lang="pt-PT" sz="2800" dirty="0"/>
              <a:t>De acordo com a doutrina a resposta já não reside exclusivamente ao nível dos Estados.</a:t>
            </a:r>
          </a:p>
          <a:p>
            <a:pPr algn="just"/>
            <a:endParaRPr lang="pt-PT" sz="2800" dirty="0"/>
          </a:p>
          <a:p>
            <a:pPr algn="just"/>
            <a:r>
              <a:rPr lang="pt-PT" sz="2800" dirty="0"/>
              <a:t>Contudo, esta parte da apresentação focará a resposta do Estado Português.</a:t>
            </a:r>
          </a:p>
        </p:txBody>
      </p:sp>
    </p:spTree>
    <p:extLst>
      <p:ext uri="{BB962C8B-B14F-4D97-AF65-F5344CB8AC3E}">
        <p14:creationId xmlns:p14="http://schemas.microsoft.com/office/powerpoint/2010/main" val="2407904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 lei num minuto | Carta Portuguesa de Direitos Humanos na Era Digital -  YouTube">
            <a:extLst>
              <a:ext uri="{FF2B5EF4-FFF2-40B4-BE49-F238E27FC236}">
                <a16:creationId xmlns:a16="http://schemas.microsoft.com/office/drawing/2014/main" id="{79E11204-C1C6-0E03-1C67-1875529104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2568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EBF5103-D857-6B6E-5007-66DA8DDEE0F5}"/>
              </a:ext>
            </a:extLst>
          </p:cNvPr>
          <p:cNvSpPr txBox="1"/>
          <p:nvPr/>
        </p:nvSpPr>
        <p:spPr>
          <a:xfrm>
            <a:off x="352425" y="447675"/>
            <a:ext cx="11553825" cy="6124754"/>
          </a:xfrm>
          <a:prstGeom prst="rect">
            <a:avLst/>
          </a:prstGeom>
          <a:noFill/>
        </p:spPr>
        <p:txBody>
          <a:bodyPr wrap="square" rtlCol="0">
            <a:spAutoFit/>
          </a:bodyPr>
          <a:lstStyle/>
          <a:p>
            <a:pPr algn="just"/>
            <a:r>
              <a:rPr lang="pt-PT" sz="2800" dirty="0"/>
              <a:t>Em 2021, o legislador português adotou a </a:t>
            </a:r>
            <a:r>
              <a:rPr lang="pt-PT" sz="2800" b="1" dirty="0"/>
              <a:t>Carta Portuguesa dos Direitos Humanos na Era Digital</a:t>
            </a:r>
            <a:r>
              <a:rPr lang="pt-PT" sz="2800" dirty="0"/>
              <a:t>. A lei é composta por 22 artigos e regula:</a:t>
            </a:r>
          </a:p>
          <a:p>
            <a:pPr algn="just"/>
            <a:endParaRPr lang="pt-PT" sz="2800" dirty="0"/>
          </a:p>
          <a:p>
            <a:pPr marL="457200" indent="-457200" algn="just">
              <a:buFontTx/>
              <a:buChar char="-"/>
            </a:pPr>
            <a:r>
              <a:rPr lang="pt-PT" sz="2800" dirty="0"/>
              <a:t>Direitos em ambiente digital;</a:t>
            </a:r>
          </a:p>
          <a:p>
            <a:pPr marL="457200" indent="-457200" algn="just">
              <a:buFontTx/>
              <a:buChar char="-"/>
            </a:pPr>
            <a:r>
              <a:rPr lang="pt-PT" sz="2800" dirty="0"/>
              <a:t>Direito de acesso ao ambiente digital;</a:t>
            </a:r>
          </a:p>
          <a:p>
            <a:pPr marL="457200" indent="-457200" algn="just">
              <a:buFontTx/>
              <a:buChar char="-"/>
            </a:pPr>
            <a:r>
              <a:rPr lang="pt-PT" sz="2800" dirty="0"/>
              <a:t>Liberdade de expressão e criação em ambiente digital;</a:t>
            </a:r>
          </a:p>
          <a:p>
            <a:pPr marL="457200" indent="-457200" algn="just">
              <a:buFontTx/>
              <a:buChar char="-"/>
            </a:pPr>
            <a:r>
              <a:rPr lang="pt-PT" sz="2800" dirty="0"/>
              <a:t>Garantia do acesso e uso;</a:t>
            </a:r>
          </a:p>
          <a:p>
            <a:pPr marL="457200" indent="-457200" algn="just">
              <a:buFontTx/>
              <a:buChar char="-"/>
            </a:pPr>
            <a:r>
              <a:rPr lang="pt-PT" sz="2800" dirty="0"/>
              <a:t>Direito à proteção contra a desinformação;</a:t>
            </a:r>
          </a:p>
          <a:p>
            <a:pPr marL="457200" indent="-457200" algn="just">
              <a:buFontTx/>
              <a:buChar char="-"/>
            </a:pPr>
            <a:r>
              <a:rPr lang="pt-PT" sz="2800" dirty="0"/>
              <a:t>Direitos de reunião, manifestação, associação e participação em ambiente digital;</a:t>
            </a:r>
          </a:p>
          <a:p>
            <a:pPr marL="457200" indent="-457200" algn="just">
              <a:buFontTx/>
              <a:buChar char="-"/>
            </a:pPr>
            <a:r>
              <a:rPr lang="pt-PT" sz="2800" dirty="0"/>
              <a:t>Direito à privacidade em ambiente digital;</a:t>
            </a:r>
          </a:p>
          <a:p>
            <a:pPr marL="457200" indent="-457200" algn="just">
              <a:buFontTx/>
              <a:buChar char="-"/>
            </a:pPr>
            <a:r>
              <a:rPr lang="pt-PT" sz="2800" dirty="0"/>
              <a:t>Uso da inteligência artificial e de robôs;</a:t>
            </a:r>
          </a:p>
          <a:p>
            <a:pPr marL="457200" indent="-457200" algn="just">
              <a:buFontTx/>
              <a:buChar char="-"/>
            </a:pPr>
            <a:r>
              <a:rPr lang="pt-PT" sz="2800" dirty="0"/>
              <a:t>Direito à neutralidade da Internet;</a:t>
            </a:r>
          </a:p>
          <a:p>
            <a:pPr marL="457200" indent="-457200" algn="just">
              <a:buFontTx/>
              <a:buChar char="-"/>
            </a:pPr>
            <a:endParaRPr lang="en-GB" sz="2800" dirty="0"/>
          </a:p>
        </p:txBody>
      </p:sp>
    </p:spTree>
    <p:extLst>
      <p:ext uri="{BB962C8B-B14F-4D97-AF65-F5344CB8AC3E}">
        <p14:creationId xmlns:p14="http://schemas.microsoft.com/office/powerpoint/2010/main" val="2569804809"/>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1940</Words>
  <Application>Microsoft Office PowerPoint</Application>
  <PresentationFormat>Ecrã Panorâmico</PresentationFormat>
  <Paragraphs>139</Paragraphs>
  <Slides>29</Slides>
  <Notes>0</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29</vt:i4>
      </vt:variant>
    </vt:vector>
  </HeadingPairs>
  <TitlesOfParts>
    <vt:vector size="36" baseType="lpstr">
      <vt:lpstr>arial</vt:lpstr>
      <vt:lpstr>arial</vt:lpstr>
      <vt:lpstr>Calibri</vt:lpstr>
      <vt:lpstr>Calibri Light</vt:lpstr>
      <vt:lpstr>Roboto</vt:lpstr>
      <vt:lpstr>Times New Roman</vt:lpstr>
      <vt:lpstr>Tema do Office</vt:lpstr>
      <vt:lpstr>Declarações de Direitos Digitais/ COMPEDI/ Brasília/21.06.23</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Declarações de Direitos Digitais/ COMPEDI/ Brasilia/ 21.06.23</dc:title>
  <dc:creator>Mário Simões Barata</dc:creator>
  <cp:lastModifiedBy>Filipa FM. Marinho</cp:lastModifiedBy>
  <cp:revision>10</cp:revision>
  <dcterms:created xsi:type="dcterms:W3CDTF">2023-06-20T14:02:41Z</dcterms:created>
  <dcterms:modified xsi:type="dcterms:W3CDTF">2023-06-26T13:28:33Z</dcterms:modified>
</cp:coreProperties>
</file>