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4" r:id="rId3"/>
    <p:sldId id="325" r:id="rId4"/>
    <p:sldId id="300" r:id="rId5"/>
    <p:sldId id="287" r:id="rId6"/>
    <p:sldId id="307" r:id="rId7"/>
    <p:sldId id="309" r:id="rId8"/>
    <p:sldId id="310" r:id="rId9"/>
    <p:sldId id="289" r:id="rId10"/>
    <p:sldId id="291" r:id="rId11"/>
    <p:sldId id="292" r:id="rId12"/>
    <p:sldId id="293" r:id="rId13"/>
    <p:sldId id="295" r:id="rId14"/>
    <p:sldId id="296" r:id="rId15"/>
    <p:sldId id="297" r:id="rId16"/>
    <p:sldId id="266" r:id="rId17"/>
    <p:sldId id="298" r:id="rId18"/>
    <p:sldId id="299" r:id="rId19"/>
    <p:sldId id="338" r:id="rId20"/>
    <p:sldId id="331" r:id="rId21"/>
    <p:sldId id="335" r:id="rId22"/>
    <p:sldId id="326" r:id="rId23"/>
    <p:sldId id="328" r:id="rId24"/>
    <p:sldId id="313" r:id="rId25"/>
    <p:sldId id="334" r:id="rId26"/>
    <p:sldId id="316" r:id="rId27"/>
    <p:sldId id="317" r:id="rId28"/>
    <p:sldId id="302" r:id="rId29"/>
    <p:sldId id="304" r:id="rId30"/>
    <p:sldId id="318" r:id="rId31"/>
    <p:sldId id="321" r:id="rId32"/>
    <p:sldId id="320" r:id="rId33"/>
    <p:sldId id="306" r:id="rId34"/>
    <p:sldId id="305" r:id="rId35"/>
    <p:sldId id="332" r:id="rId36"/>
    <p:sldId id="322" r:id="rId37"/>
    <p:sldId id="301" r:id="rId38"/>
    <p:sldId id="337" r:id="rId39"/>
    <p:sldId id="327" r:id="rId40"/>
    <p:sldId id="329" r:id="rId41"/>
    <p:sldId id="330" r:id="rId42"/>
    <p:sldId id="333" r:id="rId43"/>
    <p:sldId id="311" r:id="rId44"/>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44" autoAdjust="0"/>
    <p:restoredTop sz="94660"/>
  </p:normalViewPr>
  <p:slideViewPr>
    <p:cSldViewPr snapToGrid="0">
      <p:cViewPr varScale="1">
        <p:scale>
          <a:sx n="86" d="100"/>
          <a:sy n="86" d="100"/>
        </p:scale>
        <p:origin x="509"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9491FF-C5CC-4645-86AE-901343E92F05}"/>
              </a:ext>
            </a:extLst>
          </p:cNvPr>
          <p:cNvSpPr>
            <a:spLocks noGrp="1"/>
          </p:cNvSpPr>
          <p:nvPr>
            <p:ph type="ctrTitle"/>
          </p:nvPr>
        </p:nvSpPr>
        <p:spPr>
          <a:xfrm>
            <a:off x="1524000" y="1122363"/>
            <a:ext cx="9144000" cy="2387600"/>
          </a:xfrm>
        </p:spPr>
        <p:txBody>
          <a:bodyPr anchor="b"/>
          <a:lstStyle>
            <a:lvl1pPr algn="ctr">
              <a:defRPr sz="6000"/>
            </a:lvl1pPr>
          </a:lstStyle>
          <a:p>
            <a:r>
              <a:rPr lang="pt-PT"/>
              <a:t>Clique para editar o estilo de título do Modelo Global</a:t>
            </a:r>
            <a:endParaRPr lang="en-GB"/>
          </a:p>
        </p:txBody>
      </p:sp>
      <p:sp>
        <p:nvSpPr>
          <p:cNvPr id="3" name="Subtítulo 2">
            <a:extLst>
              <a:ext uri="{FF2B5EF4-FFF2-40B4-BE49-F238E27FC236}">
                <a16:creationId xmlns:a16="http://schemas.microsoft.com/office/drawing/2014/main" id="{438F646E-6819-4896-BF43-61D71DD0C9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de subtítulo do Modelo Global</a:t>
            </a:r>
            <a:endParaRPr lang="en-GB"/>
          </a:p>
        </p:txBody>
      </p:sp>
      <p:sp>
        <p:nvSpPr>
          <p:cNvPr id="4" name="Marcador de Posição da Data 3">
            <a:extLst>
              <a:ext uri="{FF2B5EF4-FFF2-40B4-BE49-F238E27FC236}">
                <a16:creationId xmlns:a16="http://schemas.microsoft.com/office/drawing/2014/main" id="{A052F5DD-FB73-475F-9ED2-F83C689F5874}"/>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5" name="Marcador de Posição do Rodapé 4">
            <a:extLst>
              <a:ext uri="{FF2B5EF4-FFF2-40B4-BE49-F238E27FC236}">
                <a16:creationId xmlns:a16="http://schemas.microsoft.com/office/drawing/2014/main" id="{C6E5AD63-6C2F-4F97-A9DB-A11225523E6E}"/>
              </a:ext>
            </a:extLst>
          </p:cNvPr>
          <p:cNvSpPr>
            <a:spLocks noGrp="1"/>
          </p:cNvSpPr>
          <p:nvPr>
            <p:ph type="ftr" sz="quarter" idx="11"/>
          </p:nvPr>
        </p:nvSpPr>
        <p:spPr/>
        <p:txBody>
          <a:bodyPr/>
          <a:lstStyle/>
          <a:p>
            <a:endParaRPr lang="en-GB"/>
          </a:p>
        </p:txBody>
      </p:sp>
      <p:sp>
        <p:nvSpPr>
          <p:cNvPr id="6" name="Marcador de Posição do Número do Diapositivo 5">
            <a:extLst>
              <a:ext uri="{FF2B5EF4-FFF2-40B4-BE49-F238E27FC236}">
                <a16:creationId xmlns:a16="http://schemas.microsoft.com/office/drawing/2014/main" id="{2A474664-17D9-47E4-9729-DD0FF32C74AD}"/>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413447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D02C7E-3FC7-4040-BEB6-8570390BAB87}"/>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e Texto Vertical 2">
            <a:extLst>
              <a:ext uri="{FF2B5EF4-FFF2-40B4-BE49-F238E27FC236}">
                <a16:creationId xmlns:a16="http://schemas.microsoft.com/office/drawing/2014/main" id="{19D2A89F-E250-4F37-8B6F-30FED2B96708}"/>
              </a:ext>
            </a:extLst>
          </p:cNvPr>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90BA49EC-EDFA-4B9D-AC50-099614736532}"/>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5" name="Marcador de Posição do Rodapé 4">
            <a:extLst>
              <a:ext uri="{FF2B5EF4-FFF2-40B4-BE49-F238E27FC236}">
                <a16:creationId xmlns:a16="http://schemas.microsoft.com/office/drawing/2014/main" id="{9D6DB0EF-49DB-4608-BC2F-FD709B1B8327}"/>
              </a:ext>
            </a:extLst>
          </p:cNvPr>
          <p:cNvSpPr>
            <a:spLocks noGrp="1"/>
          </p:cNvSpPr>
          <p:nvPr>
            <p:ph type="ftr" sz="quarter" idx="11"/>
          </p:nvPr>
        </p:nvSpPr>
        <p:spPr/>
        <p:txBody>
          <a:bodyPr/>
          <a:lstStyle/>
          <a:p>
            <a:endParaRPr lang="en-GB"/>
          </a:p>
        </p:txBody>
      </p:sp>
      <p:sp>
        <p:nvSpPr>
          <p:cNvPr id="6" name="Marcador de Posição do Número do Diapositivo 5">
            <a:extLst>
              <a:ext uri="{FF2B5EF4-FFF2-40B4-BE49-F238E27FC236}">
                <a16:creationId xmlns:a16="http://schemas.microsoft.com/office/drawing/2014/main" id="{8182AD6A-4EE9-4A98-8ECA-B238676C1911}"/>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1344485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1144940-5391-4895-9E5C-32B790FB7804}"/>
              </a:ext>
            </a:extLst>
          </p:cNvPr>
          <p:cNvSpPr>
            <a:spLocks noGrp="1"/>
          </p:cNvSpPr>
          <p:nvPr>
            <p:ph type="title" orient="vert"/>
          </p:nvPr>
        </p:nvSpPr>
        <p:spPr>
          <a:xfrm>
            <a:off x="8724900" y="365125"/>
            <a:ext cx="2628900" cy="5811838"/>
          </a:xfrm>
        </p:spPr>
        <p:txBody>
          <a:bodyPr vert="eaVert"/>
          <a:lstStyle/>
          <a:p>
            <a:r>
              <a:rPr lang="pt-PT"/>
              <a:t>Clique para editar o estilo de título do Modelo Global</a:t>
            </a:r>
            <a:endParaRPr lang="en-GB"/>
          </a:p>
        </p:txBody>
      </p:sp>
      <p:sp>
        <p:nvSpPr>
          <p:cNvPr id="3" name="Marcador de Posição de Texto Vertical 2">
            <a:extLst>
              <a:ext uri="{FF2B5EF4-FFF2-40B4-BE49-F238E27FC236}">
                <a16:creationId xmlns:a16="http://schemas.microsoft.com/office/drawing/2014/main" id="{ACEC03CC-4A9D-4F4C-907B-F938E8F1A36A}"/>
              </a:ext>
            </a:extLst>
          </p:cNvPr>
          <p:cNvSpPr>
            <a:spLocks noGrp="1"/>
          </p:cNvSpPr>
          <p:nvPr>
            <p:ph type="body" orient="vert" idx="1"/>
          </p:nvPr>
        </p:nvSpPr>
        <p:spPr>
          <a:xfrm>
            <a:off x="838200" y="365125"/>
            <a:ext cx="7734300" cy="5811838"/>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5948A890-6783-4E89-AB2A-6EF56F248C02}"/>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5" name="Marcador de Posição do Rodapé 4">
            <a:extLst>
              <a:ext uri="{FF2B5EF4-FFF2-40B4-BE49-F238E27FC236}">
                <a16:creationId xmlns:a16="http://schemas.microsoft.com/office/drawing/2014/main" id="{DF16FE16-CEA1-45FD-B4DB-FF8F2D7B315E}"/>
              </a:ext>
            </a:extLst>
          </p:cNvPr>
          <p:cNvSpPr>
            <a:spLocks noGrp="1"/>
          </p:cNvSpPr>
          <p:nvPr>
            <p:ph type="ftr" sz="quarter" idx="11"/>
          </p:nvPr>
        </p:nvSpPr>
        <p:spPr/>
        <p:txBody>
          <a:bodyPr/>
          <a:lstStyle/>
          <a:p>
            <a:endParaRPr lang="en-GB"/>
          </a:p>
        </p:txBody>
      </p:sp>
      <p:sp>
        <p:nvSpPr>
          <p:cNvPr id="6" name="Marcador de Posição do Número do Diapositivo 5">
            <a:extLst>
              <a:ext uri="{FF2B5EF4-FFF2-40B4-BE49-F238E27FC236}">
                <a16:creationId xmlns:a16="http://schemas.microsoft.com/office/drawing/2014/main" id="{297D1022-7A1C-48FF-8611-58CB40FEA191}"/>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2219710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E13098-2904-4399-8B1A-7B8652786B2F}"/>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e Conteúdo 2">
            <a:extLst>
              <a:ext uri="{FF2B5EF4-FFF2-40B4-BE49-F238E27FC236}">
                <a16:creationId xmlns:a16="http://schemas.microsoft.com/office/drawing/2014/main" id="{22E70531-FBAB-4BFF-BA27-8803E6855F3B}"/>
              </a:ext>
            </a:extLst>
          </p:cNvPr>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BC3E0D33-B887-4827-928C-AE2979744CAD}"/>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5" name="Marcador de Posição do Rodapé 4">
            <a:extLst>
              <a:ext uri="{FF2B5EF4-FFF2-40B4-BE49-F238E27FC236}">
                <a16:creationId xmlns:a16="http://schemas.microsoft.com/office/drawing/2014/main" id="{3421D43A-E5E7-47FE-BAC2-0E437BE827E1}"/>
              </a:ext>
            </a:extLst>
          </p:cNvPr>
          <p:cNvSpPr>
            <a:spLocks noGrp="1"/>
          </p:cNvSpPr>
          <p:nvPr>
            <p:ph type="ftr" sz="quarter" idx="11"/>
          </p:nvPr>
        </p:nvSpPr>
        <p:spPr/>
        <p:txBody>
          <a:bodyPr/>
          <a:lstStyle/>
          <a:p>
            <a:endParaRPr lang="en-GB"/>
          </a:p>
        </p:txBody>
      </p:sp>
      <p:sp>
        <p:nvSpPr>
          <p:cNvPr id="6" name="Marcador de Posição do Número do Diapositivo 5">
            <a:extLst>
              <a:ext uri="{FF2B5EF4-FFF2-40B4-BE49-F238E27FC236}">
                <a16:creationId xmlns:a16="http://schemas.microsoft.com/office/drawing/2014/main" id="{78472931-494E-4C83-857D-5960922E4B86}"/>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41855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59E7D1-FCBF-4E20-8CFB-CECE6FA8D7AF}"/>
              </a:ext>
            </a:extLst>
          </p:cNvPr>
          <p:cNvSpPr>
            <a:spLocks noGrp="1"/>
          </p:cNvSpPr>
          <p:nvPr>
            <p:ph type="title"/>
          </p:nvPr>
        </p:nvSpPr>
        <p:spPr>
          <a:xfrm>
            <a:off x="831850" y="1709738"/>
            <a:ext cx="10515600" cy="2852737"/>
          </a:xfrm>
        </p:spPr>
        <p:txBody>
          <a:bodyPr anchor="b"/>
          <a:lstStyle>
            <a:lvl1pPr>
              <a:defRPr sz="6000"/>
            </a:lvl1pPr>
          </a:lstStyle>
          <a:p>
            <a:r>
              <a:rPr lang="pt-PT"/>
              <a:t>Clique para editar o estilo de título do Modelo Global</a:t>
            </a:r>
            <a:endParaRPr lang="en-GB"/>
          </a:p>
        </p:txBody>
      </p:sp>
      <p:sp>
        <p:nvSpPr>
          <p:cNvPr id="3" name="Marcador de Posição do Texto 2">
            <a:extLst>
              <a:ext uri="{FF2B5EF4-FFF2-40B4-BE49-F238E27FC236}">
                <a16:creationId xmlns:a16="http://schemas.microsoft.com/office/drawing/2014/main" id="{326BB61F-CAC3-4320-ABF1-78E2602DB8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 do texto de Modelo Global</a:t>
            </a:r>
          </a:p>
        </p:txBody>
      </p:sp>
      <p:sp>
        <p:nvSpPr>
          <p:cNvPr id="4" name="Marcador de Posição da Data 3">
            <a:extLst>
              <a:ext uri="{FF2B5EF4-FFF2-40B4-BE49-F238E27FC236}">
                <a16:creationId xmlns:a16="http://schemas.microsoft.com/office/drawing/2014/main" id="{6444831D-6475-4696-B2E4-477D5EA67EE2}"/>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5" name="Marcador de Posição do Rodapé 4">
            <a:extLst>
              <a:ext uri="{FF2B5EF4-FFF2-40B4-BE49-F238E27FC236}">
                <a16:creationId xmlns:a16="http://schemas.microsoft.com/office/drawing/2014/main" id="{636611D3-9D2C-4D40-BC52-2475FDFDB8F7}"/>
              </a:ext>
            </a:extLst>
          </p:cNvPr>
          <p:cNvSpPr>
            <a:spLocks noGrp="1"/>
          </p:cNvSpPr>
          <p:nvPr>
            <p:ph type="ftr" sz="quarter" idx="11"/>
          </p:nvPr>
        </p:nvSpPr>
        <p:spPr/>
        <p:txBody>
          <a:bodyPr/>
          <a:lstStyle/>
          <a:p>
            <a:endParaRPr lang="en-GB"/>
          </a:p>
        </p:txBody>
      </p:sp>
      <p:sp>
        <p:nvSpPr>
          <p:cNvPr id="6" name="Marcador de Posição do Número do Diapositivo 5">
            <a:extLst>
              <a:ext uri="{FF2B5EF4-FFF2-40B4-BE49-F238E27FC236}">
                <a16:creationId xmlns:a16="http://schemas.microsoft.com/office/drawing/2014/main" id="{BEA2FF1F-6527-44B4-8E73-C4A50805E46F}"/>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3070064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201E20-B314-46B8-9A6B-0B46AF97C48B}"/>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e Conteúdo 2">
            <a:extLst>
              <a:ext uri="{FF2B5EF4-FFF2-40B4-BE49-F238E27FC236}">
                <a16:creationId xmlns:a16="http://schemas.microsoft.com/office/drawing/2014/main" id="{53BA7786-7F23-49C9-AEDA-DFDA62A6050F}"/>
              </a:ext>
            </a:extLst>
          </p:cNvPr>
          <p:cNvSpPr>
            <a:spLocks noGrp="1"/>
          </p:cNvSpPr>
          <p:nvPr>
            <p:ph sz="half" idx="1"/>
          </p:nvPr>
        </p:nvSpPr>
        <p:spPr>
          <a:xfrm>
            <a:off x="838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e Conteúdo 3">
            <a:extLst>
              <a:ext uri="{FF2B5EF4-FFF2-40B4-BE49-F238E27FC236}">
                <a16:creationId xmlns:a16="http://schemas.microsoft.com/office/drawing/2014/main" id="{1A32AA06-B33A-475F-9B83-82C0DB2A3AA4}"/>
              </a:ext>
            </a:extLst>
          </p:cNvPr>
          <p:cNvSpPr>
            <a:spLocks noGrp="1"/>
          </p:cNvSpPr>
          <p:nvPr>
            <p:ph sz="half" idx="2"/>
          </p:nvPr>
        </p:nvSpPr>
        <p:spPr>
          <a:xfrm>
            <a:off x="6172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5" name="Marcador de Posição da Data 4">
            <a:extLst>
              <a:ext uri="{FF2B5EF4-FFF2-40B4-BE49-F238E27FC236}">
                <a16:creationId xmlns:a16="http://schemas.microsoft.com/office/drawing/2014/main" id="{02F86DCC-FE32-4EAA-9FB1-8ACF919841E1}"/>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6" name="Marcador de Posição do Rodapé 5">
            <a:extLst>
              <a:ext uri="{FF2B5EF4-FFF2-40B4-BE49-F238E27FC236}">
                <a16:creationId xmlns:a16="http://schemas.microsoft.com/office/drawing/2014/main" id="{C380543C-0EDA-4A71-845C-0247B29942F9}"/>
              </a:ext>
            </a:extLst>
          </p:cNvPr>
          <p:cNvSpPr>
            <a:spLocks noGrp="1"/>
          </p:cNvSpPr>
          <p:nvPr>
            <p:ph type="ftr" sz="quarter" idx="11"/>
          </p:nvPr>
        </p:nvSpPr>
        <p:spPr/>
        <p:txBody>
          <a:bodyPr/>
          <a:lstStyle/>
          <a:p>
            <a:endParaRPr lang="en-GB"/>
          </a:p>
        </p:txBody>
      </p:sp>
      <p:sp>
        <p:nvSpPr>
          <p:cNvPr id="7" name="Marcador de Posição do Número do Diapositivo 6">
            <a:extLst>
              <a:ext uri="{FF2B5EF4-FFF2-40B4-BE49-F238E27FC236}">
                <a16:creationId xmlns:a16="http://schemas.microsoft.com/office/drawing/2014/main" id="{337F8AF9-9ED7-4C11-8CAE-912672B782F7}"/>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427729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33A240-EA37-420C-B80E-89B807E33177}"/>
              </a:ext>
            </a:extLst>
          </p:cNvPr>
          <p:cNvSpPr>
            <a:spLocks noGrp="1"/>
          </p:cNvSpPr>
          <p:nvPr>
            <p:ph type="title"/>
          </p:nvPr>
        </p:nvSpPr>
        <p:spPr>
          <a:xfrm>
            <a:off x="839788" y="365125"/>
            <a:ext cx="10515600" cy="1325563"/>
          </a:xfrm>
        </p:spPr>
        <p:txBody>
          <a:bodyPr/>
          <a:lstStyle/>
          <a:p>
            <a:r>
              <a:rPr lang="pt-PT"/>
              <a:t>Clique para editar o estilo de título do Modelo Global</a:t>
            </a:r>
            <a:endParaRPr lang="en-GB"/>
          </a:p>
        </p:txBody>
      </p:sp>
      <p:sp>
        <p:nvSpPr>
          <p:cNvPr id="3" name="Marcador de Posição do Texto 2">
            <a:extLst>
              <a:ext uri="{FF2B5EF4-FFF2-40B4-BE49-F238E27FC236}">
                <a16:creationId xmlns:a16="http://schemas.microsoft.com/office/drawing/2014/main" id="{2CD70D55-AE85-41A0-ADB7-DE566301F8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Marcador de Posição de Conteúdo 3">
            <a:extLst>
              <a:ext uri="{FF2B5EF4-FFF2-40B4-BE49-F238E27FC236}">
                <a16:creationId xmlns:a16="http://schemas.microsoft.com/office/drawing/2014/main" id="{DDACDB34-240E-40E2-B69D-C33F728A213C}"/>
              </a:ext>
            </a:extLst>
          </p:cNvPr>
          <p:cNvSpPr>
            <a:spLocks noGrp="1"/>
          </p:cNvSpPr>
          <p:nvPr>
            <p:ph sz="half" idx="2"/>
          </p:nvPr>
        </p:nvSpPr>
        <p:spPr>
          <a:xfrm>
            <a:off x="839788" y="2505075"/>
            <a:ext cx="5157787"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5" name="Marcador de Posição do Texto 4">
            <a:extLst>
              <a:ext uri="{FF2B5EF4-FFF2-40B4-BE49-F238E27FC236}">
                <a16:creationId xmlns:a16="http://schemas.microsoft.com/office/drawing/2014/main" id="{FE861770-D311-4C0F-86E0-06268DF365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Marcador de Posição de Conteúdo 5">
            <a:extLst>
              <a:ext uri="{FF2B5EF4-FFF2-40B4-BE49-F238E27FC236}">
                <a16:creationId xmlns:a16="http://schemas.microsoft.com/office/drawing/2014/main" id="{BE4559D1-15D8-4983-9B96-D4C1B36D9BD3}"/>
              </a:ext>
            </a:extLst>
          </p:cNvPr>
          <p:cNvSpPr>
            <a:spLocks noGrp="1"/>
          </p:cNvSpPr>
          <p:nvPr>
            <p:ph sz="quarter" idx="4"/>
          </p:nvPr>
        </p:nvSpPr>
        <p:spPr>
          <a:xfrm>
            <a:off x="6172200" y="2505075"/>
            <a:ext cx="5183188"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7" name="Marcador de Posição da Data 6">
            <a:extLst>
              <a:ext uri="{FF2B5EF4-FFF2-40B4-BE49-F238E27FC236}">
                <a16:creationId xmlns:a16="http://schemas.microsoft.com/office/drawing/2014/main" id="{7245F5FA-5063-4789-92C6-FD69103FC26D}"/>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8" name="Marcador de Posição do Rodapé 7">
            <a:extLst>
              <a:ext uri="{FF2B5EF4-FFF2-40B4-BE49-F238E27FC236}">
                <a16:creationId xmlns:a16="http://schemas.microsoft.com/office/drawing/2014/main" id="{4C7550CE-DD48-4DA1-B156-DD5196F6CDCB}"/>
              </a:ext>
            </a:extLst>
          </p:cNvPr>
          <p:cNvSpPr>
            <a:spLocks noGrp="1"/>
          </p:cNvSpPr>
          <p:nvPr>
            <p:ph type="ftr" sz="quarter" idx="11"/>
          </p:nvPr>
        </p:nvSpPr>
        <p:spPr/>
        <p:txBody>
          <a:bodyPr/>
          <a:lstStyle/>
          <a:p>
            <a:endParaRPr lang="en-GB"/>
          </a:p>
        </p:txBody>
      </p:sp>
      <p:sp>
        <p:nvSpPr>
          <p:cNvPr id="9" name="Marcador de Posição do Número do Diapositivo 8">
            <a:extLst>
              <a:ext uri="{FF2B5EF4-FFF2-40B4-BE49-F238E27FC236}">
                <a16:creationId xmlns:a16="http://schemas.microsoft.com/office/drawing/2014/main" id="{EEAAF22E-14F5-4427-93A6-2A7D0B9486C1}"/>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3747107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3D4FB8-207E-47BC-935E-905FCF7E8385}"/>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a Data 2">
            <a:extLst>
              <a:ext uri="{FF2B5EF4-FFF2-40B4-BE49-F238E27FC236}">
                <a16:creationId xmlns:a16="http://schemas.microsoft.com/office/drawing/2014/main" id="{045D573E-7421-4F97-BC19-230938E0A639}"/>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4" name="Marcador de Posição do Rodapé 3">
            <a:extLst>
              <a:ext uri="{FF2B5EF4-FFF2-40B4-BE49-F238E27FC236}">
                <a16:creationId xmlns:a16="http://schemas.microsoft.com/office/drawing/2014/main" id="{FA73E9EE-9562-4E1D-B78B-9AA298111BAC}"/>
              </a:ext>
            </a:extLst>
          </p:cNvPr>
          <p:cNvSpPr>
            <a:spLocks noGrp="1"/>
          </p:cNvSpPr>
          <p:nvPr>
            <p:ph type="ftr" sz="quarter" idx="11"/>
          </p:nvPr>
        </p:nvSpPr>
        <p:spPr/>
        <p:txBody>
          <a:bodyPr/>
          <a:lstStyle/>
          <a:p>
            <a:endParaRPr lang="en-GB"/>
          </a:p>
        </p:txBody>
      </p:sp>
      <p:sp>
        <p:nvSpPr>
          <p:cNvPr id="5" name="Marcador de Posição do Número do Diapositivo 4">
            <a:extLst>
              <a:ext uri="{FF2B5EF4-FFF2-40B4-BE49-F238E27FC236}">
                <a16:creationId xmlns:a16="http://schemas.microsoft.com/office/drawing/2014/main" id="{2E10AF52-E8EC-4990-ADC3-1B2214FB34DC}"/>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3863983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2CE847D3-5D03-4356-838B-5C37B8DA67F0}"/>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3" name="Marcador de Posição do Rodapé 2">
            <a:extLst>
              <a:ext uri="{FF2B5EF4-FFF2-40B4-BE49-F238E27FC236}">
                <a16:creationId xmlns:a16="http://schemas.microsoft.com/office/drawing/2014/main" id="{7ED63460-B8CA-4D45-A2C1-045C18715067}"/>
              </a:ext>
            </a:extLst>
          </p:cNvPr>
          <p:cNvSpPr>
            <a:spLocks noGrp="1"/>
          </p:cNvSpPr>
          <p:nvPr>
            <p:ph type="ftr" sz="quarter" idx="11"/>
          </p:nvPr>
        </p:nvSpPr>
        <p:spPr/>
        <p:txBody>
          <a:bodyPr/>
          <a:lstStyle/>
          <a:p>
            <a:endParaRPr lang="en-GB"/>
          </a:p>
        </p:txBody>
      </p:sp>
      <p:sp>
        <p:nvSpPr>
          <p:cNvPr id="4" name="Marcador de Posição do Número do Diapositivo 3">
            <a:extLst>
              <a:ext uri="{FF2B5EF4-FFF2-40B4-BE49-F238E27FC236}">
                <a16:creationId xmlns:a16="http://schemas.microsoft.com/office/drawing/2014/main" id="{B0FAFE4B-362C-4A28-BD0B-0C18BEB4D00D}"/>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3686947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E63CBB-E18B-4507-B5E4-805E10FE1CC1}"/>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endParaRPr lang="en-GB"/>
          </a:p>
        </p:txBody>
      </p:sp>
      <p:sp>
        <p:nvSpPr>
          <p:cNvPr id="3" name="Marcador de Posição de Conteúdo 2">
            <a:extLst>
              <a:ext uri="{FF2B5EF4-FFF2-40B4-BE49-F238E27FC236}">
                <a16:creationId xmlns:a16="http://schemas.microsoft.com/office/drawing/2014/main" id="{AA413795-C1A0-4D7A-9923-8199DF7FCA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o Texto 3">
            <a:extLst>
              <a:ext uri="{FF2B5EF4-FFF2-40B4-BE49-F238E27FC236}">
                <a16:creationId xmlns:a16="http://schemas.microsoft.com/office/drawing/2014/main" id="{974804B4-3FE1-4B33-8F94-3604028E01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A71A1534-3076-49DC-A5D8-26AB4524A741}"/>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6" name="Marcador de Posição do Rodapé 5">
            <a:extLst>
              <a:ext uri="{FF2B5EF4-FFF2-40B4-BE49-F238E27FC236}">
                <a16:creationId xmlns:a16="http://schemas.microsoft.com/office/drawing/2014/main" id="{8AEC0D00-37E2-49C7-A173-7C61E80AA580}"/>
              </a:ext>
            </a:extLst>
          </p:cNvPr>
          <p:cNvSpPr>
            <a:spLocks noGrp="1"/>
          </p:cNvSpPr>
          <p:nvPr>
            <p:ph type="ftr" sz="quarter" idx="11"/>
          </p:nvPr>
        </p:nvSpPr>
        <p:spPr/>
        <p:txBody>
          <a:bodyPr/>
          <a:lstStyle/>
          <a:p>
            <a:endParaRPr lang="en-GB"/>
          </a:p>
        </p:txBody>
      </p:sp>
      <p:sp>
        <p:nvSpPr>
          <p:cNvPr id="7" name="Marcador de Posição do Número do Diapositivo 6">
            <a:extLst>
              <a:ext uri="{FF2B5EF4-FFF2-40B4-BE49-F238E27FC236}">
                <a16:creationId xmlns:a16="http://schemas.microsoft.com/office/drawing/2014/main" id="{B51D4783-D0DB-4D75-83C8-7DAA45D59C48}"/>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1219587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2CC921-DB45-40A5-A4A5-F30185B0A99A}"/>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endParaRPr lang="en-GB"/>
          </a:p>
        </p:txBody>
      </p:sp>
      <p:sp>
        <p:nvSpPr>
          <p:cNvPr id="3" name="Marcador de Posição da Imagem 2">
            <a:extLst>
              <a:ext uri="{FF2B5EF4-FFF2-40B4-BE49-F238E27FC236}">
                <a16:creationId xmlns:a16="http://schemas.microsoft.com/office/drawing/2014/main" id="{0382A6DA-F9F6-42EC-9539-08E0506179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Posição do Texto 3">
            <a:extLst>
              <a:ext uri="{FF2B5EF4-FFF2-40B4-BE49-F238E27FC236}">
                <a16:creationId xmlns:a16="http://schemas.microsoft.com/office/drawing/2014/main" id="{4D9A27C4-0346-4F44-B9AD-4FC3303F61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B870A542-A6D1-4B06-9460-7387C8F9093B}"/>
              </a:ext>
            </a:extLst>
          </p:cNvPr>
          <p:cNvSpPr>
            <a:spLocks noGrp="1"/>
          </p:cNvSpPr>
          <p:nvPr>
            <p:ph type="dt" sz="half" idx="10"/>
          </p:nvPr>
        </p:nvSpPr>
        <p:spPr/>
        <p:txBody>
          <a:bodyPr/>
          <a:lstStyle/>
          <a:p>
            <a:fld id="{48514DE9-CF60-44CE-8A44-06F943327631}" type="datetimeFigureOut">
              <a:rPr lang="en-GB" smtClean="0"/>
              <a:t>05/05/2023</a:t>
            </a:fld>
            <a:endParaRPr lang="en-GB"/>
          </a:p>
        </p:txBody>
      </p:sp>
      <p:sp>
        <p:nvSpPr>
          <p:cNvPr id="6" name="Marcador de Posição do Rodapé 5">
            <a:extLst>
              <a:ext uri="{FF2B5EF4-FFF2-40B4-BE49-F238E27FC236}">
                <a16:creationId xmlns:a16="http://schemas.microsoft.com/office/drawing/2014/main" id="{3F182418-E2D3-42D8-A80E-B229FD582A04}"/>
              </a:ext>
            </a:extLst>
          </p:cNvPr>
          <p:cNvSpPr>
            <a:spLocks noGrp="1"/>
          </p:cNvSpPr>
          <p:nvPr>
            <p:ph type="ftr" sz="quarter" idx="11"/>
          </p:nvPr>
        </p:nvSpPr>
        <p:spPr/>
        <p:txBody>
          <a:bodyPr/>
          <a:lstStyle/>
          <a:p>
            <a:endParaRPr lang="en-GB"/>
          </a:p>
        </p:txBody>
      </p:sp>
      <p:sp>
        <p:nvSpPr>
          <p:cNvPr id="7" name="Marcador de Posição do Número do Diapositivo 6">
            <a:extLst>
              <a:ext uri="{FF2B5EF4-FFF2-40B4-BE49-F238E27FC236}">
                <a16:creationId xmlns:a16="http://schemas.microsoft.com/office/drawing/2014/main" id="{B2656ED1-E381-4D93-95D1-FA35C33B4325}"/>
              </a:ext>
            </a:extLst>
          </p:cNvPr>
          <p:cNvSpPr>
            <a:spLocks noGrp="1"/>
          </p:cNvSpPr>
          <p:nvPr>
            <p:ph type="sldNum" sz="quarter" idx="12"/>
          </p:nvPr>
        </p:nvSpPr>
        <p:spPr/>
        <p:txBody>
          <a:bodyPr/>
          <a:lstStyle/>
          <a:p>
            <a:fld id="{743A7B46-4FA0-4CD8-9D9F-7C0FC800CCFA}" type="slidenum">
              <a:rPr lang="en-GB" smtClean="0"/>
              <a:t>‹nº›</a:t>
            </a:fld>
            <a:endParaRPr lang="en-GB"/>
          </a:p>
        </p:txBody>
      </p:sp>
    </p:spTree>
    <p:extLst>
      <p:ext uri="{BB962C8B-B14F-4D97-AF65-F5344CB8AC3E}">
        <p14:creationId xmlns:p14="http://schemas.microsoft.com/office/powerpoint/2010/main" val="1850306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4B8CAB89-36CD-414E-8C01-D3BBBA8041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 de título do Modelo Global</a:t>
            </a:r>
            <a:endParaRPr lang="en-GB"/>
          </a:p>
        </p:txBody>
      </p:sp>
      <p:sp>
        <p:nvSpPr>
          <p:cNvPr id="3" name="Marcador de Posição do Texto 2">
            <a:extLst>
              <a:ext uri="{FF2B5EF4-FFF2-40B4-BE49-F238E27FC236}">
                <a16:creationId xmlns:a16="http://schemas.microsoft.com/office/drawing/2014/main" id="{2F7B4B29-29B3-4EF8-A14C-8962C0EF80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27387DC9-FB31-43A8-AA29-1F50B08365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14DE9-CF60-44CE-8A44-06F943327631}" type="datetimeFigureOut">
              <a:rPr lang="en-GB" smtClean="0"/>
              <a:t>05/05/2023</a:t>
            </a:fld>
            <a:endParaRPr lang="en-GB"/>
          </a:p>
        </p:txBody>
      </p:sp>
      <p:sp>
        <p:nvSpPr>
          <p:cNvPr id="5" name="Marcador de Posição do Rodapé 4">
            <a:extLst>
              <a:ext uri="{FF2B5EF4-FFF2-40B4-BE49-F238E27FC236}">
                <a16:creationId xmlns:a16="http://schemas.microsoft.com/office/drawing/2014/main" id="{919BB3AE-418A-4980-93F8-55A18C0C54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Posição do Número do Diapositivo 5">
            <a:extLst>
              <a:ext uri="{FF2B5EF4-FFF2-40B4-BE49-F238E27FC236}">
                <a16:creationId xmlns:a16="http://schemas.microsoft.com/office/drawing/2014/main" id="{AD52BB96-C1B5-429D-9D93-20555CDA9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A7B46-4FA0-4CD8-9D9F-7C0FC800CCFA}" type="slidenum">
              <a:rPr lang="en-GB" smtClean="0"/>
              <a:t>‹nº›</a:t>
            </a:fld>
            <a:endParaRPr lang="en-GB"/>
          </a:p>
        </p:txBody>
      </p:sp>
    </p:spTree>
    <p:extLst>
      <p:ext uri="{BB962C8B-B14F-4D97-AF65-F5344CB8AC3E}">
        <p14:creationId xmlns:p14="http://schemas.microsoft.com/office/powerpoint/2010/main" val="3540559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s://europa.eu/citizens-initiative/how-it-works_pt#inline-nav-6" TargetMode="External"/><Relationship Id="rId3" Type="http://schemas.openxmlformats.org/officeDocument/2006/relationships/hyperlink" Target="https://europa.eu/citizens-initiative/how-it-works_pt#inline-nav-1" TargetMode="External"/><Relationship Id="rId7" Type="http://schemas.openxmlformats.org/officeDocument/2006/relationships/hyperlink" Target="https://europa.eu/citizens-initiative/how-it-works_pt#inline-nav-5" TargetMode="Externa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hyperlink" Target="https://europa.eu/citizens-initiative/how-it-works_pt#inline-nav-4" TargetMode="External"/><Relationship Id="rId5" Type="http://schemas.openxmlformats.org/officeDocument/2006/relationships/hyperlink" Target="https://europa.eu/citizens-initiative/how-it-works_pt#inline-nav-3" TargetMode="External"/><Relationship Id="rId4" Type="http://schemas.openxmlformats.org/officeDocument/2006/relationships/hyperlink" Target="https://europa.eu/citizens-initiative/how-it-works_pt#inline-nav-2" TargetMode="External"/><Relationship Id="rId9" Type="http://schemas.openxmlformats.org/officeDocument/2006/relationships/hyperlink" Target="https://europa.eu/citizens-initiative/how-it-works_pt#inline-nav-7"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ur-lex.europa.eu/legal-content/PT/TXT/?uri=uriserv%3AOJ.C_.2016.202.01.0001.01.POR&amp;toc=OJ%3AC%3A2016%3A202%3ATOC#C_2016202PT.01001301"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europa.eu/citizens-initiative/select-language?destination=/initiatives/details/2023/000004"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eur-lex.europa.eu/legal-content/PT/TXT/?uri=uriserv%3AOJ.C_.2016.202.01.0001.01.POR&amp;toc=OJ%3AC%3A2016%3A202%3ATOC#C_2016202PT.01001301"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outlook.office.com/mail/inbox/id/AAQkADE4YWM1OTNhLWNhYmYtNGViYS04MGQ3LWY2NzhmODU2NThjOAAQAOZndznVqkRRiziPRcnOq1g%3D#x__ftn1"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europa.eu/citizens-initiative/select-language?destination=/initiatives/details/2023/000004"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europa.eu/citizens-initiative/initiatives/details/2019/000016_pt"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europa.eu/citizens-initiative/initiatives/details/2020/000001_pt"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eur-lex.europa.eu/legal-content/PT/TXT/?uri=uriserv%3AOJ.C_.2007.306.01.0001.01.POR&amp;toc=OJ%3AC%3A2007%3A306%3ATOC"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eurocid.mne.gov.pt/artigos/david-maria-sassoli-1956-2022"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43.xml.rels><?xml version="1.0" encoding="UTF-8" standalone="yes"?>
<Relationships xmlns="http://schemas.openxmlformats.org/package/2006/relationships"><Relationship Id="rId3" Type="http://schemas.openxmlformats.org/officeDocument/2006/relationships/hyperlink" Target="mailto:dra@upt.p"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mailto:mario.barata@ipleiria.pt"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4888" y="877812"/>
            <a:ext cx="11277600" cy="2424684"/>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2455817" y="3776714"/>
            <a:ext cx="6949440" cy="1569660"/>
          </a:xfrm>
          <a:prstGeom prst="rect">
            <a:avLst/>
          </a:prstGeom>
          <a:noFill/>
        </p:spPr>
        <p:txBody>
          <a:bodyPr wrap="square" rtlCol="0">
            <a:spAutoFit/>
          </a:bodyPr>
          <a:lstStyle/>
          <a:p>
            <a:pPr algn="ctr"/>
            <a:r>
              <a:rPr lang="pt-PT" sz="2400" b="1" dirty="0">
                <a:solidFill>
                  <a:schemeClr val="accent2"/>
                </a:solidFill>
              </a:rPr>
              <a:t>A Iniciativa de Cidadania Europeia - Atualizações</a:t>
            </a:r>
          </a:p>
          <a:p>
            <a:pPr algn="ctr"/>
            <a:r>
              <a:rPr lang="pt-PT" sz="2400" b="1" dirty="0">
                <a:solidFill>
                  <a:schemeClr val="bg1"/>
                </a:solidFill>
              </a:rPr>
              <a:t>Dora Alves /UPT/Investigadora no IJP</a:t>
            </a:r>
          </a:p>
          <a:p>
            <a:pPr algn="ctr"/>
            <a:r>
              <a:rPr lang="pt-PT" sz="2400" b="1" dirty="0">
                <a:solidFill>
                  <a:schemeClr val="bg1"/>
                </a:solidFill>
              </a:rPr>
              <a:t>Mário Barata /IPL/Investigador no IJP-IPL</a:t>
            </a:r>
          </a:p>
          <a:p>
            <a:pPr algn="ctr"/>
            <a:r>
              <a:rPr lang="pt-PT" sz="2400" b="1" dirty="0">
                <a:solidFill>
                  <a:schemeClr val="bg1"/>
                </a:solidFill>
              </a:rPr>
              <a:t>28 de Abril de 2023</a:t>
            </a:r>
          </a:p>
        </p:txBody>
      </p:sp>
    </p:spTree>
    <p:extLst>
      <p:ext uri="{BB962C8B-B14F-4D97-AF65-F5344CB8AC3E}">
        <p14:creationId xmlns:p14="http://schemas.microsoft.com/office/powerpoint/2010/main" val="3224271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5771368" cy="316394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dirty="0">
                <a:ln>
                  <a:noFill/>
                </a:ln>
                <a:solidFill>
                  <a:prstClr val="black"/>
                </a:solidFill>
                <a:effectLst/>
                <a:uLnTx/>
                <a:uFillTx/>
                <a:latin typeface="Garamond" panose="02020404030301010803" pitchFamily="18" charset="0"/>
                <a:ea typeface="+mn-ea"/>
                <a:cs typeface="+mn-cs"/>
              </a:rPr>
              <a:t>IV – Como funciona a ICE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000" b="1" i="0" u="none" strike="noStrike" kern="1200" cap="none" spc="0" normalizeH="0" baseline="0" dirty="0">
                <a:ln>
                  <a:noFill/>
                </a:ln>
                <a:solidFill>
                  <a:prstClr val="black"/>
                </a:solidFill>
                <a:effectLst/>
                <a:uLnTx/>
                <a:uFillTx/>
                <a:latin typeface="Garamond" panose="02020404030301010803" pitchFamily="18" charset="0"/>
                <a:ea typeface="+mn-ea"/>
                <a:cs typeface="+mn-cs"/>
              </a:rPr>
              <a:t>1ª etapa: começar</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dirty="0">
                <a:ln>
                  <a:noFill/>
                </a:ln>
                <a:solidFill>
                  <a:prstClr val="black"/>
                </a:solidFill>
                <a:effectLst/>
                <a:uLnTx/>
                <a:uFillTx/>
                <a:latin typeface="Garamond" panose="02020404030301010803" pitchFamily="18" charset="0"/>
                <a:ea typeface="+mn-ea"/>
                <a:cs typeface="+mn-cs"/>
              </a:rPr>
              <a:t>Criação de um grupo de organizadores constituído por 7 cidadãos europeus residentes em 7 países diferentes.</a:t>
            </a:r>
          </a:p>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4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2" name="Imagem 1">
            <a:extLst>
              <a:ext uri="{FF2B5EF4-FFF2-40B4-BE49-F238E27FC236}">
                <a16:creationId xmlns:a16="http://schemas.microsoft.com/office/drawing/2014/main" id="{96A24699-1A4C-A0FD-E24A-3A3F427D21CE}"/>
              </a:ext>
            </a:extLst>
          </p:cNvPr>
          <p:cNvPicPr>
            <a:picLocks noChangeAspect="1"/>
          </p:cNvPicPr>
          <p:nvPr/>
        </p:nvPicPr>
        <p:blipFill>
          <a:blip r:embed="rId3"/>
          <a:stretch>
            <a:fillRect/>
          </a:stretch>
        </p:blipFill>
        <p:spPr>
          <a:xfrm>
            <a:off x="7315200" y="2996386"/>
            <a:ext cx="4049266" cy="2375713"/>
          </a:xfrm>
          <a:prstGeom prst="rect">
            <a:avLst/>
          </a:prstGeom>
        </p:spPr>
      </p:pic>
    </p:spTree>
    <p:extLst>
      <p:ext uri="{BB962C8B-B14F-4D97-AF65-F5344CB8AC3E}">
        <p14:creationId xmlns:p14="http://schemas.microsoft.com/office/powerpoint/2010/main" val="3330741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5771368" cy="3810274"/>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4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2ª etapa: criar uma conta de organizador</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Os organizadores tem que criar uma conta de modo a gerir a iniciativa e os contactos com a Comissão Europeia.</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pt-PT" sz="2000" b="1" dirty="0">
                <a:solidFill>
                  <a:prstClr val="black"/>
                </a:solidFill>
                <a:latin typeface="Garamond" panose="02020404030301010803" pitchFamily="18" charset="0"/>
              </a:rPr>
              <a:t>Fornecer uma descrição da ICE numa das línguas oficiais da UE.</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Se a ICE cumprir com todos os critérios é </a:t>
            </a:r>
            <a:r>
              <a:rPr kumimoji="0" lang="pt-PT" sz="2000" b="1" i="0" u="sng" strike="noStrike" kern="1200" cap="none" spc="0" normalizeH="0" baseline="0" noProof="0" dirty="0">
                <a:ln>
                  <a:noFill/>
                </a:ln>
                <a:solidFill>
                  <a:prstClr val="black"/>
                </a:solidFill>
                <a:effectLst/>
                <a:uLnTx/>
                <a:uFillTx/>
                <a:latin typeface="Garamond" panose="02020404030301010803" pitchFamily="18" charset="0"/>
                <a:ea typeface="+mn-ea"/>
                <a:cs typeface="+mn-cs"/>
              </a:rPr>
              <a:t>registada pela Comissão</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4" name="Imagem 3">
            <a:extLst>
              <a:ext uri="{FF2B5EF4-FFF2-40B4-BE49-F238E27FC236}">
                <a16:creationId xmlns:a16="http://schemas.microsoft.com/office/drawing/2014/main" id="{2A3AD190-A952-FAB5-59E3-626DEDD24613}"/>
              </a:ext>
            </a:extLst>
          </p:cNvPr>
          <p:cNvPicPr>
            <a:picLocks noChangeAspect="1"/>
          </p:cNvPicPr>
          <p:nvPr/>
        </p:nvPicPr>
        <p:blipFill>
          <a:blip r:embed="rId3"/>
          <a:stretch>
            <a:fillRect/>
          </a:stretch>
        </p:blipFill>
        <p:spPr>
          <a:xfrm>
            <a:off x="8382000" y="2996385"/>
            <a:ext cx="2447925" cy="2613839"/>
          </a:xfrm>
          <a:prstGeom prst="rect">
            <a:avLst/>
          </a:prstGeom>
        </p:spPr>
      </p:pic>
    </p:spTree>
    <p:extLst>
      <p:ext uri="{BB962C8B-B14F-4D97-AF65-F5344CB8AC3E}">
        <p14:creationId xmlns:p14="http://schemas.microsoft.com/office/powerpoint/2010/main" val="696881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5771368" cy="3582712"/>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3ª etapa: obter apoio</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A iniciativa precisa de obter um </a:t>
            </a:r>
            <a:r>
              <a:rPr kumimoji="0" lang="pt-PT" sz="2000" b="1" i="0" u="sng" strike="noStrike" kern="1200" cap="none" spc="0" normalizeH="0" baseline="0" noProof="0" dirty="0">
                <a:ln>
                  <a:noFill/>
                </a:ln>
                <a:solidFill>
                  <a:prstClr val="black"/>
                </a:solidFill>
                <a:effectLst/>
                <a:uLnTx/>
                <a:uFillTx/>
                <a:latin typeface="Garamond" panose="02020404030301010803" pitchFamily="18" charset="0"/>
                <a:ea typeface="+mn-ea"/>
                <a:cs typeface="+mn-cs"/>
              </a:rPr>
              <a:t>milhão de assinaturas em pelo menos 7 países diferentes da UE.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Depois da data de lançamento da mesma, os organizadores dispõem de 12 meses para recolher as assinaturas.</a:t>
            </a:r>
          </a:p>
          <a:p>
            <a:pPr marR="0" lvl="0" algn="just" defTabSz="914400" rtl="0" eaLnBrk="1" fontAlgn="auto" latinLnBrk="0" hangingPunct="1">
              <a:lnSpc>
                <a:spcPct val="90000"/>
              </a:lnSpc>
              <a:spcBef>
                <a:spcPts val="0"/>
              </a:spcBef>
              <a:spcAft>
                <a:spcPts val="600"/>
              </a:spcAft>
              <a:buClrTx/>
              <a:buSzTx/>
              <a:tabLst/>
              <a:defRPr/>
            </a:pPr>
            <a:endParaRPr lang="pt-PT" sz="2000" b="1" dirty="0">
              <a:solidFill>
                <a:prstClr val="black"/>
              </a:solidFill>
              <a:latin typeface="Garamond" panose="02020404030301010803" pitchFamily="18" charset="0"/>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Os subscritores devem preencher uma declaração de apoio específica (em papel ou em linha).</a:t>
            </a:r>
            <a:endParaRPr kumimoji="0" lang="pt-PT" sz="24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4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2" name="Imagem 1">
            <a:extLst>
              <a:ext uri="{FF2B5EF4-FFF2-40B4-BE49-F238E27FC236}">
                <a16:creationId xmlns:a16="http://schemas.microsoft.com/office/drawing/2014/main" id="{7694D869-9C9E-0151-A126-30D11C44019E}"/>
              </a:ext>
            </a:extLst>
          </p:cNvPr>
          <p:cNvPicPr>
            <a:picLocks noChangeAspect="1"/>
          </p:cNvPicPr>
          <p:nvPr/>
        </p:nvPicPr>
        <p:blipFill>
          <a:blip r:embed="rId3"/>
          <a:stretch>
            <a:fillRect/>
          </a:stretch>
        </p:blipFill>
        <p:spPr>
          <a:xfrm>
            <a:off x="7734300" y="2809875"/>
            <a:ext cx="3630166" cy="2895693"/>
          </a:xfrm>
          <a:prstGeom prst="rect">
            <a:avLst/>
          </a:prstGeom>
        </p:spPr>
      </p:pic>
    </p:spTree>
    <p:extLst>
      <p:ext uri="{BB962C8B-B14F-4D97-AF65-F5344CB8AC3E}">
        <p14:creationId xmlns:p14="http://schemas.microsoft.com/office/powerpoint/2010/main" val="1227362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5771368" cy="3526799"/>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4ª etapa: obter a verificação das declarações de apoio</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Após os 12 meses, os organizadores tem 3 meses para solicitar a verificação das declarações de apoio às autoridades competentes de cada EM.</a:t>
            </a:r>
          </a:p>
          <a:p>
            <a:pPr marR="0" lvl="0" algn="just" defTabSz="914400" rtl="0" eaLnBrk="1" fontAlgn="auto" latinLnBrk="0" hangingPunct="1">
              <a:lnSpc>
                <a:spcPct val="90000"/>
              </a:lnSpc>
              <a:spcBef>
                <a:spcPts val="0"/>
              </a:spcBef>
              <a:spcAft>
                <a:spcPts val="60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pt-PT" sz="2000" b="1" dirty="0">
                <a:solidFill>
                  <a:prstClr val="black"/>
                </a:solidFill>
                <a:latin typeface="Garamond" panose="02020404030301010803" pitchFamily="18" charset="0"/>
              </a:rPr>
              <a:t>As autoridades competentes de cada EM tem 3 meses para verificar a validade das declarações e emitirem um certificado.</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4" name="Imagem 3">
            <a:extLst>
              <a:ext uri="{FF2B5EF4-FFF2-40B4-BE49-F238E27FC236}">
                <a16:creationId xmlns:a16="http://schemas.microsoft.com/office/drawing/2014/main" id="{98B79240-E6DC-F5E9-17A3-C6D6599441BD}"/>
              </a:ext>
            </a:extLst>
          </p:cNvPr>
          <p:cNvPicPr>
            <a:picLocks noChangeAspect="1"/>
          </p:cNvPicPr>
          <p:nvPr/>
        </p:nvPicPr>
        <p:blipFill>
          <a:blip r:embed="rId3"/>
          <a:stretch>
            <a:fillRect/>
          </a:stretch>
        </p:blipFill>
        <p:spPr>
          <a:xfrm>
            <a:off x="7543800" y="2924175"/>
            <a:ext cx="3486150" cy="2752724"/>
          </a:xfrm>
          <a:prstGeom prst="rect">
            <a:avLst/>
          </a:prstGeom>
        </p:spPr>
      </p:pic>
    </p:spTree>
    <p:extLst>
      <p:ext uri="{BB962C8B-B14F-4D97-AF65-F5344CB8AC3E}">
        <p14:creationId xmlns:p14="http://schemas.microsoft.com/office/powerpoint/2010/main" val="975294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5771368" cy="1910972"/>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5ª etapa: apresentar a iniciativa</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Após a emissão do ultimo certificado de verificação, os promotores/organizadores da ICE tem 3 meses para apresentar a sua iniciativa à Comissão.</a:t>
            </a:r>
          </a:p>
        </p:txBody>
      </p:sp>
      <p:pic>
        <p:nvPicPr>
          <p:cNvPr id="2" name="Imagem 1">
            <a:extLst>
              <a:ext uri="{FF2B5EF4-FFF2-40B4-BE49-F238E27FC236}">
                <a16:creationId xmlns:a16="http://schemas.microsoft.com/office/drawing/2014/main" id="{32F58C3D-107D-EE1E-1203-E27E3D9422E5}"/>
              </a:ext>
            </a:extLst>
          </p:cNvPr>
          <p:cNvPicPr>
            <a:picLocks noChangeAspect="1"/>
          </p:cNvPicPr>
          <p:nvPr/>
        </p:nvPicPr>
        <p:blipFill>
          <a:blip r:embed="rId3"/>
          <a:stretch>
            <a:fillRect/>
          </a:stretch>
        </p:blipFill>
        <p:spPr>
          <a:xfrm>
            <a:off x="7562850" y="2996386"/>
            <a:ext cx="3524249" cy="2449475"/>
          </a:xfrm>
          <a:prstGeom prst="rect">
            <a:avLst/>
          </a:prstGeom>
        </p:spPr>
      </p:pic>
    </p:spTree>
    <p:extLst>
      <p:ext uri="{BB962C8B-B14F-4D97-AF65-F5344CB8AC3E}">
        <p14:creationId xmlns:p14="http://schemas.microsoft.com/office/powerpoint/2010/main" val="3015356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5771368" cy="3449855"/>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6ª etapa: obter uma resposta</a:t>
            </a: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Após uma apresentação detalhada da proposta à Comissão e audição pública no PE, a Comissão tem um prazo de 6 meses para comunicar as medidas que pretende tomar ou justificar a ausência de ação.</a:t>
            </a:r>
          </a:p>
          <a:p>
            <a:pPr marR="0" lvl="0" algn="just" defTabSz="914400" rtl="0" eaLnBrk="1" fontAlgn="auto" latinLnBrk="0" hangingPunct="1">
              <a:lnSpc>
                <a:spcPct val="90000"/>
              </a:lnSpc>
              <a:spcBef>
                <a:spcPts val="0"/>
              </a:spcBef>
              <a:spcAft>
                <a:spcPts val="60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228600"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pt-PT" sz="2000" b="1" dirty="0">
                <a:solidFill>
                  <a:prstClr val="black"/>
                </a:solidFill>
                <a:latin typeface="Garamond" panose="02020404030301010803" pitchFamily="18" charset="0"/>
              </a:rPr>
              <a:t>A resposta da Comissão assumirá a forma de comunicação que será publicada em todas as línguas oficiais da UE.</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4" name="Imagem 3">
            <a:extLst>
              <a:ext uri="{FF2B5EF4-FFF2-40B4-BE49-F238E27FC236}">
                <a16:creationId xmlns:a16="http://schemas.microsoft.com/office/drawing/2014/main" id="{E45438BF-5BBB-78E4-5C83-6D51082D61B5}"/>
              </a:ext>
            </a:extLst>
          </p:cNvPr>
          <p:cNvPicPr>
            <a:picLocks noChangeAspect="1"/>
          </p:cNvPicPr>
          <p:nvPr/>
        </p:nvPicPr>
        <p:blipFill>
          <a:blip r:embed="rId3"/>
          <a:stretch>
            <a:fillRect/>
          </a:stretch>
        </p:blipFill>
        <p:spPr>
          <a:xfrm>
            <a:off x="7496173" y="2581275"/>
            <a:ext cx="4152901" cy="3038474"/>
          </a:xfrm>
          <a:prstGeom prst="rect">
            <a:avLst/>
          </a:prstGeom>
        </p:spPr>
      </p:pic>
    </p:spTree>
    <p:extLst>
      <p:ext uri="{BB962C8B-B14F-4D97-AF65-F5344CB8AC3E}">
        <p14:creationId xmlns:p14="http://schemas.microsoft.com/office/powerpoint/2010/main" val="3342720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3">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Rectangle 75">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0" name="Rectangle 77">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96ABF0A8-46C6-4D23-BFE1-8E867DCBBFE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 y="849250"/>
            <a:ext cx="11277600" cy="5159500"/>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3AA7F811-7871-476A-A24A-513C36860707}"/>
              </a:ext>
            </a:extLst>
          </p:cNvPr>
          <p:cNvSpPr txBox="1"/>
          <p:nvPr/>
        </p:nvSpPr>
        <p:spPr>
          <a:xfrm>
            <a:off x="641774" y="740229"/>
            <a:ext cx="10905053" cy="2554545"/>
          </a:xfrm>
          <a:prstGeom prst="rect">
            <a:avLst/>
          </a:prstGeom>
          <a:noFill/>
        </p:spPr>
        <p:txBody>
          <a:bodyPr wrap="square" rtlCol="0">
            <a:spAutoFit/>
          </a:bodyPr>
          <a:lstStyle/>
          <a:p>
            <a:pPr>
              <a:spcAft>
                <a:spcPts val="600"/>
              </a:spcAft>
            </a:pPr>
            <a:endParaRPr lang="en-GB" sz="2800" b="1">
              <a:latin typeface="Garamond" panose="02020404030301010803" pitchFamily="18" charset="0"/>
            </a:endParaRPr>
          </a:p>
          <a:p>
            <a:pPr>
              <a:spcAft>
                <a:spcPts val="600"/>
              </a:spcAft>
            </a:pPr>
            <a:endParaRPr lang="en-GB" sz="2800" b="1">
              <a:latin typeface="Garamond" panose="02020404030301010803" pitchFamily="18" charset="0"/>
            </a:endParaRPr>
          </a:p>
          <a:p>
            <a:pPr>
              <a:spcAft>
                <a:spcPts val="600"/>
              </a:spcAft>
            </a:pPr>
            <a:endParaRPr lang="en-GB" sz="2800" b="1">
              <a:latin typeface="Garamond" panose="02020404030301010803" pitchFamily="18" charset="0"/>
            </a:endParaRPr>
          </a:p>
          <a:p>
            <a:pPr>
              <a:spcAft>
                <a:spcPts val="600"/>
              </a:spcAft>
            </a:pPr>
            <a:endParaRPr lang="en-GB" sz="2800" b="1">
              <a:latin typeface="Garamond" panose="02020404030301010803" pitchFamily="18" charset="0"/>
            </a:endParaRPr>
          </a:p>
          <a:p>
            <a:pPr>
              <a:spcAft>
                <a:spcPts val="600"/>
              </a:spcAft>
            </a:pPr>
            <a:endParaRPr lang="en-GB" sz="2800" b="1">
              <a:latin typeface="Garamond" panose="02020404030301010803" pitchFamily="18" charset="0"/>
            </a:endParaRPr>
          </a:p>
        </p:txBody>
      </p:sp>
      <p:sp>
        <p:nvSpPr>
          <p:cNvPr id="2" name="Rectangle 1">
            <a:extLst>
              <a:ext uri="{FF2B5EF4-FFF2-40B4-BE49-F238E27FC236}">
                <a16:creationId xmlns:a16="http://schemas.microsoft.com/office/drawing/2014/main" id="{9C8AF6FE-8280-4C37-AFEC-253DE7ED95E7}"/>
              </a:ext>
            </a:extLst>
          </p:cNvPr>
          <p:cNvSpPr>
            <a:spLocks noChangeArrowheads="1"/>
          </p:cNvSpPr>
          <p:nvPr/>
        </p:nvSpPr>
        <p:spPr bwMode="auto">
          <a:xfrm>
            <a:off x="0" y="-5363006"/>
            <a:ext cx="17761272" cy="1072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spcBef>
                <a:spcPct val="0"/>
              </a:spcBef>
              <a:spcAft>
                <a:spcPts val="600"/>
              </a:spcAft>
              <a:buClrTx/>
              <a:buSzTx/>
              <a:buFontTx/>
              <a:buNone/>
              <a:tabLst/>
            </a:pPr>
            <a:endParaRPr kumimoji="0" lang="pt-PT" altLang="pt-PT"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b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3"/>
              </a:rPr>
            </a:b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3"/>
              </a:rPr>
              <a:t>1.ª etapa: Começar</a:t>
            </a:r>
            <a:endParaRPr kumimoji="0" lang="pt-PT" altLang="pt-PT" sz="1800" b="1"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4"/>
              </a:rPr>
              <a:t>2.ª etapa: Obter o registo da iniciativa</a:t>
            </a:r>
            <a:endParaRPr kumimoji="0" lang="pt-PT" altLang="pt-PT" sz="1800" b="1"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5"/>
              </a:rPr>
              <a:t>3.ª etapa: Obter apoio</a:t>
            </a:r>
            <a:endParaRPr kumimoji="0" lang="pt-PT" altLang="pt-PT" sz="1800" b="1"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6"/>
              </a:rPr>
              <a:t>4.ª etapa: Obter a verificação das declarações de apoio</a:t>
            </a:r>
            <a:endParaRPr kumimoji="0" lang="pt-PT" altLang="pt-PT" sz="1800" b="1"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7"/>
              </a:rPr>
              <a:t>5.ª etapa: Apresentar a iniciativa</a:t>
            </a:r>
            <a:endParaRPr kumimoji="0" lang="pt-PT" altLang="pt-PT" sz="1800" b="1"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8"/>
              </a:rPr>
              <a:t>6.ª etapa: Obter uma resposta</a:t>
            </a:r>
            <a:endParaRPr kumimoji="0" lang="pt-PT" altLang="pt-PT" sz="1800" b="1"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Char char="•"/>
              <a:tabLst/>
            </a:pPr>
            <a:r>
              <a:rPr kumimoji="0" lang="pt-PT" altLang="pt-PT" sz="1800" b="1" i="0" u="none" strike="noStrike" cap="none" normalizeH="0" baseline="0" dirty="0">
                <a:ln>
                  <a:noFill/>
                </a:ln>
                <a:solidFill>
                  <a:srgbClr val="004494"/>
                </a:solidFill>
                <a:effectLst/>
                <a:latin typeface="Arial" panose="020B0604020202020204" pitchFamily="34" charset="0"/>
                <a:cs typeface="Arial" panose="020B0604020202020204" pitchFamily="34" charset="0"/>
                <a:hlinkClick r:id="rId9"/>
              </a:rPr>
              <a:t>Etapas seguintes</a:t>
            </a:r>
            <a:endParaRPr kumimoji="0" lang="pt-PT" altLang="pt-PT" sz="1800" b="0" i="0" u="none" strike="noStrike" cap="none" normalizeH="0" baseline="0" dirty="0">
              <a:ln>
                <a:noFill/>
              </a:ln>
              <a:solidFill>
                <a:srgbClr val="40404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spcBef>
                <a:spcPct val="0"/>
              </a:spcBef>
              <a:spcAft>
                <a:spcPts val="600"/>
              </a:spcAft>
              <a:buClrTx/>
              <a:buSzTx/>
              <a:buFontTx/>
              <a:buNone/>
              <a:tabLst/>
            </a:pPr>
            <a:r>
              <a:rPr kumimoji="0" lang="pt-PT" altLang="pt-PT"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a:t>
            </a:r>
            <a:r>
              <a:rPr kumimoji="0" lang="pt-PT" altLang="pt-PT" sz="495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a:t>
            </a:r>
            <a:endParaRPr kumimoji="0" lang="pt-PT" altLang="pt-P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23675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9887660" cy="4014176"/>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pt-PT" sz="28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Se a Comissão achar a ICE oportuna começa a preparar uma proposta formal/ início do processo legislativo.</a:t>
            </a:r>
          </a:p>
          <a:p>
            <a:pPr marL="0" marR="0" lvl="0" indent="0" algn="just" defTabSz="914400" rtl="0" eaLnBrk="1" fontAlgn="auto" latinLnBrk="0" hangingPunct="1">
              <a:lnSpc>
                <a:spcPct val="90000"/>
              </a:lnSpc>
              <a:spcBef>
                <a:spcPts val="0"/>
              </a:spcBef>
              <a:spcAft>
                <a:spcPts val="600"/>
              </a:spcAft>
              <a:buClrTx/>
              <a:buSzTx/>
              <a:buFontTx/>
              <a:buNone/>
              <a:tabLst/>
              <a:defRPr/>
            </a:pPr>
            <a:endParaRPr lang="pt-PT" sz="2800" b="1" dirty="0">
              <a:solidFill>
                <a:schemeClr val="accent2"/>
              </a:solidFill>
              <a:latin typeface="Garamond" panose="02020404030301010803" pitchFamily="18" charset="0"/>
            </a:endParaRPr>
          </a:p>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8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90000"/>
              </a:lnSpc>
              <a:spcBef>
                <a:spcPts val="0"/>
              </a:spcBef>
              <a:spcAft>
                <a:spcPts val="600"/>
              </a:spcAft>
              <a:buClrTx/>
              <a:buSzTx/>
              <a:buFontTx/>
              <a:buNone/>
              <a:tabLst/>
              <a:defRPr/>
            </a:pPr>
            <a:endParaRPr lang="pt-PT" sz="2800" b="1" dirty="0">
              <a:solidFill>
                <a:schemeClr val="accent2"/>
              </a:solidFill>
              <a:latin typeface="Garamond" panose="02020404030301010803" pitchFamily="18" charset="0"/>
            </a:endParaRPr>
          </a:p>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8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90000"/>
              </a:lnSpc>
              <a:spcBef>
                <a:spcPts val="0"/>
              </a:spcBef>
              <a:spcAft>
                <a:spcPts val="600"/>
              </a:spcAft>
              <a:buClrTx/>
              <a:buSzTx/>
              <a:buFontTx/>
              <a:buNone/>
              <a:tabLst/>
              <a:defRPr/>
            </a:pPr>
            <a:endParaRPr lang="pt-PT" sz="2800" b="1" dirty="0">
              <a:solidFill>
                <a:schemeClr val="accent2"/>
              </a:solidFill>
              <a:latin typeface="Garamond" panose="02020404030301010803" pitchFamily="18" charset="0"/>
            </a:endParaRPr>
          </a:p>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pt-PT" sz="28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endParaRPr>
          </a:p>
        </p:txBody>
      </p:sp>
      <p:pic>
        <p:nvPicPr>
          <p:cNvPr id="2" name="Imagem 1">
            <a:extLst>
              <a:ext uri="{FF2B5EF4-FFF2-40B4-BE49-F238E27FC236}">
                <a16:creationId xmlns:a16="http://schemas.microsoft.com/office/drawing/2014/main" id="{BCDC3891-360E-3BEA-9BE2-9021AF026666}"/>
              </a:ext>
            </a:extLst>
          </p:cNvPr>
          <p:cNvPicPr>
            <a:picLocks noChangeAspect="1"/>
          </p:cNvPicPr>
          <p:nvPr/>
        </p:nvPicPr>
        <p:blipFill>
          <a:blip r:embed="rId3"/>
          <a:stretch>
            <a:fillRect/>
          </a:stretch>
        </p:blipFill>
        <p:spPr>
          <a:xfrm>
            <a:off x="3714750" y="3603811"/>
            <a:ext cx="5048250" cy="2263589"/>
          </a:xfrm>
          <a:prstGeom prst="rect">
            <a:avLst/>
          </a:prstGeom>
        </p:spPr>
      </p:pic>
    </p:spTree>
    <p:extLst>
      <p:ext uri="{BB962C8B-B14F-4D97-AF65-F5344CB8AC3E}">
        <p14:creationId xmlns:p14="http://schemas.microsoft.com/office/powerpoint/2010/main" val="984479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03187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IV - Algumas estatísticas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De acordo com a Comissão Europeia: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342900" marR="0" lvl="0" indent="-342900" algn="just" defTabSz="914400" rtl="0" eaLnBrk="1" fontAlgn="auto" latinLnBrk="0" hangingPunct="1">
              <a:lnSpc>
                <a:spcPct val="100000"/>
              </a:lnSpc>
              <a:spcBef>
                <a:spcPts val="0"/>
              </a:spcBef>
              <a:spcAft>
                <a:spcPts val="0"/>
              </a:spcAft>
              <a:buClrTx/>
              <a:buSzTx/>
              <a:buFontTx/>
              <a:buChar char="-"/>
              <a:tabLst/>
              <a:defRPr/>
            </a:pPr>
            <a:r>
              <a:rPr kumimoji="0" lang="pt-PT" sz="2000" b="1" i="0" u="none" strike="noStrike" kern="1200" cap="none" spc="0" normalizeH="0" baseline="0" noProof="0">
                <a:ln>
                  <a:noFill/>
                </a:ln>
                <a:solidFill>
                  <a:prstClr val="black"/>
                </a:solidFill>
                <a:effectLst/>
                <a:uLnTx/>
                <a:uFillTx/>
                <a:latin typeface="Garamond" panose="02020404030301010803" pitchFamily="18" charset="0"/>
                <a:ea typeface="+mn-ea"/>
                <a:cs typeface="+mn-cs"/>
              </a:rPr>
              <a:t>127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pedidos de registo de ICE;</a:t>
            </a:r>
          </a:p>
          <a:p>
            <a:pPr marL="342900" marR="0" lvl="0" indent="-342900" algn="just" defTabSz="914400" rtl="0" eaLnBrk="1" fontAlgn="auto" latinLnBrk="0" hangingPunct="1">
              <a:lnSpc>
                <a:spcPct val="100000"/>
              </a:lnSpc>
              <a:spcBef>
                <a:spcPts val="0"/>
              </a:spcBef>
              <a:spcAft>
                <a:spcPts val="0"/>
              </a:spcAft>
              <a:buClrTx/>
              <a:buSzTx/>
              <a:buFontTx/>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100  ICE efetivamente registados;</a:t>
            </a:r>
          </a:p>
          <a:p>
            <a:pPr marL="342900" marR="0" lvl="0" indent="-342900" algn="just" defTabSz="914400" rtl="0" eaLnBrk="1" fontAlgn="auto" latinLnBrk="0" hangingPunct="1">
              <a:lnSpc>
                <a:spcPct val="100000"/>
              </a:lnSpc>
              <a:spcBef>
                <a:spcPts val="0"/>
              </a:spcBef>
              <a:spcAft>
                <a:spcPts val="0"/>
              </a:spcAft>
              <a:buClrTx/>
              <a:buSzTx/>
              <a:buFontTx/>
              <a:buChar char="-"/>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9  ICE obtiveram sucesso (i. e., atingiram o número mínimo de assinaturas para ser apreciado).</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No ano de 2023 j</a:t>
            </a:r>
            <a:r>
              <a:rPr lang="pt-PT" sz="2000" b="1" dirty="0">
                <a:solidFill>
                  <a:prstClr val="black"/>
                </a:solidFill>
                <a:latin typeface="Garamond" panose="02020404030301010803" pitchFamily="18" charset="0"/>
              </a:rPr>
              <a:t>á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foram registadas 4 iniciativas!</a:t>
            </a: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4190955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m 1">
            <a:extLst>
              <a:ext uri="{FF2B5EF4-FFF2-40B4-BE49-F238E27FC236}">
                <a16:creationId xmlns:a16="http://schemas.microsoft.com/office/drawing/2014/main" id="{944449DC-3A49-9F2C-C8AA-49ACCCD96B93}"/>
              </a:ext>
            </a:extLst>
          </p:cNvPr>
          <p:cNvPicPr>
            <a:picLocks noChangeAspect="1"/>
          </p:cNvPicPr>
          <p:nvPr/>
        </p:nvPicPr>
        <p:blipFill>
          <a:blip r:embed="rId2"/>
          <a:stretch>
            <a:fillRect/>
          </a:stretch>
        </p:blipFill>
        <p:spPr>
          <a:xfrm>
            <a:off x="1656905" y="643468"/>
            <a:ext cx="8878189" cy="4822958"/>
          </a:xfrm>
          <a:prstGeom prst="rect">
            <a:avLst/>
          </a:prstGeom>
        </p:spPr>
      </p:pic>
      <p:pic>
        <p:nvPicPr>
          <p:cNvPr id="6" name="Imagem 5">
            <a:extLst>
              <a:ext uri="{FF2B5EF4-FFF2-40B4-BE49-F238E27FC236}">
                <a16:creationId xmlns:a16="http://schemas.microsoft.com/office/drawing/2014/main" id="{38EF1857-AF01-B3CA-86B9-294C96DA7251}"/>
              </a:ext>
            </a:extLst>
          </p:cNvPr>
          <p:cNvPicPr>
            <a:picLocks noChangeAspect="1"/>
          </p:cNvPicPr>
          <p:nvPr/>
        </p:nvPicPr>
        <p:blipFill>
          <a:blip r:embed="rId3"/>
          <a:stretch>
            <a:fillRect/>
          </a:stretch>
        </p:blipFill>
        <p:spPr>
          <a:xfrm>
            <a:off x="477011" y="5629835"/>
            <a:ext cx="11237977" cy="584696"/>
          </a:xfrm>
          <a:prstGeom prst="rect">
            <a:avLst/>
          </a:prstGeom>
        </p:spPr>
      </p:pic>
    </p:spTree>
    <p:extLst>
      <p:ext uri="{BB962C8B-B14F-4D97-AF65-F5344CB8AC3E}">
        <p14:creationId xmlns:p14="http://schemas.microsoft.com/office/powerpoint/2010/main" val="2765832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3933193"/>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pt-PT" sz="2400" b="1" i="0" u="sng"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No Preâmbulo do Tratado da União Europeia (TUE) :</a:t>
            </a:r>
          </a:p>
          <a:p>
            <a:pPr marL="0" marR="0" lvl="0" indent="0" algn="just" defTabSz="914400" rtl="0" eaLnBrk="1" fontAlgn="auto" latinLnBrk="0" hangingPunct="1">
              <a:lnSpc>
                <a:spcPct val="150000"/>
              </a:lnSpc>
              <a:spcBef>
                <a:spcPts val="600"/>
              </a:spcBef>
              <a:spcAft>
                <a:spcPts val="0"/>
              </a:spcAft>
              <a:buClrTx/>
              <a:buSzTx/>
              <a:buFontTx/>
              <a:buNone/>
              <a:tabLst/>
              <a:defRPr/>
            </a:pP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INSPIRANDO-SE no património cultural, religioso e humanista da Europa, de que emanaram os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valores</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universais que são os direitos invioláveis e inalienáveis da pessoa humana, bem como a liberdade,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a democracia</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a igualdade e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o Estado de direito</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a:t>
            </a: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50000"/>
              </a:lnSpc>
              <a:spcBef>
                <a:spcPts val="600"/>
              </a:spcBef>
              <a:spcAft>
                <a:spcPts val="0"/>
              </a:spcAft>
              <a:buClrTx/>
              <a:buSzTx/>
              <a:buFontTx/>
              <a:buNone/>
              <a:tabLst/>
              <a:defRPr/>
            </a:pP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a:t>
            </a: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50000"/>
              </a:lnSpc>
              <a:spcBef>
                <a:spcPts val="600"/>
              </a:spcBef>
              <a:spcAft>
                <a:spcPts val="0"/>
              </a:spcAft>
              <a:buClrTx/>
              <a:buSzTx/>
              <a:buFontTx/>
              <a:buNone/>
              <a:tabLst/>
              <a:defRPr/>
            </a:pP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CONFIRMANDO o seu apego aos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princípios</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da liberdade,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da democracia</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do respeito pelos direitos do Homem e liberdades fundamentais e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do Estado de direito</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a:t>
            </a:r>
          </a:p>
          <a:p>
            <a:pPr marL="0" marR="0" lvl="0" indent="0" algn="just" defTabSz="914400" rtl="0" eaLnBrk="1" fontAlgn="auto" latinLnBrk="0" hangingPunct="1">
              <a:lnSpc>
                <a:spcPct val="150000"/>
              </a:lnSpc>
              <a:spcBef>
                <a:spcPts val="600"/>
              </a:spcBef>
              <a:spcAft>
                <a:spcPts val="0"/>
              </a:spcAft>
              <a:buClrTx/>
              <a:buSzTx/>
              <a:buFontTx/>
              <a:buNone/>
              <a:tabLst/>
              <a:defRPr/>
            </a:pPr>
            <a:r>
              <a:rPr kumimoji="0" lang="pt-PT" sz="1000" b="0" i="0" u="sng" strike="noStrike" kern="1200" cap="none" spc="0" normalizeH="0" baseline="0" noProof="0" dirty="0">
                <a:ln>
                  <a:noFill/>
                </a:ln>
                <a:solidFill>
                  <a:srgbClr val="0000FF"/>
                </a:solidFill>
                <a:effectLst/>
                <a:uLnTx/>
                <a:uFillTx/>
                <a:latin typeface="Garamond" panose="02020404030301010803" pitchFamily="18" charset="0"/>
                <a:ea typeface="Times New Roman" panose="02020603050405020304" pitchFamily="18" charset="0"/>
                <a:hlinkClick r:id="rId3"/>
              </a:rPr>
              <a:t>https://eur-lex.europa.eu/legal-content/PT/TXT/?uri=uriserv%3AOJ.C_.2016.202.01.0001.01.POR&amp;toc=OJ%3AC%3A2016%3A202%3ATOC#C_2016202PT.01001301</a:t>
            </a:r>
            <a:r>
              <a:rPr kumimoji="0" lang="pt-PT" sz="1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a:t>
            </a:r>
          </a:p>
        </p:txBody>
      </p:sp>
    </p:spTree>
    <p:extLst>
      <p:ext uri="{BB962C8B-B14F-4D97-AF65-F5344CB8AC3E}">
        <p14:creationId xmlns:p14="http://schemas.microsoft.com/office/powerpoint/2010/main" val="37951184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Rectangle 112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ma imagem com texto&#10;&#10;Descrição gerada automaticamente">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643467" y="2876192"/>
            <a:ext cx="5294716" cy="1105614"/>
          </a:xfrm>
          <a:prstGeom prst="rect">
            <a:avLst/>
          </a:prstGeom>
          <a:noFill/>
          <a:extLst>
            <a:ext uri="{909E8E84-426E-40DD-AFC4-6F175D3DCCD1}">
              <a14:hiddenFill xmlns:a14="http://schemas.microsoft.com/office/drawing/2010/main">
                <a:solidFill>
                  <a:srgbClr val="FFFFFF"/>
                </a:solidFill>
              </a14:hiddenFill>
            </a:ext>
          </a:extLst>
        </p:spPr>
      </p:pic>
      <p:cxnSp>
        <p:nvCxnSpPr>
          <p:cNvPr id="1126" name="Straight Connector 112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 name="Imagem 1" descr="Uma imagem com diagrama, seta&#10;&#10;Descrição gerada automaticamente">
            <a:extLst>
              <a:ext uri="{FF2B5EF4-FFF2-40B4-BE49-F238E27FC236}">
                <a16:creationId xmlns:a16="http://schemas.microsoft.com/office/drawing/2014/main" id="{9532F0C3-6683-6E86-C455-DB1A867F709D}"/>
              </a:ext>
            </a:extLst>
          </p:cNvPr>
          <p:cNvPicPr>
            <a:picLocks noChangeAspect="1"/>
          </p:cNvPicPr>
          <p:nvPr/>
        </p:nvPicPr>
        <p:blipFill>
          <a:blip r:embed="rId3"/>
          <a:stretch>
            <a:fillRect/>
          </a:stretch>
        </p:blipFill>
        <p:spPr>
          <a:xfrm>
            <a:off x="6253817" y="791596"/>
            <a:ext cx="5294715" cy="5274808"/>
          </a:xfrm>
          <a:prstGeom prst="rect">
            <a:avLst/>
          </a:prstGeom>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585871"/>
          </a:xfrm>
          <a:prstGeom prst="rect">
            <a:avLst/>
          </a:prstGeom>
          <a:noFill/>
        </p:spPr>
        <p:txBody>
          <a:bodyPr wrap="square">
            <a:spAutoFit/>
          </a:bodyPr>
          <a:lstStyle/>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spcBef>
                <a:spcPts val="0"/>
              </a:spcBef>
              <a:spcAft>
                <a:spcPts val="600"/>
              </a:spcAft>
              <a:buClrTx/>
              <a:buSzTx/>
              <a:buFontTx/>
              <a:buChar char="-"/>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223084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Rectangle 112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643467" y="2876192"/>
            <a:ext cx="5294716" cy="1105614"/>
          </a:xfrm>
          <a:prstGeom prst="rect">
            <a:avLst/>
          </a:prstGeom>
          <a:noFill/>
          <a:extLst>
            <a:ext uri="{909E8E84-426E-40DD-AFC4-6F175D3DCCD1}">
              <a14:hiddenFill xmlns:a14="http://schemas.microsoft.com/office/drawing/2010/main">
                <a:solidFill>
                  <a:srgbClr val="FFFFFF"/>
                </a:solidFill>
              </a14:hiddenFill>
            </a:ext>
          </a:extLst>
        </p:spPr>
      </p:pic>
      <p:cxnSp>
        <p:nvCxnSpPr>
          <p:cNvPr id="1126" name="Straight Connector 112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 name="Imagem 1">
            <a:extLst>
              <a:ext uri="{FF2B5EF4-FFF2-40B4-BE49-F238E27FC236}">
                <a16:creationId xmlns:a16="http://schemas.microsoft.com/office/drawing/2014/main" id="{2E64A7A1-4163-C438-4B8C-783375A029AD}"/>
              </a:ext>
            </a:extLst>
          </p:cNvPr>
          <p:cNvPicPr>
            <a:picLocks noChangeAspect="1"/>
          </p:cNvPicPr>
          <p:nvPr/>
        </p:nvPicPr>
        <p:blipFill>
          <a:blip r:embed="rId3"/>
          <a:stretch>
            <a:fillRect/>
          </a:stretch>
        </p:blipFill>
        <p:spPr>
          <a:xfrm>
            <a:off x="6253817" y="1661889"/>
            <a:ext cx="5294715" cy="3534222"/>
          </a:xfrm>
          <a:prstGeom prst="rect">
            <a:avLst/>
          </a:prstGeom>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3954929"/>
          </a:xfrm>
          <a:prstGeom prst="rect">
            <a:avLst/>
          </a:prstGeom>
          <a:noFill/>
        </p:spPr>
        <p:txBody>
          <a:bodyPr wrap="square">
            <a:spAutoFit/>
          </a:bodyPr>
          <a:lstStyle/>
          <a:p>
            <a:pPr marR="0" lvl="0" algn="just" defTabSz="914400" rtl="0" eaLnBrk="1" fontAlgn="auto" latinLnBrk="0" hangingPunct="1">
              <a:spcBef>
                <a:spcPts val="0"/>
              </a:spcBef>
              <a:spcAft>
                <a:spcPts val="600"/>
              </a:spcAft>
              <a:buClrTx/>
              <a:buSzTx/>
              <a:tabLst/>
              <a:defRPr/>
            </a:pPr>
            <a:endParaRPr lang="pt-PT" sz="20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spcBef>
                <a:spcPts val="0"/>
              </a:spcBef>
              <a:spcAft>
                <a:spcPts val="600"/>
              </a:spcAft>
              <a:buClrTx/>
              <a:buSzTx/>
              <a:buFontTx/>
              <a:buChar char="-"/>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4097408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Rectangle 112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643467" y="2876192"/>
            <a:ext cx="5294716" cy="1105614"/>
          </a:xfrm>
          <a:prstGeom prst="rect">
            <a:avLst/>
          </a:prstGeom>
          <a:noFill/>
          <a:extLst>
            <a:ext uri="{909E8E84-426E-40DD-AFC4-6F175D3DCCD1}">
              <a14:hiddenFill xmlns:a14="http://schemas.microsoft.com/office/drawing/2010/main">
                <a:solidFill>
                  <a:srgbClr val="FFFFFF"/>
                </a:solidFill>
              </a14:hiddenFill>
            </a:ext>
          </a:extLst>
        </p:spPr>
      </p:pic>
      <p:cxnSp>
        <p:nvCxnSpPr>
          <p:cNvPr id="1126" name="Straight Connector 112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 name="Imagem 1">
            <a:extLst>
              <a:ext uri="{FF2B5EF4-FFF2-40B4-BE49-F238E27FC236}">
                <a16:creationId xmlns:a16="http://schemas.microsoft.com/office/drawing/2014/main" id="{E8A7672A-B365-A512-955A-0076D8D2DF39}"/>
              </a:ext>
            </a:extLst>
          </p:cNvPr>
          <p:cNvPicPr>
            <a:picLocks noChangeAspect="1"/>
          </p:cNvPicPr>
          <p:nvPr/>
        </p:nvPicPr>
        <p:blipFill>
          <a:blip r:embed="rId3"/>
          <a:stretch>
            <a:fillRect/>
          </a:stretch>
        </p:blipFill>
        <p:spPr>
          <a:xfrm>
            <a:off x="6253817" y="1794256"/>
            <a:ext cx="5294715" cy="3269488"/>
          </a:xfrm>
          <a:prstGeom prst="rect">
            <a:avLst/>
          </a:prstGeom>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585871"/>
          </a:xfrm>
          <a:prstGeom prst="rect">
            <a:avLst/>
          </a:prstGeom>
          <a:noFill/>
        </p:spPr>
        <p:txBody>
          <a:bodyPr wrap="square">
            <a:spAutoFit/>
          </a:bodyPr>
          <a:lstStyle/>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spcBef>
                <a:spcPts val="0"/>
              </a:spcBef>
              <a:spcAft>
                <a:spcPts val="600"/>
              </a:spcAft>
              <a:buClrTx/>
              <a:buSzTx/>
              <a:buFontTx/>
              <a:buChar char="-"/>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7666687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Rectangle 112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Uma imagem com texto&#10;&#10;Descrição gerada automaticamente">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643467" y="2876192"/>
            <a:ext cx="5294716" cy="1105614"/>
          </a:xfrm>
          <a:prstGeom prst="rect">
            <a:avLst/>
          </a:prstGeom>
          <a:noFill/>
          <a:extLst>
            <a:ext uri="{909E8E84-426E-40DD-AFC4-6F175D3DCCD1}">
              <a14:hiddenFill xmlns:a14="http://schemas.microsoft.com/office/drawing/2010/main">
                <a:solidFill>
                  <a:srgbClr val="FFFFFF"/>
                </a:solidFill>
              </a14:hiddenFill>
            </a:ext>
          </a:extLst>
        </p:spPr>
      </p:pic>
      <p:cxnSp>
        <p:nvCxnSpPr>
          <p:cNvPr id="1126" name="Straight Connector 112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 name="Imagem 1" descr="Uma imagem com comboio, árvore, pista, ar livre&#10;&#10;Descrição gerada automaticamente">
            <a:extLst>
              <a:ext uri="{FF2B5EF4-FFF2-40B4-BE49-F238E27FC236}">
                <a16:creationId xmlns:a16="http://schemas.microsoft.com/office/drawing/2014/main" id="{06257E63-EBFC-268F-98AE-79A738DF75A9}"/>
              </a:ext>
            </a:extLst>
          </p:cNvPr>
          <p:cNvPicPr>
            <a:picLocks noChangeAspect="1"/>
          </p:cNvPicPr>
          <p:nvPr/>
        </p:nvPicPr>
        <p:blipFill>
          <a:blip r:embed="rId3"/>
          <a:stretch>
            <a:fillRect/>
          </a:stretch>
        </p:blipFill>
        <p:spPr>
          <a:xfrm>
            <a:off x="6253817" y="2257425"/>
            <a:ext cx="5294715" cy="1952625"/>
          </a:xfrm>
          <a:prstGeom prst="rect">
            <a:avLst/>
          </a:prstGeom>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sp>
        <p:nvSpPr>
          <p:cNvPr id="3" name="CaixaDeTexto 2">
            <a:extLst>
              <a:ext uri="{FF2B5EF4-FFF2-40B4-BE49-F238E27FC236}">
                <a16:creationId xmlns:a16="http://schemas.microsoft.com/office/drawing/2014/main" id="{E1871284-BE31-3E33-3EFB-D8329F584146}"/>
              </a:ext>
            </a:extLst>
          </p:cNvPr>
          <p:cNvSpPr txBox="1"/>
          <p:nvPr/>
        </p:nvSpPr>
        <p:spPr>
          <a:xfrm flipH="1">
            <a:off x="6155932" y="1181817"/>
            <a:ext cx="4323807"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a:ln>
                  <a:noFill/>
                </a:ln>
                <a:solidFill>
                  <a:srgbClr val="515560"/>
                </a:solidFill>
                <a:effectLst/>
                <a:uLnTx/>
                <a:uFillTx/>
                <a:latin typeface="Times New Roman" panose="02020603050405020304" pitchFamily="18" charset="0"/>
                <a:ea typeface="Calibri" panose="020F0502020204030204" pitchFamily="34" charset="0"/>
                <a:cs typeface="+mn-cs"/>
              </a:rPr>
              <a:t>«</a:t>
            </a:r>
            <a:r>
              <a:rPr kumimoji="0" lang="pt-PT" sz="1800" b="0" i="0" u="sng" strike="noStrike" kern="1200" cap="none" spc="0" normalizeH="0" baseline="0" noProof="0" dirty="0">
                <a:ln>
                  <a:noFill/>
                </a:ln>
                <a:solidFill>
                  <a:srgbClr val="0E47CB"/>
                </a:solidFill>
                <a:effectLst/>
                <a:uLnTx/>
                <a:uFillTx/>
                <a:latin typeface="Arial" panose="020B0604020202020204" pitchFamily="34" charset="0"/>
                <a:ea typeface="Calibri" panose="020F0502020204030204" pitchFamily="34" charset="0"/>
                <a:cs typeface="+mn-cs"/>
                <a:hlinkClick r:id="rId4"/>
              </a:rPr>
              <a:t>Interligar todas as capitais e cidadãos europeus através de uma rede ferroviária de alta velocidade</a:t>
            </a:r>
            <a:r>
              <a:rPr kumimoji="0" lang="pt-PT" sz="1800" b="0" i="0" u="none" strike="noStrike" kern="1200" cap="none" spc="0" normalizeH="0" baseline="0" noProof="0" dirty="0">
                <a:ln>
                  <a:noFill/>
                </a:ln>
                <a:solidFill>
                  <a:srgbClr val="515560"/>
                </a:solidFill>
                <a:effectLst/>
                <a:uLnTx/>
                <a:uFillTx/>
                <a:latin typeface="Times New Roman" panose="02020603050405020304" pitchFamily="18" charset="0"/>
                <a:ea typeface="Calibri" panose="020F0502020204030204" pitchFamily="34" charset="0"/>
                <a:cs typeface="+mn-cs"/>
              </a:rPr>
              <a:t>».  </a:t>
            </a:r>
            <a:endParaRPr kumimoji="0" lang="pt-PT"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endParaRPr>
          </a:p>
        </p:txBody>
      </p:sp>
    </p:spTree>
    <p:extLst>
      <p:ext uri="{BB962C8B-B14F-4D97-AF65-F5344CB8AC3E}">
        <p14:creationId xmlns:p14="http://schemas.microsoft.com/office/powerpoint/2010/main" val="1734227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39703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2800" b="1" i="0" u="none" strike="noStrike" kern="1200" cap="none" spc="0" normalizeH="0" baseline="0" noProof="0" dirty="0">
                <a:ln>
                  <a:noFill/>
                </a:ln>
                <a:solidFill>
                  <a:prstClr val="black"/>
                </a:solidFill>
                <a:effectLst/>
                <a:uLnTx/>
                <a:uFillTx/>
                <a:latin typeface="Calibri" panose="020F0502020204030204"/>
                <a:ea typeface="+mn-ea"/>
                <a:cs typeface="+mn-cs"/>
              </a:rPr>
              <a:t>V - A ICE no Tribunal de Justiça da União Europeia</a:t>
            </a:r>
          </a:p>
          <a:p>
            <a:pPr marR="0" lvl="0" algn="just" defTabSz="914400" rtl="0" eaLnBrk="1" fontAlgn="auto" latinLnBrk="0" hangingPunct="1">
              <a:lnSpc>
                <a:spcPct val="100000"/>
              </a:lnSpc>
              <a:spcBef>
                <a:spcPts val="0"/>
              </a:spcBef>
              <a:spcAft>
                <a:spcPts val="0"/>
              </a:spcAft>
              <a:buClrTx/>
              <a:buSzTx/>
              <a:tabLst/>
              <a:defRPr/>
            </a:pPr>
            <a:endParaRPr lang="pt-PT" sz="2400" dirty="0"/>
          </a:p>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Através de uma busca na jurisprudência do Tribunal de Justiça da União Europeia, até ao ano de 2022, verificamos pelos resultados apurados que a iniciativa de cidadania europeia surge na jurisprudência do Tribunal de Justiça da União Europeia em poucas decisões finais e ainda menor número de situações. As decisões encontradas resultaram quer do Tribunal de Justiça em situação de recurso, quer do Tribunal Geral. Explicando um pouco, o Tribunal de Justiça da União Europeia, enquanto instituição da União Europeia (artigo 13.º do TUE), comporta na atualidade duas jurisdições operativas, o Tribunal de Justiça e o Tribunal Geral (artigo 19.º do TUE). Para alguns processos a competência diverge e em alguns tipos de processos é possível uma situação de primeira instância no Tribunal Geral que prossegue, eventualmente, para recurso no Tribunal de Justiça. </a:t>
            </a:r>
            <a:endParaRPr kumimoji="0" lang="pt-PT" sz="2000" i="0" u="none" strike="noStrike" kern="1200" cap="none" spc="0" normalizeH="0" baseline="0" noProof="0" dirty="0">
              <a:ln>
                <a:noFill/>
              </a:ln>
              <a:solidFill>
                <a:prstClr val="black"/>
              </a:solidFill>
              <a:effectLst/>
              <a:uLnTx/>
              <a:uFillTx/>
              <a:latin typeface="Garamond" panose="02020404030301010803" pitchFamily="18" charset="0"/>
            </a:endParaRPr>
          </a:p>
        </p:txBody>
      </p:sp>
    </p:spTree>
    <p:extLst>
      <p:ext uri="{BB962C8B-B14F-4D97-AF65-F5344CB8AC3E}">
        <p14:creationId xmlns:p14="http://schemas.microsoft.com/office/powerpoint/2010/main" val="3061702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6063198"/>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Desde logo se salienta o pouquíssimo número de processos atinentes ao tema (11). Ao caminharmos para os onze anos de vigência deste instrumento, meia dúzia de situações (6) surgiram, visto que alguns dos processos são de 1.ª instância e o mesmo em recurso, ou seja, a situação controvertida de base é a mesma, embora se tenha identificado os processos das duas instâncias como separados.</a:t>
            </a: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schemeClr val="accent2"/>
                </a:solidFill>
                <a:effectLst/>
                <a:uLnTx/>
                <a:uFillTx/>
                <a:latin typeface="Garamond" panose="02020404030301010803" pitchFamily="18" charset="0"/>
              </a:rPr>
              <a:t>Veremos em seguida em alguns exemplos escolhidos porque considerados elucidativos (quatro processos, mas apenas para duas ICE), para entendermos como a jurisprudência aborda os </a:t>
            </a:r>
            <a:r>
              <a:rPr kumimoji="0" lang="pt-PT" sz="2000" b="1" i="0" u="sng" strike="noStrike" kern="1200" cap="none" spc="0" normalizeH="0" baseline="0" noProof="0" dirty="0">
                <a:ln>
                  <a:noFill/>
                </a:ln>
                <a:solidFill>
                  <a:schemeClr val="accent2"/>
                </a:solidFill>
                <a:effectLst/>
                <a:uLnTx/>
                <a:uFillTx/>
                <a:latin typeface="Garamond" panose="02020404030301010803" pitchFamily="18" charset="0"/>
              </a:rPr>
              <a:t>pressupostos, requisitos e objetivos </a:t>
            </a:r>
            <a:r>
              <a:rPr kumimoji="0" lang="pt-PT" sz="2000" b="1" i="0" u="none" strike="noStrike" kern="1200" cap="none" spc="0" normalizeH="0" baseline="0" noProof="0" dirty="0">
                <a:ln>
                  <a:noFill/>
                </a:ln>
                <a:solidFill>
                  <a:schemeClr val="accent2"/>
                </a:solidFill>
                <a:effectLst/>
                <a:uLnTx/>
                <a:uFillTx/>
                <a:latin typeface="Garamond" panose="02020404030301010803" pitchFamily="18" charset="0"/>
              </a:rPr>
              <a:t>do instrumento de iniciativa de </a:t>
            </a:r>
            <a:r>
              <a:rPr kumimoji="0" lang="pt-PT" sz="2000" b="0" i="0" u="none" strike="noStrike" kern="1200" cap="none" spc="0" normalizeH="0" baseline="0" noProof="0" dirty="0">
                <a:ln>
                  <a:noFill/>
                </a:ln>
                <a:solidFill>
                  <a:schemeClr val="accent2"/>
                </a:solidFill>
                <a:effectLst/>
                <a:uLnTx/>
                <a:uFillTx/>
                <a:latin typeface="Garamond" panose="02020404030301010803" pitchFamily="18" charset="0"/>
              </a:rPr>
              <a:t>cidadania europeia.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rPr>
              <a:t>De notar que todos se referem ainda ao Regulamento (UE) n.º 211/2011), o que em nada altera o nosso propósito de estudo.</a:t>
            </a: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626745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093428"/>
          </a:xfrm>
          <a:prstGeom prst="rect">
            <a:avLst/>
          </a:prstGeom>
          <a:noFill/>
        </p:spPr>
        <p:txBody>
          <a:bodyPr wrap="square">
            <a:spAutoFit/>
          </a:bodyPr>
          <a:lstStyle/>
          <a:p>
            <a:pPr marL="457200" marR="0" lvl="0" indent="-457200" algn="just" defTabSz="914400" rtl="0" eaLnBrk="1" fontAlgn="auto" latinLnBrk="0" hangingPunct="1">
              <a:lnSpc>
                <a:spcPct val="100000"/>
              </a:lnSpc>
              <a:spcBef>
                <a:spcPts val="0"/>
              </a:spcBef>
              <a:spcAft>
                <a:spcPts val="0"/>
              </a:spcAft>
              <a:buClrTx/>
              <a:buSzTx/>
              <a:buAutoNum type="alphaLcParenR"/>
              <a:tabLst/>
              <a:defRPr/>
            </a:pPr>
            <a:r>
              <a:rPr lang="pt-PT" sz="2000" dirty="0">
                <a:latin typeface="Garamond" panose="02020404030301010803" pitchFamily="18" charset="0"/>
              </a:rPr>
              <a:t>Uma das situações mais recentes diz respeito a um recurso de decisão do Tribunal Geral, isto é, um acórdão do Tribunal de Justiça de dezembro de 2019 (Processo C-418/18) interposto pelos organizadores da iniciativa de cidadania europeia “</a:t>
            </a:r>
            <a:r>
              <a:rPr lang="pt-PT" sz="2000" dirty="0" err="1">
                <a:latin typeface="Garamond" panose="02020404030301010803" pitchFamily="18" charset="0"/>
              </a:rPr>
              <a:t>One</a:t>
            </a:r>
            <a:r>
              <a:rPr lang="pt-PT" sz="2000" dirty="0">
                <a:latin typeface="Garamond" panose="02020404030301010803" pitchFamily="18" charset="0"/>
              </a:rPr>
              <a:t> </a:t>
            </a:r>
            <a:r>
              <a:rPr lang="pt-PT" sz="2000" dirty="0" err="1">
                <a:latin typeface="Garamond" panose="02020404030301010803" pitchFamily="18" charset="0"/>
              </a:rPr>
              <a:t>of</a:t>
            </a:r>
            <a:r>
              <a:rPr lang="pt-PT" sz="2000" dirty="0">
                <a:latin typeface="Garamond" panose="02020404030301010803" pitchFamily="18" charset="0"/>
              </a:rPr>
              <a:t> Us” que tem por objeto um recurso de um acórdão do Tribunal Geral (T561/14).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Estava aqui em causa a ICE “Um de nós”, registada na Comissão em 2012. Os promotores da mesma solicitavam o fim do financiamento da UE de atividades que conduziam à destruição de embriões humanos, nomeadamente em atividades conexas com a investigação e desenvolvimento bem como a saúde publica</a:t>
            </a:r>
            <a:r>
              <a:rPr lang="pt-PT" sz="2000" dirty="0">
                <a:solidFill>
                  <a:prstClr val="black"/>
                </a:solidFill>
                <a:latin typeface="Garamond" panose="02020404030301010803" pitchFamily="18" charset="0"/>
              </a:rPr>
              <a:t>.</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 Posteriormente ao seu registo de 11/05/2012 e percurso de validação, a Comissão, conforme sua obrigação, indicou na Comunicação da Comissão de 28/05/2014 a sua posição definitiva de que não tencionava tomar qualquer medida na sequência desta ICE, pelo que os organizadores da ICE solicitaram ao Tribunal Geral (TG) a anulação desta comunicação, invocando designadamente a obrigação da Comissão de apresentar uma proposta de ato jurídico da União em resposta a uma ICE registada.</a:t>
            </a:r>
            <a:endParaRPr lang="pt-PT" sz="2800" b="1" dirty="0">
              <a:solidFill>
                <a:prstClr val="black"/>
              </a:solidFill>
              <a:latin typeface="Garamond" panose="02020404030301010803" pitchFamily="18" charset="0"/>
            </a:endParaRPr>
          </a:p>
        </p:txBody>
      </p:sp>
    </p:spTree>
    <p:extLst>
      <p:ext uri="{BB962C8B-B14F-4D97-AF65-F5344CB8AC3E}">
        <p14:creationId xmlns:p14="http://schemas.microsoft.com/office/powerpoint/2010/main" val="264213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832092"/>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Porém, o Tribunal Geral confirmou a decisão da Comissão salientando que uma </a:t>
            </a:r>
            <a:r>
              <a:rPr lang="pt-PT" sz="2000" b="1" dirty="0">
                <a:solidFill>
                  <a:schemeClr val="accent2"/>
                </a:solidFill>
                <a:latin typeface="Garamond" panose="02020404030301010803" pitchFamily="18" charset="0"/>
              </a:rPr>
              <a:t>ICE pretende «convidar» a Comissão a apresentar uma proposta </a:t>
            </a:r>
            <a:r>
              <a:rPr lang="pt-PT" sz="2000" dirty="0">
                <a:latin typeface="Garamond" panose="02020404030301010803" pitchFamily="18" charset="0"/>
              </a:rPr>
              <a:t>adequada para efeitos de aplicação dos Tratados, não a obrigando a tomar a ação ou as ações previstas pela ICE. Tal é o caráter facultativo da apresentação pela Comissão de uma proposta de ato da União seguido de uma ICE. A ação, terminada como improcedente para o pedido, foi resolvida em três anos e nove meses. O recurso foi apreciado em um ano e seis meses e o resultado foi considerar todos os argumentos improcedentes, mantendo-se a decisão do TG</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078947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954107"/>
          </a:xfrm>
          <a:prstGeom prst="rect">
            <a:avLst/>
          </a:prstGeom>
          <a:noFill/>
        </p:spPr>
        <p:txBody>
          <a:bodyPr wrap="square">
            <a:spAutoFit/>
          </a:bodyPr>
          <a:lstStyle/>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2" name="Imagem 1">
            <a:extLst>
              <a:ext uri="{FF2B5EF4-FFF2-40B4-BE49-F238E27FC236}">
                <a16:creationId xmlns:a16="http://schemas.microsoft.com/office/drawing/2014/main" id="{F9D9985C-25F1-0555-D735-B12B37787D8B}"/>
              </a:ext>
            </a:extLst>
          </p:cNvPr>
          <p:cNvPicPr>
            <a:picLocks noChangeAspect="1"/>
          </p:cNvPicPr>
          <p:nvPr/>
        </p:nvPicPr>
        <p:blipFill>
          <a:blip r:embed="rId3"/>
          <a:stretch>
            <a:fillRect/>
          </a:stretch>
        </p:blipFill>
        <p:spPr>
          <a:xfrm>
            <a:off x="3599471" y="2274925"/>
            <a:ext cx="4993057" cy="3856005"/>
          </a:xfrm>
          <a:prstGeom prst="rect">
            <a:avLst/>
          </a:prstGeom>
        </p:spPr>
      </p:pic>
    </p:spTree>
    <p:extLst>
      <p:ext uri="{BB962C8B-B14F-4D97-AF65-F5344CB8AC3E}">
        <p14:creationId xmlns:p14="http://schemas.microsoft.com/office/powerpoint/2010/main" val="2600159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954107"/>
          </a:xfrm>
          <a:prstGeom prst="rect">
            <a:avLst/>
          </a:prstGeom>
          <a:noFill/>
        </p:spPr>
        <p:txBody>
          <a:bodyPr wrap="square">
            <a:spAutoFit/>
          </a:bodyPr>
          <a:lstStyle/>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
        <p:nvSpPr>
          <p:cNvPr id="4" name="CaixaDeTexto 3">
            <a:extLst>
              <a:ext uri="{FF2B5EF4-FFF2-40B4-BE49-F238E27FC236}">
                <a16:creationId xmlns:a16="http://schemas.microsoft.com/office/drawing/2014/main" id="{1B43CA39-5C10-C9CB-CADD-EED549DA81E5}"/>
              </a:ext>
            </a:extLst>
          </p:cNvPr>
          <p:cNvSpPr txBox="1"/>
          <p:nvPr/>
        </p:nvSpPr>
        <p:spPr>
          <a:xfrm>
            <a:off x="1476790" y="2599764"/>
            <a:ext cx="9889199" cy="298543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Acórdão do Tribunal de Justiça, </a:t>
            </a:r>
            <a:r>
              <a:rPr kumimoji="0" lang="pt-PT" sz="2000" b="0" i="1" u="none" strike="noStrike" kern="1200" cap="none" spc="0" normalizeH="0" baseline="0" noProof="0" dirty="0" err="1">
                <a:ln>
                  <a:noFill/>
                </a:ln>
                <a:solidFill>
                  <a:prstClr val="black"/>
                </a:solidFill>
                <a:effectLst/>
                <a:uLnTx/>
                <a:uFillTx/>
                <a:latin typeface="Garamond" panose="02020404030301010803" pitchFamily="18" charset="0"/>
                <a:ea typeface="Times New Roman" panose="02020603050405020304" pitchFamily="18" charset="0"/>
              </a:rPr>
              <a:t>Puppinck</a:t>
            </a:r>
            <a:r>
              <a:rPr kumimoji="0" lang="pt-PT" sz="2000" b="0" i="1"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e o. / Comissão</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de 19 de dezembro de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2019</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no processo C‑418/18 P (ECLI:EU:C:2019:1113)</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Acórdão do Tribunal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Geral</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1" i="1" u="none" strike="noStrike" kern="1200" cap="none" spc="0" normalizeH="0" baseline="0" noProof="0" dirty="0" err="1">
                <a:ln>
                  <a:noFill/>
                </a:ln>
                <a:solidFill>
                  <a:prstClr val="black"/>
                </a:solidFill>
                <a:effectLst/>
                <a:uLnTx/>
                <a:uFillTx/>
                <a:latin typeface="Garamond" panose="02020404030301010803" pitchFamily="18" charset="0"/>
                <a:ea typeface="Times New Roman" panose="02020603050405020304" pitchFamily="18" charset="0"/>
              </a:rPr>
              <a:t>One</a:t>
            </a:r>
            <a:r>
              <a:rPr kumimoji="0" lang="pt-PT" sz="2000" b="1" i="1"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a:t>
            </a:r>
            <a:r>
              <a:rPr kumimoji="0" lang="pt-PT" sz="2000" b="1" i="1" u="none" strike="noStrike" kern="1200" cap="none" spc="0" normalizeH="0" baseline="0" noProof="0" dirty="0" err="1">
                <a:ln>
                  <a:noFill/>
                </a:ln>
                <a:solidFill>
                  <a:prstClr val="black"/>
                </a:solidFill>
                <a:effectLst/>
                <a:uLnTx/>
                <a:uFillTx/>
                <a:latin typeface="Garamond" panose="02020404030301010803" pitchFamily="18" charset="0"/>
                <a:ea typeface="Times New Roman" panose="02020603050405020304" pitchFamily="18" charset="0"/>
              </a:rPr>
              <a:t>of</a:t>
            </a:r>
            <a:r>
              <a:rPr kumimoji="0" lang="pt-PT" sz="2000" b="1" i="1"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Us</a:t>
            </a:r>
            <a:r>
              <a:rPr kumimoji="0" lang="pt-PT" sz="2000" b="0" i="1"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e o.</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1"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Comissão</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de 23 de abril de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2018</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no processo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T‑561/14 (ECLI:EU:T:2018:210)</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sz="2400" dirty="0">
              <a:solidFill>
                <a:prstClr val="black"/>
              </a:solidFill>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2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3534193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6524863"/>
          </a:xfrm>
          <a:prstGeom prst="rect">
            <a:avLst/>
          </a:prstGeom>
          <a:noFill/>
        </p:spPr>
        <p:txBody>
          <a:bodyPr wrap="square">
            <a:spAutoFit/>
          </a:bodyPr>
          <a:lstStyle/>
          <a:p>
            <a:pPr marL="0" marR="0" lvl="0" indent="449580" defTabSz="914400" rtl="0" eaLnBrk="1" fontAlgn="auto" latinLnBrk="0" hangingPunct="1">
              <a:lnSpc>
                <a:spcPct val="15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rPr>
              <a:t>No Tratado da União Europeia (TUE) na versão do Tratado de Lisboa:</a:t>
            </a:r>
          </a:p>
          <a:p>
            <a:pPr marL="0" marR="0" lvl="0" indent="0" algn="ctr" defTabSz="914400" rtl="0" eaLnBrk="1" fontAlgn="auto" latinLnBrk="0" hangingPunct="1">
              <a:lnSpc>
                <a:spcPct val="150000"/>
              </a:lnSpc>
              <a:spcBef>
                <a:spcPts val="1800"/>
              </a:spcBef>
              <a:spcAft>
                <a:spcPts val="600"/>
              </a:spcAft>
              <a:buClrTx/>
              <a:buSzTx/>
              <a:buFontTx/>
              <a:buNone/>
              <a:tabLst/>
              <a:defRPr/>
            </a:pPr>
            <a:r>
              <a:rPr kumimoji="0" lang="pt-PT" sz="2000" b="0" i="1"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Artigo 2.</a:t>
            </a:r>
            <a:r>
              <a:rPr kumimoji="0" lang="pt-PT" sz="2000" b="0" i="1" u="none" strike="noStrike" kern="1200" cap="none" spc="0" normalizeH="0" baseline="30000" noProof="0" dirty="0">
                <a:ln>
                  <a:noFill/>
                </a:ln>
                <a:solidFill>
                  <a:srgbClr val="333333"/>
                </a:solidFill>
                <a:effectLst/>
                <a:uLnTx/>
                <a:uFillTx/>
                <a:latin typeface="Garamond" panose="02020404030301010803" pitchFamily="18" charset="0"/>
                <a:ea typeface="Times New Roman" panose="02020603050405020304" pitchFamily="18" charset="0"/>
              </a:rPr>
              <a:t>o</a:t>
            </a: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50000"/>
              </a:lnSpc>
              <a:spcBef>
                <a:spcPts val="600"/>
              </a:spcBef>
              <a:spcAft>
                <a:spcPts val="0"/>
              </a:spcAft>
              <a:buClrTx/>
              <a:buSzTx/>
              <a:buFontTx/>
              <a:buNone/>
              <a:tabLst/>
              <a:defRPr/>
            </a:pP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A União funda-se nos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valores</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do respeito pela dignidade humana, da liberdade,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da democracia</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da igualdade, </a:t>
            </a:r>
            <a:r>
              <a:rPr kumimoji="0" lang="pt-PT" sz="2000" b="1"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do Estado de direito</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 e do respeito pelos direitos do Homem, incluindo os direitos das pessoas pertencentes a minorias. Estes valores são comuns aos Estados-Membros, numa sociedade caracterizada pelo pluralismo, a não discriminação, a tolerância, a justiça, a solidariedade e a igualdade entre homens e mulheres.</a:t>
            </a: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pt-PT" sz="1000" b="0" i="0" u="sng" strike="noStrike" kern="1200" cap="none" spc="0" normalizeH="0" baseline="0" noProof="0" dirty="0">
                <a:ln>
                  <a:noFill/>
                </a:ln>
                <a:solidFill>
                  <a:srgbClr val="0563C1"/>
                </a:solidFill>
                <a:effectLst/>
                <a:uLnTx/>
                <a:uFillTx/>
                <a:latin typeface="Garamond" panose="02020404030301010803"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https://eur-lex.europa.eu/legal-content/PT/TXT/?uri=uriserv%3AOJ.C_.2016.202.01.0001.01.POR&amp;toc=OJ%3AC%3A2016%3A202%3ATOC#C_2016202PT.01001301</a:t>
            </a:r>
            <a:r>
              <a:rPr kumimoji="0" lang="pt-PT" sz="1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a:t>
            </a: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4452872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5693866"/>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b) Outra ICE deu lugar a duas decisões do Tribunal Geral por razões diversas. Tal acontece na ICE “</a:t>
            </a:r>
            <a:r>
              <a:rPr lang="pt-PT" sz="2000" dirty="0" err="1">
                <a:latin typeface="Garamond" panose="02020404030301010803" pitchFamily="18" charset="0"/>
              </a:rPr>
              <a:t>Minority</a:t>
            </a:r>
            <a:r>
              <a:rPr lang="pt-PT" sz="2000" dirty="0">
                <a:latin typeface="Garamond" panose="02020404030301010803" pitchFamily="18" charset="0"/>
              </a:rPr>
              <a:t> </a:t>
            </a:r>
            <a:r>
              <a:rPr lang="pt-PT" sz="2000" dirty="0" err="1">
                <a:latin typeface="Garamond" panose="02020404030301010803" pitchFamily="18" charset="0"/>
              </a:rPr>
              <a:t>SafePack</a:t>
            </a:r>
            <a:r>
              <a:rPr lang="pt-PT" sz="2000" dirty="0">
                <a:latin typeface="Garamond" panose="02020404030301010803" pitchFamily="18" charset="0"/>
              </a:rPr>
              <a:t> — </a:t>
            </a:r>
            <a:r>
              <a:rPr lang="pt-PT" sz="2000" dirty="0" err="1">
                <a:latin typeface="Garamond" panose="02020404030301010803" pitchFamily="18" charset="0"/>
              </a:rPr>
              <a:t>one</a:t>
            </a:r>
            <a:r>
              <a:rPr lang="pt-PT" sz="2000" dirty="0">
                <a:latin typeface="Garamond" panose="02020404030301010803" pitchFamily="18" charset="0"/>
              </a:rPr>
              <a:t> </a:t>
            </a:r>
            <a:r>
              <a:rPr lang="pt-PT" sz="2000" dirty="0" err="1">
                <a:latin typeface="Garamond" panose="02020404030301010803" pitchFamily="18" charset="0"/>
              </a:rPr>
              <a:t>million</a:t>
            </a:r>
            <a:r>
              <a:rPr lang="pt-PT" sz="2000" dirty="0">
                <a:latin typeface="Garamond" panose="02020404030301010803" pitchFamily="18" charset="0"/>
              </a:rPr>
              <a:t> </a:t>
            </a:r>
            <a:r>
              <a:rPr lang="pt-PT" sz="2000" dirty="0" err="1">
                <a:latin typeface="Garamond" panose="02020404030301010803" pitchFamily="18" charset="0"/>
              </a:rPr>
              <a:t>signatures</a:t>
            </a:r>
            <a:r>
              <a:rPr lang="pt-PT" sz="2000" dirty="0">
                <a:latin typeface="Garamond" panose="02020404030301010803" pitchFamily="18" charset="0"/>
              </a:rPr>
              <a:t> for </a:t>
            </a:r>
            <a:r>
              <a:rPr lang="pt-PT" sz="2000" dirty="0" err="1">
                <a:latin typeface="Garamond" panose="02020404030301010803" pitchFamily="18" charset="0"/>
              </a:rPr>
              <a:t>diversity</a:t>
            </a:r>
            <a:r>
              <a:rPr lang="pt-PT" sz="2000" dirty="0">
                <a:latin typeface="Garamond" panose="02020404030301010803" pitchFamily="18" charset="0"/>
              </a:rPr>
              <a:t> in </a:t>
            </a:r>
            <a:r>
              <a:rPr lang="pt-PT" sz="2000" dirty="0" err="1">
                <a:latin typeface="Garamond" panose="02020404030301010803" pitchFamily="18" charset="0"/>
              </a:rPr>
              <a:t>Europe</a:t>
            </a:r>
            <a:r>
              <a:rPr lang="pt-PT" sz="2000" dirty="0">
                <a:latin typeface="Garamond" panose="02020404030301010803" pitchFamily="18" charset="0"/>
              </a:rPr>
              <a:t>”, apresentada à Comissão em 2012. A Comissão, através de Decisão indeferiu o pedido de registo, pelo que os organizadores da ICE solicitaram ao Tribunal Geral (TG) a anulação desta decisão. O Tribunal Geral reconheceu os argumentos invocados. A ação foi procedente e a decisão de 2013 anulada, num processo resolvido em três anos e três meses. Houve lugar a intervenientes no processo. Seguiu-se o registo parcial da mesma ICE em decisão de 2017.</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34924442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2862322"/>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Porém, surge um novo processo, desencadeado, precisamente, por um dos Estados-Membros interveniente no processo anterior, a Roménia, que agora assume o papel de recorrente e contra a Comissão, mais uma vez em processo de anulação, agora relativamente à decisão de 2017. Desta vez, contra o registo efetuado, afinal, pela Comissão, no resultado da demanda anterior. A Comissão registou parcialmente a ICE e este Estado-Membro não concordou com o teor desta ICE, considerando, nomeadamente, que o registo deveria ter sido recusado já “que os domínios de ação concretos visados (…), pelo seu objeto e pelos seus objetivos, (…) </a:t>
            </a:r>
            <a:r>
              <a:rPr lang="pt-PT" sz="2000" dirty="0" err="1">
                <a:latin typeface="Garamond" panose="02020404030301010803" pitchFamily="18" charset="0"/>
              </a:rPr>
              <a:t>exorbit</a:t>
            </a:r>
            <a:r>
              <a:rPr lang="pt-PT" sz="2000" dirty="0">
                <a:latin typeface="Garamond" panose="02020404030301010803" pitchFamily="18" charset="0"/>
              </a:rPr>
              <a:t>[</a:t>
            </a:r>
            <a:r>
              <a:rPr lang="pt-PT" sz="2000" dirty="0" err="1">
                <a:latin typeface="Garamond" panose="02020404030301010803" pitchFamily="18" charset="0"/>
              </a:rPr>
              <a:t>am</a:t>
            </a:r>
            <a:r>
              <a:rPr lang="pt-PT" sz="2000" dirty="0">
                <a:latin typeface="Garamond" panose="02020404030301010803" pitchFamily="18" charset="0"/>
              </a:rPr>
              <a:t>] manifestamente a esfera de competência da União”. Resultou no acórdão do Tribunal de Geral de setembro de 2019 (T-319/17).</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p:txBody>
      </p:sp>
    </p:spTree>
    <p:extLst>
      <p:ext uri="{BB962C8B-B14F-4D97-AF65-F5344CB8AC3E}">
        <p14:creationId xmlns:p14="http://schemas.microsoft.com/office/powerpoint/2010/main" val="87062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6001643"/>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Foi negado provimento ao recurso, num processo resolvido em dois anos e três meses. Houve também lugar a intervenientes no processo. </a:t>
            </a:r>
          </a:p>
          <a:p>
            <a:pPr marR="0" lvl="0" algn="just" defTabSz="914400" rtl="0" eaLnBrk="1" fontAlgn="auto" latinLnBrk="0" hangingPunct="1">
              <a:lnSpc>
                <a:spcPct val="100000"/>
              </a:lnSpc>
              <a:spcBef>
                <a:spcPts val="0"/>
              </a:spcBef>
              <a:spcAft>
                <a:spcPts val="0"/>
              </a:spcAft>
              <a:buClrTx/>
              <a:buSzTx/>
              <a:tabLst/>
              <a:defRPr/>
            </a:pPr>
            <a:endParaRPr lang="pt-PT" sz="2000" dirty="0">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r>
              <a:rPr lang="pt-PT" sz="2000" dirty="0">
                <a:latin typeface="Garamond" panose="02020404030301010803" pitchFamily="18" charset="0"/>
              </a:rPr>
              <a:t>É uma situação curiosa em que um só pedido de registo de uma ICE deu lugar a dois processos de anulação de decisões da Comissão apreciados no Tribunal Geral: primeiro contra a decisão de recusa de registo pela Comissão e, em seguida, com a anulação dessa decisão e consequente registo da ICE, um segundo processo contra essa decisão de registo. Sempre em análise a aplicação e interpretação dos requisitos de tramitação de uma ICE.</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3479398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954107"/>
          </a:xfrm>
          <a:prstGeom prst="rect">
            <a:avLst/>
          </a:prstGeom>
          <a:noFill/>
        </p:spPr>
        <p:txBody>
          <a:bodyPr wrap="square">
            <a:spAutoFit/>
          </a:bodyPr>
          <a:lstStyle/>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2" name="Imagem 1">
            <a:extLst>
              <a:ext uri="{FF2B5EF4-FFF2-40B4-BE49-F238E27FC236}">
                <a16:creationId xmlns:a16="http://schemas.microsoft.com/office/drawing/2014/main" id="{E7E1E7EA-D0CF-292B-025F-F69DD0B2F75F}"/>
              </a:ext>
            </a:extLst>
          </p:cNvPr>
          <p:cNvPicPr>
            <a:picLocks noChangeAspect="1"/>
          </p:cNvPicPr>
          <p:nvPr/>
        </p:nvPicPr>
        <p:blipFill>
          <a:blip r:embed="rId3"/>
          <a:stretch>
            <a:fillRect/>
          </a:stretch>
        </p:blipFill>
        <p:spPr>
          <a:xfrm>
            <a:off x="2974577" y="2266469"/>
            <a:ext cx="6242845" cy="3864457"/>
          </a:xfrm>
          <a:prstGeom prst="rect">
            <a:avLst/>
          </a:prstGeom>
        </p:spPr>
      </p:pic>
    </p:spTree>
    <p:extLst>
      <p:ext uri="{BB962C8B-B14F-4D97-AF65-F5344CB8AC3E}">
        <p14:creationId xmlns:p14="http://schemas.microsoft.com/office/powerpoint/2010/main" val="1494170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317009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Acórdão do Tribunal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Geral</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1"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Minority</a:t>
            </a:r>
            <a:r>
              <a:rPr kumimoji="0" lang="pt-PT" sz="2000" b="1"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1"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SafePack</a:t>
            </a:r>
            <a:r>
              <a:rPr kumimoji="0" lang="pt-PT" sz="2000" b="1"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one</a:t>
            </a:r>
            <a:r>
              <a:rPr kumimoji="0" lang="pt-PT" sz="2000" b="0"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million</a:t>
            </a:r>
            <a:r>
              <a:rPr kumimoji="0" lang="pt-PT" sz="2000" b="0"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signatures</a:t>
            </a:r>
            <a:r>
              <a:rPr kumimoji="0" lang="pt-PT" sz="2000" b="0"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for </a:t>
            </a:r>
            <a:r>
              <a:rPr kumimoji="0" lang="pt-PT" sz="2000" b="0"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diversity</a:t>
            </a:r>
            <a:r>
              <a:rPr kumimoji="0" lang="pt-PT" sz="2000" b="0"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in </a:t>
            </a:r>
            <a:r>
              <a:rPr kumimoji="0" lang="pt-PT" sz="2000" b="0" i="1" u="none" strike="noStrike" kern="1200" cap="none" spc="0" normalizeH="0" baseline="0" noProof="0" dirty="0" err="1">
                <a:ln>
                  <a:noFill/>
                </a:ln>
                <a:solidFill>
                  <a:srgbClr val="000000"/>
                </a:solidFill>
                <a:effectLst/>
                <a:uLnTx/>
                <a:uFillTx/>
                <a:latin typeface="Garamond" panose="02020404030301010803" pitchFamily="18" charset="0"/>
                <a:ea typeface="Times New Roman" panose="02020603050405020304" pitchFamily="18" charset="0"/>
              </a:rPr>
              <a:t>Europe</a:t>
            </a:r>
            <a:r>
              <a:rPr kumimoji="0" lang="pt-PT" sz="2000" b="0" i="1"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 Comissão</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de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3 de fevereiro de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2017</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no processo T‑646/13</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(ECLI:EU:T:2017:59)</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Acórdão do Tribunal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Geral</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a:t>
            </a:r>
            <a:r>
              <a:rPr kumimoji="0" lang="pt-PT" sz="2000" b="0" i="1"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Roménia / Comissão</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de 24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de</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setembro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de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2019</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 no processo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24 de </a:t>
            </a:r>
            <a:r>
              <a:rPr kumimoji="0" lang="pt-PT" sz="2000" b="0"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rPr>
              <a:t>setembro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(ECLI:EU:T:2019:672)</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pt-PT" sz="2000" dirty="0">
              <a:solidFill>
                <a:prstClr val="black"/>
              </a:solidFill>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lang="pt-PT" sz="2000" b="1" i="0" dirty="0">
                <a:solidFill>
                  <a:srgbClr val="000000"/>
                </a:solidFill>
                <a:effectLst/>
                <a:latin typeface="Garamond" panose="02020404030301010803" pitchFamily="18" charset="0"/>
              </a:rPr>
              <a:t>Acórdão do Tribunal Geral no processo T-158/21 de </a:t>
            </a:r>
            <a:r>
              <a:rPr lang="pt-PT" sz="2000" b="0" i="0" dirty="0">
                <a:solidFill>
                  <a:srgbClr val="000000"/>
                </a:solidFill>
                <a:effectLst/>
                <a:latin typeface="Garamond" panose="02020404030301010803" pitchFamily="18" charset="0"/>
              </a:rPr>
              <a:t>9 de novembro de 2022 (ECLI:EU:T:2022:696)</a:t>
            </a:r>
            <a:r>
              <a:rPr lang="pt-PT" sz="2000" b="0" i="0" u="sng" baseline="30000" dirty="0">
                <a:solidFill>
                  <a:srgbClr val="000000"/>
                </a:solidFill>
                <a:effectLst/>
                <a:latin typeface="Garamond" panose="02020404030301010803" pitchFamily="18" charset="0"/>
                <a:hlinkClick r:id="rId3"/>
              </a:rPr>
              <a:t>]</a:t>
            </a:r>
            <a:r>
              <a:rPr lang="pt-PT" sz="2000" b="1" i="0" dirty="0">
                <a:solidFill>
                  <a:srgbClr val="000000"/>
                </a:solidFill>
                <a:effectLst/>
                <a:latin typeface="Garamond" panose="02020404030301010803" pitchFamily="18" charset="0"/>
              </a:rPr>
              <a:t>, </a:t>
            </a:r>
            <a:r>
              <a:rPr lang="pt-PT" sz="2000" b="1" i="1" dirty="0" err="1">
                <a:solidFill>
                  <a:srgbClr val="000000"/>
                </a:solidFill>
                <a:effectLst/>
                <a:latin typeface="Garamond" panose="02020404030301010803" pitchFamily="18" charset="0"/>
              </a:rPr>
              <a:t>Minority</a:t>
            </a:r>
            <a:r>
              <a:rPr lang="pt-PT" sz="2000" b="1" i="1" dirty="0">
                <a:solidFill>
                  <a:srgbClr val="000000"/>
                </a:solidFill>
                <a:effectLst/>
                <a:latin typeface="Garamond" panose="02020404030301010803" pitchFamily="18" charset="0"/>
              </a:rPr>
              <a:t> </a:t>
            </a:r>
            <a:r>
              <a:rPr lang="pt-PT" sz="2000" b="1" i="1" dirty="0" err="1">
                <a:solidFill>
                  <a:srgbClr val="000000"/>
                </a:solidFill>
                <a:effectLst/>
                <a:latin typeface="Garamond" panose="02020404030301010803" pitchFamily="18" charset="0"/>
              </a:rPr>
              <a:t>SafePack</a:t>
            </a:r>
            <a:r>
              <a:rPr lang="pt-PT" sz="2000" b="1" i="1" dirty="0">
                <a:solidFill>
                  <a:srgbClr val="000000"/>
                </a:solidFill>
                <a:effectLst/>
                <a:latin typeface="Garamond" panose="02020404030301010803" pitchFamily="18" charset="0"/>
              </a:rPr>
              <a:t> </a:t>
            </a: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ndParaRPr>
          </a:p>
        </p:txBody>
      </p:sp>
    </p:spTree>
    <p:extLst>
      <p:ext uri="{BB962C8B-B14F-4D97-AF65-F5344CB8AC3E}">
        <p14:creationId xmlns:p14="http://schemas.microsoft.com/office/powerpoint/2010/main" val="39433743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2246769"/>
          </a:xfrm>
          <a:prstGeom prst="rect">
            <a:avLst/>
          </a:prstGeom>
          <a:noFill/>
        </p:spPr>
        <p:txBody>
          <a:bodyPr wrap="square">
            <a:spAutoFit/>
          </a:bodyPr>
          <a:lstStyle/>
          <a:p>
            <a:pPr algn="l"/>
            <a:r>
              <a:rPr lang="pt-PT" sz="2000" b="1" i="0" dirty="0">
                <a:solidFill>
                  <a:srgbClr val="000000"/>
                </a:solidFill>
                <a:effectLst/>
                <a:latin typeface="Garamond" panose="02020404030301010803" pitchFamily="18" charset="0"/>
              </a:rPr>
              <a:t>VI - A Iniciativa de Cidadania Europeia na atualidade</a:t>
            </a:r>
          </a:p>
          <a:p>
            <a:pPr algn="l"/>
            <a:endParaRPr lang="pt-PT" sz="2000" b="1" i="0" dirty="0">
              <a:solidFill>
                <a:srgbClr val="000000"/>
              </a:solidFill>
              <a:effectLst/>
              <a:latin typeface="Garamond" panose="02020404030301010803" pitchFamily="18" charset="0"/>
            </a:endParaRPr>
          </a:p>
          <a:p>
            <a:pPr algn="l"/>
            <a:r>
              <a:rPr lang="pt-PT" sz="2000" b="0" i="0" dirty="0">
                <a:solidFill>
                  <a:srgbClr val="000000"/>
                </a:solidFill>
                <a:effectLst/>
                <a:latin typeface="Garamond" panose="02020404030301010803" pitchFamily="18" charset="0"/>
              </a:rPr>
              <a:t>11 anos de existência</a:t>
            </a:r>
          </a:p>
          <a:p>
            <a:pPr algn="l"/>
            <a:endParaRPr lang="pt-PT" sz="2000" b="0" i="0" dirty="0">
              <a:solidFill>
                <a:srgbClr val="000000"/>
              </a:solidFill>
              <a:effectLst/>
              <a:latin typeface="Garamond" panose="02020404030301010803" pitchFamily="18" charset="0"/>
            </a:endParaRPr>
          </a:p>
          <a:p>
            <a:pPr algn="just"/>
            <a:r>
              <a:rPr lang="pt-PT" sz="2000" b="0" i="0" dirty="0">
                <a:solidFill>
                  <a:srgbClr val="000000"/>
                </a:solidFill>
                <a:effectLst/>
                <a:latin typeface="Garamond" panose="02020404030301010803" pitchFamily="18" charset="0"/>
              </a:rPr>
              <a:t>A 1 de abril de 2012, entrou em vigor o primeiro instrumento transnacional de democracia participativa disponibilizado aos cidadãos. Desde essa data, foram registadas cerca de 100 iniciativas que receberam cerca de 18 milhões de assinaturas. </a:t>
            </a:r>
          </a:p>
        </p:txBody>
      </p:sp>
    </p:spTree>
    <p:extLst>
      <p:ext uri="{BB962C8B-B14F-4D97-AF65-F5344CB8AC3E}">
        <p14:creationId xmlns:p14="http://schemas.microsoft.com/office/powerpoint/2010/main" val="14874864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3970318"/>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pic>
        <p:nvPicPr>
          <p:cNvPr id="2" name="Imagem 1">
            <a:extLst>
              <a:ext uri="{FF2B5EF4-FFF2-40B4-BE49-F238E27FC236}">
                <a16:creationId xmlns:a16="http://schemas.microsoft.com/office/drawing/2014/main" id="{90D86251-B9F2-415E-8DEA-E73C7CBAA72D}"/>
              </a:ext>
            </a:extLst>
          </p:cNvPr>
          <p:cNvPicPr>
            <a:picLocks noChangeAspect="1"/>
          </p:cNvPicPr>
          <p:nvPr/>
        </p:nvPicPr>
        <p:blipFill>
          <a:blip r:embed="rId3"/>
          <a:stretch>
            <a:fillRect/>
          </a:stretch>
        </p:blipFill>
        <p:spPr>
          <a:xfrm>
            <a:off x="1478314" y="2274924"/>
            <a:ext cx="9887676" cy="3885463"/>
          </a:xfrm>
          <a:prstGeom prst="rect">
            <a:avLst/>
          </a:prstGeom>
        </p:spPr>
      </p:pic>
    </p:spTree>
    <p:extLst>
      <p:ext uri="{BB962C8B-B14F-4D97-AF65-F5344CB8AC3E}">
        <p14:creationId xmlns:p14="http://schemas.microsoft.com/office/powerpoint/2010/main" val="26010519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9" name="CaixaDeTexto 8">
            <a:extLst>
              <a:ext uri="{FF2B5EF4-FFF2-40B4-BE49-F238E27FC236}">
                <a16:creationId xmlns:a16="http://schemas.microsoft.com/office/drawing/2014/main" id="{4D3A4581-E5D3-2222-6272-4B95B8072EAE}"/>
              </a:ext>
            </a:extLst>
          </p:cNvPr>
          <p:cNvSpPr txBox="1"/>
          <p:nvPr/>
        </p:nvSpPr>
        <p:spPr>
          <a:xfrm>
            <a:off x="1476802" y="2274926"/>
            <a:ext cx="9887662" cy="4093428"/>
          </a:xfrm>
          <a:prstGeom prst="rect">
            <a:avLst/>
          </a:prstGeom>
          <a:noFill/>
        </p:spPr>
        <p:txBody>
          <a:bodyPr wrap="square">
            <a:spAutoFit/>
          </a:bodyPr>
          <a:lstStyle/>
          <a:p>
            <a:pPr algn="l"/>
            <a:r>
              <a:rPr lang="pt-PT" sz="2000" b="1" dirty="0">
                <a:solidFill>
                  <a:srgbClr val="171A22"/>
                </a:solidFill>
                <a:effectLst/>
                <a:latin typeface="Garamond" panose="02020404030301010803" pitchFamily="18" charset="0"/>
              </a:rPr>
              <a:t>ULTIMAS NOTÍCIAS</a:t>
            </a:r>
          </a:p>
          <a:p>
            <a:pPr algn="l"/>
            <a:endParaRPr lang="pt-PT" sz="2000" dirty="0">
              <a:solidFill>
                <a:srgbClr val="171A22"/>
              </a:solidFill>
              <a:latin typeface="Garamond" panose="02020404030301010803" pitchFamily="18" charset="0"/>
            </a:endParaRPr>
          </a:p>
          <a:p>
            <a:pPr algn="just"/>
            <a:r>
              <a:rPr lang="pt-PT" sz="2000" dirty="0">
                <a:solidFill>
                  <a:srgbClr val="171A22"/>
                </a:solidFill>
                <a:effectLst/>
                <a:latin typeface="Garamond" panose="02020404030301010803" pitchFamily="18" charset="0"/>
              </a:rPr>
              <a:t>18/04/2023</a:t>
            </a:r>
          </a:p>
          <a:p>
            <a:pPr algn="just"/>
            <a:r>
              <a:rPr lang="pt-PT" sz="2000" b="1" dirty="0">
                <a:solidFill>
                  <a:srgbClr val="171A22"/>
                </a:solidFill>
                <a:effectLst/>
                <a:latin typeface="Garamond" panose="02020404030301010803" pitchFamily="18" charset="0"/>
              </a:rPr>
              <a:t>Registada a centésima iniciativa: «Interligar todas as capitais e cidadãos europeus através de uma rede ferroviária de alta velocidade»</a:t>
            </a:r>
          </a:p>
          <a:p>
            <a:pPr algn="just"/>
            <a:r>
              <a:rPr lang="pt-PT" sz="2000" dirty="0">
                <a:solidFill>
                  <a:srgbClr val="515560"/>
                </a:solidFill>
                <a:effectLst/>
                <a:latin typeface="Garamond" panose="02020404030301010803" pitchFamily="18" charset="0"/>
              </a:rPr>
              <a:t>Em 18 de abril, a Comissão registou uma iniciativa de cidadania europeia intitulada «</a:t>
            </a:r>
            <a:r>
              <a:rPr lang="pt-PT" sz="2000" u="sng" dirty="0">
                <a:solidFill>
                  <a:srgbClr val="0E47CB"/>
                </a:solidFill>
                <a:effectLst/>
                <a:latin typeface="Garamond" panose="02020404030301010803" pitchFamily="18" charset="0"/>
                <a:hlinkClick r:id="rId3"/>
              </a:rPr>
              <a:t>Interligar todas as capitais e cidadãos europeus através de uma rede ferroviária de alta velocidade</a:t>
            </a:r>
            <a:r>
              <a:rPr lang="pt-PT" sz="2000" dirty="0">
                <a:solidFill>
                  <a:srgbClr val="515560"/>
                </a:solidFill>
                <a:effectLst/>
                <a:latin typeface="Garamond" panose="02020404030301010803" pitchFamily="18" charset="0"/>
              </a:rPr>
              <a:t>».  </a:t>
            </a:r>
          </a:p>
          <a:p>
            <a:pPr algn="just"/>
            <a:r>
              <a:rPr lang="pt-PT" sz="2000" dirty="0">
                <a:solidFill>
                  <a:srgbClr val="515560"/>
                </a:solidFill>
                <a:effectLst/>
                <a:latin typeface="Garamond" panose="02020404030301010803" pitchFamily="18" charset="0"/>
              </a:rPr>
              <a:t>A iniciativa apela à ligação de todas as capitais europeias através de linhas ferroviárias de alta velocidade, mediante a interligação das redes ferroviárias de alta velocidade existentes e a construção de linhas de alta velocidade onde estas ainda não existam.</a:t>
            </a:r>
          </a:p>
          <a:p>
            <a:pPr algn="just"/>
            <a:r>
              <a:rPr lang="pt-PT" sz="2000" dirty="0">
                <a:solidFill>
                  <a:srgbClr val="515560"/>
                </a:solidFill>
                <a:effectLst/>
                <a:latin typeface="Garamond" panose="02020404030301010803" pitchFamily="18" charset="0"/>
              </a:rPr>
              <a:t>Trata-se da quarta iniciativa de cidadania registada em 2023 e, globalmente, a centésima iniciativa, o que é um marco importante desde a introdução deste instrumento de democracia participativa em 2012.</a:t>
            </a:r>
          </a:p>
        </p:txBody>
      </p:sp>
    </p:spTree>
    <p:extLst>
      <p:ext uri="{BB962C8B-B14F-4D97-AF65-F5344CB8AC3E}">
        <p14:creationId xmlns:p14="http://schemas.microsoft.com/office/powerpoint/2010/main" val="5121667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5139869"/>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b="0" i="0" dirty="0">
                <a:solidFill>
                  <a:srgbClr val="515560"/>
                </a:solidFill>
                <a:effectLst/>
                <a:latin typeface="Garamond" panose="02020404030301010803" pitchFamily="18" charset="0"/>
              </a:rPr>
              <a:t>Desde o </a:t>
            </a:r>
            <a:r>
              <a:rPr lang="pt-PT" sz="2000" dirty="0">
                <a:solidFill>
                  <a:srgbClr val="515560"/>
                </a:solidFill>
                <a:latin typeface="Garamond" panose="02020404030301010803" pitchFamily="18" charset="0"/>
              </a:rPr>
              <a:t>inicio de 2023:</a:t>
            </a:r>
          </a:p>
          <a:p>
            <a:pPr marR="0" lvl="0" algn="just" defTabSz="914400" rtl="0" eaLnBrk="1" fontAlgn="auto" latinLnBrk="0" hangingPunct="1">
              <a:lnSpc>
                <a:spcPct val="100000"/>
              </a:lnSpc>
              <a:spcBef>
                <a:spcPts val="0"/>
              </a:spcBef>
              <a:spcAft>
                <a:spcPts val="0"/>
              </a:spcAft>
              <a:buClrTx/>
              <a:buSzTx/>
              <a:tabLst/>
              <a:defRPr/>
            </a:pPr>
            <a:endParaRPr lang="pt-PT" sz="2000" b="0" i="0" dirty="0">
              <a:solidFill>
                <a:srgbClr val="515560"/>
              </a:solidFill>
              <a:effectLst/>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r>
              <a:rPr lang="pt-PT" sz="2000" b="0" i="0" dirty="0">
                <a:solidFill>
                  <a:srgbClr val="515560"/>
                </a:solidFill>
                <a:effectLst/>
                <a:latin typeface="Garamond" panose="02020404030301010803" pitchFamily="18" charset="0"/>
              </a:rPr>
              <a:t>A Comissão Europeia já publicou (05-04-23)</a:t>
            </a:r>
            <a:r>
              <a:rPr lang="pt-PT" sz="2000" dirty="0">
                <a:solidFill>
                  <a:srgbClr val="515560"/>
                </a:solidFill>
                <a:latin typeface="Garamond" panose="02020404030301010803" pitchFamily="18" charset="0"/>
              </a:rPr>
              <a:t> </a:t>
            </a:r>
            <a:r>
              <a:rPr lang="pt-PT" sz="2000" b="0" i="0" dirty="0">
                <a:solidFill>
                  <a:srgbClr val="515560"/>
                </a:solidFill>
                <a:effectLst/>
                <a:latin typeface="Garamond" panose="02020404030301010803" pitchFamily="18" charset="0"/>
              </a:rPr>
              <a:t>a sua resposta à iniciativa </a:t>
            </a:r>
            <a:r>
              <a:rPr lang="pt-PT" sz="2000" b="1" i="0" dirty="0">
                <a:solidFill>
                  <a:srgbClr val="515560"/>
                </a:solidFill>
                <a:effectLst/>
                <a:latin typeface="Garamond" panose="02020404030301010803" pitchFamily="18" charset="0"/>
              </a:rPr>
              <a:t>«Salvar as abelhas e os agricultores! Rumo a uma agricultura amiga das abelhas para um ambiente saudável».</a:t>
            </a:r>
            <a:r>
              <a:rPr lang="pt-PT" sz="2000" b="0" i="0" dirty="0">
                <a:solidFill>
                  <a:srgbClr val="515560"/>
                </a:solidFill>
                <a:effectLst/>
                <a:latin typeface="Arial" panose="020B0604020202020204" pitchFamily="34" charset="0"/>
              </a:rPr>
              <a:t> </a:t>
            </a:r>
            <a:r>
              <a:rPr lang="pt-PT" sz="2000" b="0" i="0" dirty="0">
                <a:solidFill>
                  <a:srgbClr val="515560"/>
                </a:solidFill>
                <a:effectLst/>
                <a:latin typeface="Garamond" panose="02020404030301010803" pitchFamily="18" charset="0"/>
              </a:rPr>
              <a:t>A </a:t>
            </a:r>
            <a:r>
              <a:rPr lang="pt-PT" sz="2000" b="0" i="0" u="sng" dirty="0">
                <a:solidFill>
                  <a:srgbClr val="0E47CB"/>
                </a:solidFill>
                <a:effectLst/>
                <a:latin typeface="Garamond" panose="02020404030301010803" pitchFamily="18" charset="0"/>
                <a:hlinkClick r:id="rId3"/>
              </a:rPr>
              <a:t>iniciativa</a:t>
            </a:r>
            <a:r>
              <a:rPr lang="pt-PT" sz="2000" b="0" i="0" dirty="0">
                <a:solidFill>
                  <a:srgbClr val="515560"/>
                </a:solidFill>
                <a:effectLst/>
                <a:latin typeface="Garamond" panose="02020404030301010803" pitchFamily="18" charset="0"/>
              </a:rPr>
              <a:t> apela à Comissão para que proponha medidas jurídicas tendo em vista suprimir progressivamente os pesticidas sintéticos até 2035, restaurar a biodiversidade e apoiar os agricultores nesta transição.</a:t>
            </a:r>
            <a:endParaRPr lang="pt-PT" sz="2000" b="1" i="0" dirty="0">
              <a:solidFill>
                <a:srgbClr val="515560"/>
              </a:solidFill>
              <a:effectLst/>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lang="pt-PT" sz="2000" dirty="0">
              <a:solidFill>
                <a:srgbClr val="515560"/>
              </a:solidFill>
              <a:latin typeface="Arial" panose="020B0604020202020204" pitchFamily="34" charset="0"/>
            </a:endParaRPr>
          </a:p>
          <a:p>
            <a:pPr algn="just"/>
            <a:r>
              <a:rPr lang="pt-PT" sz="2000" dirty="0">
                <a:solidFill>
                  <a:srgbClr val="171A22"/>
                </a:solidFill>
                <a:effectLst/>
                <a:latin typeface="Garamond" panose="02020404030301010803" pitchFamily="18" charset="0"/>
              </a:rPr>
              <a:t>A iniciativa de cidadania europeia </a:t>
            </a:r>
            <a:r>
              <a:rPr lang="pt-PT" sz="2000" b="1" dirty="0">
                <a:solidFill>
                  <a:srgbClr val="171A22"/>
                </a:solidFill>
                <a:effectLst/>
                <a:latin typeface="Garamond" panose="02020404030301010803" pitchFamily="18" charset="0"/>
              </a:rPr>
              <a:t>«Fim da remoção e do comércio de barbatanas de tubarão» foi apresentada à Comissão para análise </a:t>
            </a:r>
            <a:r>
              <a:rPr lang="pt-PT" sz="2000" dirty="0">
                <a:solidFill>
                  <a:srgbClr val="515560"/>
                </a:solidFill>
                <a:effectLst/>
                <a:latin typeface="Garamond" panose="02020404030301010803" pitchFamily="18" charset="0"/>
              </a:rPr>
              <a:t>em 11 de janeiro de 2023. A </a:t>
            </a:r>
            <a:r>
              <a:rPr lang="pt-PT" sz="2000" u="sng" dirty="0">
                <a:solidFill>
                  <a:srgbClr val="0E47CB"/>
                </a:solidFill>
                <a:effectLst/>
                <a:latin typeface="Garamond" panose="02020404030301010803" pitchFamily="18" charset="0"/>
                <a:hlinkClick r:id="rId4"/>
              </a:rPr>
              <a:t>iniciativa</a:t>
            </a:r>
            <a:r>
              <a:rPr lang="pt-PT" sz="2000" dirty="0">
                <a:solidFill>
                  <a:srgbClr val="515560"/>
                </a:solidFill>
                <a:effectLst/>
                <a:latin typeface="Garamond" panose="02020404030301010803" pitchFamily="18" charset="0"/>
              </a:rPr>
              <a:t> insta a Comissão a propor medidas legais para acabar com o comércio de barbatanas de tubarão na UE, incluindo a importação, a exportação e o trânsito de barbatanas que não se encontrem naturalmente unidas ao corpo do animal.</a:t>
            </a:r>
          </a:p>
          <a:p>
            <a:pPr marR="0" lvl="0" algn="just" defTabSz="914400" rtl="0" eaLnBrk="1" fontAlgn="auto" latinLnBrk="0" hangingPunct="1">
              <a:lnSpc>
                <a:spcPct val="100000"/>
              </a:lnSpc>
              <a:spcBef>
                <a:spcPts val="0"/>
              </a:spcBef>
              <a:spcAft>
                <a:spcPts val="0"/>
              </a:spcAft>
              <a:buClrTx/>
              <a:buSzTx/>
              <a:tabLst/>
              <a:defRPr/>
            </a:pPr>
            <a:endParaRPr lang="pt-PT" sz="2000" b="0" i="0" dirty="0">
              <a:solidFill>
                <a:srgbClr val="515560"/>
              </a:solidFill>
              <a:effectLst/>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000" u="none" strike="noStrike" kern="1200" cap="none" spc="0" normalizeH="0" baseline="0" noProof="0" dirty="0">
              <a:ln>
                <a:noFill/>
              </a:ln>
              <a:solidFill>
                <a:srgbClr val="515560"/>
              </a:solidFill>
              <a:uLnTx/>
              <a:uFillTx/>
              <a:latin typeface="Arial" panose="020B0604020202020204" pitchFamily="34"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4308408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Rectangle 112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643467" y="2876192"/>
            <a:ext cx="5294716" cy="1105614"/>
          </a:xfrm>
          <a:prstGeom prst="rect">
            <a:avLst/>
          </a:prstGeom>
          <a:noFill/>
          <a:extLst>
            <a:ext uri="{909E8E84-426E-40DD-AFC4-6F175D3DCCD1}">
              <a14:hiddenFill xmlns:a14="http://schemas.microsoft.com/office/drawing/2010/main">
                <a:solidFill>
                  <a:srgbClr val="FFFFFF"/>
                </a:solidFill>
              </a14:hiddenFill>
            </a:ext>
          </a:extLst>
        </p:spPr>
      </p:pic>
      <p:cxnSp>
        <p:nvCxnSpPr>
          <p:cNvPr id="1126" name="Straight Connector 112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 name="Imagem 1">
            <a:extLst>
              <a:ext uri="{FF2B5EF4-FFF2-40B4-BE49-F238E27FC236}">
                <a16:creationId xmlns:a16="http://schemas.microsoft.com/office/drawing/2014/main" id="{6D5FA7D5-6F1A-FF71-747F-0D859287A6AD}"/>
              </a:ext>
            </a:extLst>
          </p:cNvPr>
          <p:cNvPicPr>
            <a:picLocks noChangeAspect="1"/>
          </p:cNvPicPr>
          <p:nvPr/>
        </p:nvPicPr>
        <p:blipFill>
          <a:blip r:embed="rId3"/>
          <a:stretch>
            <a:fillRect/>
          </a:stretch>
        </p:blipFill>
        <p:spPr>
          <a:xfrm>
            <a:off x="6253817" y="1959717"/>
            <a:ext cx="5294715" cy="2938566"/>
          </a:xfrm>
          <a:prstGeom prst="rect">
            <a:avLst/>
          </a:prstGeom>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585871"/>
          </a:xfrm>
          <a:prstGeom prst="rect">
            <a:avLst/>
          </a:prstGeom>
          <a:noFill/>
        </p:spPr>
        <p:txBody>
          <a:bodyPr wrap="square">
            <a:spAutoFit/>
          </a:bodyPr>
          <a:lstStyle/>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spcBef>
                <a:spcPts val="0"/>
              </a:spcBef>
              <a:spcAft>
                <a:spcPts val="600"/>
              </a:spcAft>
              <a:buClrTx/>
              <a:buSzTx/>
              <a:buFontTx/>
              <a:buChar char="-"/>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828529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25" y="2274927"/>
            <a:ext cx="9887666" cy="3385542"/>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No texto do último tratado modificativo, o Tratado de Lisboa de 2007 </a:t>
            </a: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t>
            </a:r>
            <a:r>
              <a:rPr kumimoji="0" lang="pt-PT" sz="2000" b="0" i="0" u="none" strike="noStrike" kern="1200" cap="none" spc="0" normalizeH="0" baseline="0" noProof="0" dirty="0">
                <a:ln>
                  <a:noFill/>
                </a:ln>
                <a:solidFill>
                  <a:srgbClr val="333333"/>
                </a:solidFill>
                <a:effectLst/>
                <a:uLnTx/>
                <a:uFillTx/>
                <a:latin typeface="Garamond" panose="02020404030301010803" pitchFamily="18" charset="0"/>
                <a:ea typeface="Times New Roman" panose="02020603050405020304" pitchFamily="18" charset="0"/>
              </a:rPr>
              <a:t>DESEJANDO completar o processo lançado pelo Tratado de Amesterdão e pelo Tratado de Nice no sentido de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reforçar</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 a eficiência e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a legitimidade democrática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Times New Roman" panose="02020603050405020304" pitchFamily="18" charset="0"/>
              </a:rPr>
              <a:t>da União, e bem assim a coerência da sua ação</a:t>
            </a: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pt-PT" sz="1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pt-PT" sz="1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pt-PT" sz="1000" b="0" i="0" u="sng" strike="noStrike" kern="1200" cap="none" spc="0" normalizeH="0" baseline="0" noProof="0" dirty="0">
                <a:ln>
                  <a:noFill/>
                </a:ln>
                <a:solidFill>
                  <a:srgbClr val="0000FF"/>
                </a:solidFill>
                <a:effectLst/>
                <a:uLnTx/>
                <a:uFillTx/>
                <a:latin typeface="Garamond" panose="02020404030301010803" pitchFamily="18" charset="0"/>
                <a:ea typeface="Times New Roman" panose="02020603050405020304" pitchFamily="18" charset="0"/>
                <a:cs typeface="+mn-cs"/>
                <a:hlinkClick r:id="rId3"/>
              </a:rPr>
              <a:t>https://eur-lex.europa.eu/legal-content/PT/TXT/?uri=uriserv%3AOJ.C_.2007.306.01.0001.01.POR&amp;toc=OJ%3AC%3A2007%3A306%3ATOC</a:t>
            </a:r>
            <a:endParaRPr kumimoji="0" lang="pt-PT"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3217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2" name="Rectangle 1121">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4" name="Rectangle 1123">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643467" y="2876192"/>
            <a:ext cx="5294716" cy="1105614"/>
          </a:xfrm>
          <a:prstGeom prst="rect">
            <a:avLst/>
          </a:prstGeom>
          <a:noFill/>
          <a:extLst>
            <a:ext uri="{909E8E84-426E-40DD-AFC4-6F175D3DCCD1}">
              <a14:hiddenFill xmlns:a14="http://schemas.microsoft.com/office/drawing/2010/main">
                <a:solidFill>
                  <a:srgbClr val="FFFFFF"/>
                </a:solidFill>
              </a14:hiddenFill>
            </a:ext>
          </a:extLst>
        </p:spPr>
      </p:pic>
      <p:cxnSp>
        <p:nvCxnSpPr>
          <p:cNvPr id="1126" name="Straight Connector 1125">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 name="Imagem 1">
            <a:extLst>
              <a:ext uri="{FF2B5EF4-FFF2-40B4-BE49-F238E27FC236}">
                <a16:creationId xmlns:a16="http://schemas.microsoft.com/office/drawing/2014/main" id="{41EDF88D-3A50-F453-4B3D-EEC662A3EAFE}"/>
              </a:ext>
            </a:extLst>
          </p:cNvPr>
          <p:cNvPicPr>
            <a:picLocks noChangeAspect="1"/>
          </p:cNvPicPr>
          <p:nvPr/>
        </p:nvPicPr>
        <p:blipFill>
          <a:blip r:embed="rId3"/>
          <a:stretch>
            <a:fillRect/>
          </a:stretch>
        </p:blipFill>
        <p:spPr>
          <a:xfrm>
            <a:off x="6253817" y="770330"/>
            <a:ext cx="5294715" cy="5317340"/>
          </a:xfrm>
          <a:prstGeom prst="rect">
            <a:avLst/>
          </a:prstGeom>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4585871"/>
          </a:xfrm>
          <a:prstGeom prst="rect">
            <a:avLst/>
          </a:prstGeom>
          <a:noFill/>
        </p:spPr>
        <p:txBody>
          <a:bodyPr wrap="square">
            <a:spAutoFit/>
          </a:bodyPr>
          <a:lstStyle/>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lang="pt-PT" sz="2800" b="1">
              <a:solidFill>
                <a:prstClr val="black"/>
              </a:solidFill>
              <a:latin typeface="Garamond" panose="02020404030301010803" pitchFamily="18" charset="0"/>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spcBef>
                <a:spcPts val="0"/>
              </a:spcBef>
              <a:spcAft>
                <a:spcPts val="600"/>
              </a:spcAft>
              <a:buClrTx/>
              <a:buSzTx/>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spcBef>
                <a:spcPts val="0"/>
              </a:spcBef>
              <a:spcAft>
                <a:spcPts val="600"/>
              </a:spcAft>
              <a:buClrTx/>
              <a:buSzTx/>
              <a:buFontTx/>
              <a:buChar char="-"/>
              <a:tabLst/>
              <a:defRPr/>
            </a:pPr>
            <a:endParaRPr kumimoji="0" lang="pt-PT" sz="2800" b="1" i="0" u="none" strike="noStrike" kern="1200" cap="none" spc="0" normalizeH="0" baseline="0" noProof="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8013952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5940088"/>
          </a:xfrm>
          <a:prstGeom prst="rect">
            <a:avLst/>
          </a:prstGeom>
          <a:no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lang="pt-PT" sz="2000" b="1" dirty="0">
                <a:solidFill>
                  <a:prstClr val="black"/>
                </a:solidFill>
                <a:latin typeface="Garamond" panose="02020404030301010803" pitchFamily="18" charset="0"/>
              </a:rPr>
              <a:t>VII – Conclusão</a:t>
            </a:r>
          </a:p>
          <a:p>
            <a:pPr marR="0" lvl="0" algn="just" defTabSz="914400" rtl="0" eaLnBrk="1" fontAlgn="auto" latinLnBrk="0" hangingPunct="1">
              <a:lnSpc>
                <a:spcPct val="100000"/>
              </a:lnSpc>
              <a:spcBef>
                <a:spcPts val="0"/>
              </a:spcBef>
              <a:spcAft>
                <a:spcPts val="0"/>
              </a:spcAft>
              <a:buClrTx/>
              <a:buSzTx/>
              <a:tabLst/>
              <a:defRPr/>
            </a:pPr>
            <a:endParaRPr lang="pt-PT" sz="20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r>
              <a:rPr lang="pt-PT" sz="2400" b="0" i="0" dirty="0">
                <a:solidFill>
                  <a:srgbClr val="000000"/>
                </a:solidFill>
                <a:effectLst/>
                <a:latin typeface="Garamond" panose="02020404030301010803" pitchFamily="18" charset="0"/>
              </a:rPr>
              <a:t>Acreditamos que a Iniciativa de Cidadania Europeia (ICE) é instrumento certo para assegurar a participação democrática dos cidadãos, permitindo-lhes criar caminhos de melhoria para a vida de todos os dias. Cabe aos poderes públicos, quer nacionais quer da União Europeia, aumentar o espaço de atenção conferida a este instrumento e permitir, através da educação sobre o direito da União Europeia, que o seu exercício com conhecimento vá mais longe.</a:t>
            </a:r>
            <a:endParaRPr lang="pt-PT" sz="24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lang="pt-PT" sz="2800" b="1" dirty="0">
              <a:solidFill>
                <a:prstClr val="black"/>
              </a:solidFill>
              <a:latin typeface="Garamond" panose="02020404030301010803" pitchFamily="18" charset="0"/>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R="0" lvl="0" algn="just" defTabSz="914400" rtl="0" eaLnBrk="1" fontAlgn="auto" latinLnBrk="0" hangingPunct="1">
              <a:lnSpc>
                <a:spcPct val="100000"/>
              </a:lnSpc>
              <a:spcBef>
                <a:spcPts val="0"/>
              </a:spcBef>
              <a:spcAft>
                <a:spcPts val="0"/>
              </a:spcAft>
              <a:buClrTx/>
              <a:buSzTx/>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457200" marR="0" lvl="0" indent="-457200" algn="just" defTabSz="914400" rtl="0" eaLnBrk="1" fontAlgn="auto" latinLnBrk="0" hangingPunct="1">
              <a:lnSpc>
                <a:spcPct val="100000"/>
              </a:lnSpc>
              <a:spcBef>
                <a:spcPts val="0"/>
              </a:spcBef>
              <a:spcAft>
                <a:spcPts val="0"/>
              </a:spcAft>
              <a:buClrTx/>
              <a:buSzTx/>
              <a:buFontTx/>
              <a:buChar char="-"/>
              <a:tabLst/>
              <a:defRPr/>
            </a:pPr>
            <a:endParaRPr kumimoji="0" lang="pt-PT" sz="28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25917125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9"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6003984" y="2823718"/>
            <a:ext cx="4956417" cy="3168763"/>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E1871284-BE31-3E33-3EFB-D8329F584146}"/>
              </a:ext>
            </a:extLst>
          </p:cNvPr>
          <p:cNvSpPr txBox="1"/>
          <p:nvPr/>
        </p:nvSpPr>
        <p:spPr>
          <a:xfrm>
            <a:off x="1478314" y="2274926"/>
            <a:ext cx="9887676" cy="2818913"/>
          </a:xfrm>
          <a:prstGeom prst="rect">
            <a:avLst/>
          </a:prstGeom>
          <a:noFill/>
        </p:spPr>
        <p:txBody>
          <a:bodyPr wrap="square">
            <a:spAutoFit/>
          </a:bodyPr>
          <a:lstStyle/>
          <a:p>
            <a:pPr marL="0" marR="0" lvl="0" indent="0" algn="just" defTabSz="914400" rtl="0" eaLnBrk="1" fontAlgn="auto" latinLnBrk="0" hangingPunct="0">
              <a:lnSpc>
                <a:spcPct val="150000"/>
              </a:lnSpc>
              <a:spcBef>
                <a:spcPts val="0"/>
              </a:spcBef>
              <a:spcAft>
                <a:spcPts val="0"/>
              </a:spcAft>
              <a:buClrTx/>
              <a:buSzTx/>
              <a:buFontTx/>
              <a:buNone/>
              <a:tabLst/>
              <a:defRPr/>
            </a:pPr>
            <a:r>
              <a:rPr kumimoji="0" lang="pt-PT" sz="2000" b="0" i="1" u="none"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rPr>
              <a:t>David </a:t>
            </a:r>
            <a:r>
              <a:rPr kumimoji="0" lang="pt-PT" sz="2000" b="0" i="1" u="none" strike="noStrike" kern="1200" cap="none" spc="0" normalizeH="0" baseline="0" noProof="0" dirty="0" err="1">
                <a:ln>
                  <a:noFill/>
                </a:ln>
                <a:solidFill>
                  <a:prstClr val="black"/>
                </a:solidFill>
                <a:effectLst/>
                <a:uLnTx/>
                <a:uFillTx/>
                <a:latin typeface="Garamond" panose="02020404030301010803" pitchFamily="18" charset="0"/>
                <a:ea typeface="Calibri" panose="020F0502020204030204" pitchFamily="34" charset="0"/>
              </a:rPr>
              <a:t>Sassoli</a:t>
            </a:r>
            <a:r>
              <a:rPr kumimoji="0" lang="pt-PT" sz="2000" b="0" i="1" u="none"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rPr>
              <a:t> </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rPr>
              <a:t>(1956-2022)</a:t>
            </a:r>
          </a:p>
          <a:p>
            <a:pPr marL="0" marR="0" lvl="0" indent="0" algn="just" defTabSz="914400" rtl="0" eaLnBrk="1" fontAlgn="auto" latinLnBrk="0" hangingPunct="0">
              <a:lnSpc>
                <a:spcPct val="150000"/>
              </a:lnSpc>
              <a:spcBef>
                <a:spcPts val="0"/>
              </a:spcBef>
              <a:spcAft>
                <a:spcPts val="0"/>
              </a:spcAft>
              <a:buClrTx/>
              <a:buSzTx/>
              <a:buFontTx/>
              <a:buNone/>
              <a:tabLst/>
              <a:defRPr/>
            </a:pPr>
            <a:endParaRPr kumimoji="0" lang="pt-PT" sz="2000" b="1" i="0" u="sng"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endParaRPr>
          </a:p>
          <a:p>
            <a:pPr marL="0" marR="0" lvl="0" indent="0" algn="just" defTabSz="914400" rtl="0" eaLnBrk="1" fontAlgn="auto" latinLnBrk="0" hangingPunct="0">
              <a:lnSpc>
                <a:spcPct val="150000"/>
              </a:lnSpc>
              <a:spcBef>
                <a:spcPts val="0"/>
              </a:spcBef>
              <a:spcAft>
                <a:spcPts val="0"/>
              </a:spcAft>
              <a:buClrTx/>
              <a:buSzTx/>
              <a:buFontTx/>
              <a:buNone/>
              <a:tabLst/>
              <a:defRPr/>
            </a:pP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rPr>
              <a:t>«A democracia não saiu de moda, mas tem de se atualizar de maneira a continuar a contribuir para a melhoria das vidas das pessoas.»</a:t>
            </a:r>
          </a:p>
          <a:p>
            <a:pPr marL="0" marR="0" lvl="0" indent="0" algn="just" defTabSz="914400" rtl="0" eaLnBrk="1" fontAlgn="auto" latinLnBrk="0" hangingPunct="0">
              <a:lnSpc>
                <a:spcPct val="150000"/>
              </a:lnSpc>
              <a:spcBef>
                <a:spcPts val="0"/>
              </a:spcBef>
              <a:spcAft>
                <a:spcPts val="0"/>
              </a:spcAft>
              <a:buClrTx/>
              <a:buSzTx/>
              <a:buFontTx/>
              <a:buNone/>
              <a:tabLst/>
              <a:defRPr/>
            </a:pPr>
            <a:endParaRPr kumimoji="0" lang="pt-PT" sz="2000" b="1" i="0" u="sng"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endParaRPr>
          </a:p>
          <a:p>
            <a:pPr marL="0" marR="0" lvl="0" indent="0" algn="r" defTabSz="914400" rtl="0" eaLnBrk="1" fontAlgn="auto" latinLnBrk="0" hangingPunct="0">
              <a:lnSpc>
                <a:spcPct val="150000"/>
              </a:lnSpc>
              <a:spcBef>
                <a:spcPts val="0"/>
              </a:spcBef>
              <a:spcAft>
                <a:spcPts val="0"/>
              </a:spcAft>
              <a:buClrTx/>
              <a:buSzTx/>
              <a:buFontTx/>
              <a:buNone/>
              <a:tabLst/>
              <a:defRPr/>
            </a:pPr>
            <a:r>
              <a:rPr kumimoji="0" lang="pt-PT" sz="2000" b="0" i="0" u="sng" strike="noStrike" kern="1200" cap="none" spc="0" normalizeH="0" baseline="0" noProof="0" dirty="0">
                <a:ln>
                  <a:noFill/>
                </a:ln>
                <a:solidFill>
                  <a:srgbClr val="0000FF"/>
                </a:solidFill>
                <a:effectLst/>
                <a:uLnTx/>
                <a:uFillTx/>
                <a:latin typeface="Garamond" panose="02020404030301010803" pitchFamily="18" charset="0"/>
                <a:ea typeface="Calibri" panose="020F0502020204030204" pitchFamily="34" charset="0"/>
                <a:hlinkClick r:id="rId3"/>
              </a:rPr>
              <a:t>https://eurocid.mne.gov.pt/artigos/david-maria-sassoli-1956-2022</a:t>
            </a:r>
            <a:r>
              <a:rPr kumimoji="0" lang="pt-PT" sz="2000" b="0" i="0" u="none"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rPr>
              <a:t> </a:t>
            </a:r>
            <a:endParaRPr kumimoji="0" lang="pt-PT" sz="2000" b="1" i="0" u="sng" strike="noStrike" kern="1200" cap="none" spc="0" normalizeH="0" baseline="0" noProof="0" dirty="0">
              <a:ln>
                <a:noFill/>
              </a:ln>
              <a:solidFill>
                <a:prstClr val="black"/>
              </a:solidFill>
              <a:effectLst/>
              <a:uLnTx/>
              <a:uFillTx/>
              <a:latin typeface="Garamond" panose="02020404030301010803" pitchFamily="18" charset="0"/>
              <a:ea typeface="Calibri" panose="020F0502020204030204" pitchFamily="34" charset="0"/>
            </a:endParaRPr>
          </a:p>
        </p:txBody>
      </p:sp>
      <p:pic>
        <p:nvPicPr>
          <p:cNvPr id="2" name="Imagem 1">
            <a:extLst>
              <a:ext uri="{FF2B5EF4-FFF2-40B4-BE49-F238E27FC236}">
                <a16:creationId xmlns:a16="http://schemas.microsoft.com/office/drawing/2014/main" id="{14CF92BC-107D-E140-D960-B7310068C509}"/>
              </a:ext>
            </a:extLst>
          </p:cNvPr>
          <p:cNvPicPr>
            <a:picLocks noChangeAspect="1"/>
          </p:cNvPicPr>
          <p:nvPr/>
        </p:nvPicPr>
        <p:blipFill>
          <a:blip r:embed="rId4"/>
          <a:stretch>
            <a:fillRect/>
          </a:stretch>
        </p:blipFill>
        <p:spPr>
          <a:xfrm>
            <a:off x="4291426" y="5098611"/>
            <a:ext cx="3609145" cy="893867"/>
          </a:xfrm>
          <a:prstGeom prst="rect">
            <a:avLst/>
          </a:prstGeom>
        </p:spPr>
      </p:pic>
    </p:spTree>
    <p:extLst>
      <p:ext uri="{BB962C8B-B14F-4D97-AF65-F5344CB8AC3E}">
        <p14:creationId xmlns:p14="http://schemas.microsoft.com/office/powerpoint/2010/main" val="17945318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8324" y="2442834"/>
            <a:ext cx="9483600" cy="3717554"/>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 name="CaixaDeTexto 3">
            <a:extLst>
              <a:ext uri="{FF2B5EF4-FFF2-40B4-BE49-F238E27FC236}">
                <a16:creationId xmlns:a16="http://schemas.microsoft.com/office/drawing/2014/main" id="{E51F7F7A-A630-B61B-85E9-9F4C5EADE8CC}"/>
              </a:ext>
            </a:extLst>
          </p:cNvPr>
          <p:cNvSpPr txBox="1"/>
          <p:nvPr/>
        </p:nvSpPr>
        <p:spPr>
          <a:xfrm>
            <a:off x="1476800" y="2274927"/>
            <a:ext cx="9887666" cy="34778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rPr>
              <a:t>Gratos pela atenção,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rPr>
              <a:t>                </a:t>
            </a:r>
            <a:r>
              <a:rPr kumimoji="0" lang="pt-PT" sz="2000" b="1"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rPr>
              <a:t>Dora Resende Alves                    </a:t>
            </a:r>
            <a:r>
              <a:rPr kumimoji="0" lang="pt-PT" sz="2000" b="0" i="0" u="none" strike="noStrike" kern="1200" cap="none" spc="0" normalizeH="0" baseline="0" noProof="0" dirty="0">
                <a:ln>
                  <a:noFill/>
                </a:ln>
                <a:effectLst/>
                <a:uLnTx/>
                <a:uFillTx/>
                <a:latin typeface="Garamond" panose="02020404030301010803" pitchFamily="18" charset="0"/>
                <a:hlinkClick r:id="rId3">
                  <a:extLst>
                    <a:ext uri="{A12FA001-AC4F-418D-AE19-62706E023703}">
                      <ahyp:hlinkClr xmlns:ahyp="http://schemas.microsoft.com/office/drawing/2018/hyperlinkcolor" val="tx"/>
                    </a:ext>
                  </a:extLst>
                </a:hlinkClick>
              </a:rPr>
              <a:t>dra@</a:t>
            </a: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hlinkClick r:id="rId3">
                  <a:extLst>
                    <a:ext uri="{A12FA001-AC4F-418D-AE19-62706E023703}">
                      <ahyp:hlinkClr xmlns:ahyp="http://schemas.microsoft.com/office/drawing/2018/hyperlinkcolor" val="tx"/>
                    </a:ext>
                  </a:extLst>
                </a:hlinkClick>
              </a:rPr>
              <a:t>upt.p</a:t>
            </a: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hlinkClick r:id="rId4">
                  <a:extLst>
                    <a:ext uri="{A12FA001-AC4F-418D-AE19-62706E023703}">
                      <ahyp:hlinkClr xmlns:ahyp="http://schemas.microsoft.com/office/drawing/2018/hyperlinkcolor" val="tx"/>
                    </a:ext>
                  </a:extLst>
                </a:hlinkClick>
              </a:rPr>
              <a:t>t</a:t>
            </a: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rPr>
              <a:t>  </a:t>
            </a:r>
            <a:endParaRPr kumimoji="0" lang="pt-PT" sz="2000" b="1" i="0" u="none" strike="noStrike" kern="1200" cap="none" spc="0" normalizeH="0" baseline="0" noProof="0" dirty="0">
              <a:ln>
                <a:noFill/>
              </a:ln>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rPr>
              <a:t>Professora Associada na Universidade Portucalense Infante D. Henrique. Investigadora do Instituto Jurídico Portucalense.</a:t>
            </a:r>
            <a:endPar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0"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rPr>
              <a:t>               </a:t>
            </a:r>
            <a:r>
              <a:rPr kumimoji="0" lang="pt-PT" sz="2000" b="1" i="1" u="none" strike="noStrike" kern="1200" cap="none" spc="0" normalizeH="0" baseline="0" noProof="0" dirty="0">
                <a:ln>
                  <a:noFill/>
                </a:ln>
                <a:effectLst/>
                <a:uLnTx/>
                <a:uFillTx/>
                <a:latin typeface="Garamond" panose="02020404030301010803" pitchFamily="18" charset="0"/>
                <a:ea typeface="Times New Roman" panose="02020603050405020304" pitchFamily="18" charset="0"/>
              </a:rPr>
              <a:t>Mário Simões Barata                   </a:t>
            </a: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rPr>
              <a:t> </a:t>
            </a: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hlinkClick r:id="rId4">
                  <a:extLst>
                    <a:ext uri="{A12FA001-AC4F-418D-AE19-62706E023703}">
                      <ahyp:hlinkClr xmlns:ahyp="http://schemas.microsoft.com/office/drawing/2018/hyperlinkcolor" val="tx"/>
                    </a:ext>
                  </a:extLst>
                </a:hlinkClick>
              </a:rPr>
              <a:t>mario.barata@ipleiria.pt</a:t>
            </a:r>
            <a:r>
              <a:rPr kumimoji="0" lang="pt-PT" sz="2000" b="0" i="0" u="none" strike="noStrike" kern="1200" cap="none" spc="0" normalizeH="0" baseline="0" noProof="0" dirty="0">
                <a:ln>
                  <a:noFill/>
                </a:ln>
                <a:effectLst/>
                <a:uLnTx/>
                <a:uFillTx/>
                <a:latin typeface="Garamond" panose="02020404030301010803" pitchFamily="18" charset="0"/>
                <a:ea typeface="Calibri" panose="020F0502020204030204" pitchFamily="34" charset="0"/>
              </a:rPr>
              <a:t> </a:t>
            </a:r>
            <a:endParaRPr kumimoji="0" lang="pt-PT" sz="2000" b="1" i="0" u="none" strike="noStrike" kern="1200" cap="none" spc="0" normalizeH="0" baseline="0" noProof="0" dirty="0">
              <a:ln>
                <a:noFill/>
              </a:ln>
              <a:effectLst/>
              <a:uLnTx/>
              <a:uFillTx/>
              <a:latin typeface="Garamond" panose="02020404030301010803" pitchFamily="18"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2000" b="0" i="0" u="none" strike="noStrike" kern="1200" cap="none" spc="0" normalizeH="0" baseline="0" noProof="0" dirty="0">
              <a:ln>
                <a:noFill/>
              </a:ln>
              <a:effectLst/>
              <a:uLnTx/>
              <a:uFillTx/>
              <a:latin typeface="Garamond" panose="020204040303010108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2000" b="0" i="0" u="none" strike="noStrike" kern="1200" cap="none" spc="0" normalizeH="0" baseline="0" noProof="0" dirty="0">
                <a:ln>
                  <a:noFill/>
                </a:ln>
                <a:effectLst/>
                <a:uLnTx/>
                <a:uFillTx/>
                <a:latin typeface="Garamond" panose="02020404030301010803" pitchFamily="18" charset="0"/>
              </a:rPr>
              <a:t>Professor Adjunto do Politécnico de Leiria. Investigador do Instituto Jurídico da Portucalense (IJP – IP Leiria).  </a:t>
            </a:r>
            <a:endParaRPr kumimoji="0" lang="pt-PT" sz="2000" b="1" i="0" u="none" strike="noStrike" kern="1200" cap="none" spc="0" normalizeH="0" baseline="0" noProof="0" dirty="0">
              <a:ln>
                <a:noFill/>
              </a:ln>
              <a:effectLst/>
              <a:uLnTx/>
              <a:uFillTx/>
              <a:latin typeface="Garamond" panose="02020404030301010803" pitchFamily="18" charset="0"/>
            </a:endParaRPr>
          </a:p>
        </p:txBody>
      </p:sp>
    </p:spTree>
    <p:extLst>
      <p:ext uri="{BB962C8B-B14F-4D97-AF65-F5344CB8AC3E}">
        <p14:creationId xmlns:p14="http://schemas.microsoft.com/office/powerpoint/2010/main" val="3395267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8324" y="2442834"/>
            <a:ext cx="9483600" cy="3717554"/>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68AB14A9-E3E0-2111-7122-BFCFC3AD8671}"/>
              </a:ext>
            </a:extLst>
          </p:cNvPr>
          <p:cNvSpPr txBox="1"/>
          <p:nvPr/>
        </p:nvSpPr>
        <p:spPr>
          <a:xfrm>
            <a:off x="1476800" y="2274927"/>
            <a:ext cx="9887663" cy="3539430"/>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I – </a:t>
            </a:r>
            <a:r>
              <a:rPr lang="pt-PT" sz="2000" b="1" dirty="0">
                <a:solidFill>
                  <a:prstClr val="black"/>
                </a:solidFill>
                <a:latin typeface="Garamond" panose="02020404030301010803" pitchFamily="18" charset="0"/>
              </a:rPr>
              <a:t>Conceito</a:t>
            </a: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O conceito jurídico de cidadania europeia foi introduzido nos Tratados Europeus por via do Tratado de Maastricht, no quadro de um movimento que visava transformar uma comunidade económica numa união política.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4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A atual redação do nº 1 do Artigo 20º do TUE determina o seguinte: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“É instituída a cidadania da União. É cidadão da União qualquer pessoa que tenha a nacionalidade de um Estado membro. A cidadania da União é complementar à cidadania nacional e não a substitui.</a:t>
            </a:r>
          </a:p>
        </p:txBody>
      </p:sp>
    </p:spTree>
    <p:extLst>
      <p:ext uri="{BB962C8B-B14F-4D97-AF65-F5344CB8AC3E}">
        <p14:creationId xmlns:p14="http://schemas.microsoft.com/office/powerpoint/2010/main" val="2269630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8324" y="2442834"/>
            <a:ext cx="9483600" cy="3717554"/>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F88B4027-2DED-7780-833A-2198D6324B81}"/>
              </a:ext>
            </a:extLst>
          </p:cNvPr>
          <p:cNvSpPr txBox="1"/>
          <p:nvPr/>
        </p:nvSpPr>
        <p:spPr>
          <a:xfrm>
            <a:off x="1476800" y="2274926"/>
            <a:ext cx="9887665" cy="3416320"/>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Este conceito jurídico compreende a liberdade de circulação, de residência e de igualdade de tratamento bem como direitos políticos e eleitorais. Presentemente, estas liberdades/direitos encontram-se consagradas nos artigos 20º a 25º do TFUE.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O Tratado de Lisboa (que entrou em vigor em Dezembro de 2009) ampliou os direitos políticos dos cidadãos europeus quando introduziu a </a:t>
            </a:r>
            <a:r>
              <a:rPr kumimoji="0" lang="pt-PT" sz="2000" i="0" u="sng" strike="noStrike" kern="1200" cap="none" spc="0" normalizeH="0" baseline="0" noProof="0" dirty="0">
                <a:ln>
                  <a:noFill/>
                </a:ln>
                <a:solidFill>
                  <a:prstClr val="black"/>
                </a:solidFill>
                <a:effectLst/>
                <a:uLnTx/>
                <a:uFillTx/>
                <a:latin typeface="Garamond" panose="02020404030301010803" pitchFamily="18" charset="0"/>
                <a:ea typeface="+mn-ea"/>
                <a:cs typeface="+mn-cs"/>
              </a:rPr>
              <a:t>iniciativa de cidadania europeia </a:t>
            </a:r>
            <a:r>
              <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(ICE) que visava moldar a agenda política na União.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4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A ICE é um instrumento de democracia direta transnacional que visa influenciar as politicas públicas da União Europeia.</a:t>
            </a:r>
          </a:p>
        </p:txBody>
      </p:sp>
    </p:spTree>
    <p:extLst>
      <p:ext uri="{BB962C8B-B14F-4D97-AF65-F5344CB8AC3E}">
        <p14:creationId xmlns:p14="http://schemas.microsoft.com/office/powerpoint/2010/main" val="35348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8324" y="2442834"/>
            <a:ext cx="9483600" cy="3717554"/>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AEE0AF9D-8CAE-BAF1-BFD4-28FADB42A72C}"/>
              </a:ext>
            </a:extLst>
          </p:cNvPr>
          <p:cNvSpPr txBox="1"/>
          <p:nvPr/>
        </p:nvSpPr>
        <p:spPr>
          <a:xfrm>
            <a:off x="1476800" y="2274926"/>
            <a:ext cx="9887665" cy="384720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II - A ICE nos Tratados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4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O nº 4 do Artigo 11º do Tratado da União Europeia (TUE) estabelece: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	Um milhão, pelo menos, de cidadãos da União, nacionais de um número significativo de Estados membros, pode tornar a iniciativa de convidar a Comissão Europeia a, no âmbito das suas atribuições, apresentar uma proposta adequada em matérias sobre as quais esses cidadãos considerem necessário um ato jurídico da União para aplicar os Tratados.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	Os procedimentos e condições para a apresentação de tal iniciativa são estabelecidos nos termos do primeiro paragrafo do artigo 24º do Tratado sobre o Funcionamento da União Europeia.</a:t>
            </a:r>
          </a:p>
        </p:txBody>
      </p:sp>
    </p:spTree>
    <p:extLst>
      <p:ext uri="{BB962C8B-B14F-4D97-AF65-F5344CB8AC3E}">
        <p14:creationId xmlns:p14="http://schemas.microsoft.com/office/powerpoint/2010/main" val="3556598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8324" y="2442834"/>
            <a:ext cx="9483600" cy="3717554"/>
          </a:xfrm>
          <a:prstGeom prst="rect">
            <a:avLst/>
          </a:prstGeom>
        </p:spPr>
        <p:txBody>
          <a:bodyPr vert="horz" lIns="91440" tIns="45720" rIns="91440" bIns="45720" rtlCol="0" anchor="t">
            <a:normAutofit/>
          </a:bodyPr>
          <a:lstStyle/>
          <a:p>
            <a:pPr>
              <a:lnSpc>
                <a:spcPct val="90000"/>
              </a:lnSpc>
              <a:spcAft>
                <a:spcPts val="600"/>
              </a:spcAft>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73B617BC-9B97-CE72-55AE-50D8051D1E48}"/>
              </a:ext>
            </a:extLst>
          </p:cNvPr>
          <p:cNvSpPr txBox="1"/>
          <p:nvPr/>
        </p:nvSpPr>
        <p:spPr>
          <a:xfrm>
            <a:off x="1476800" y="2339787"/>
            <a:ext cx="9887663" cy="33547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4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Conforme já vimos uma compreensão global da ICE pressupõe uma leitura do Artigo 24º do Tratado de Funcionamento da União Europeia (TFUE). Assim, de acordo com o primeiro paragrafo do preceito: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pt-PT" sz="2000" b="1" dirty="0">
                <a:solidFill>
                  <a:prstClr val="black"/>
                </a:solidFill>
                <a:latin typeface="Garamond" panose="02020404030301010803" pitchFamily="18" charset="0"/>
              </a:rPr>
              <a:t>	</a:t>
            </a:r>
            <a:r>
              <a:rPr kumimoji="0" lang="pt-PT" sz="2000" b="1"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O Parlamento Europeu e o Conselho, por meio de regulamentos adotados de acordo com o processo legislativo ordinário, estabelecem as normas processuais e as condições para a apresentação de uma iniciativa de cidadania na aceção do artigo 11º do Tratado da União Europeia, incluindo o número mínimo de Estado membros de que devem provir os cidadãos que a apresentam.</a:t>
            </a:r>
          </a:p>
        </p:txBody>
      </p:sp>
    </p:spTree>
    <p:extLst>
      <p:ext uri="{BB962C8B-B14F-4D97-AF65-F5344CB8AC3E}">
        <p14:creationId xmlns:p14="http://schemas.microsoft.com/office/powerpoint/2010/main" val="3654098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1106">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3" y="-1"/>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09" name="Rectangle 1108">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11" name="Rectangle 1110">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471569" cy="2274927"/>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113" name="Rectangle 1112">
            <a:extLst>
              <a:ext uri="{FF2B5EF4-FFF2-40B4-BE49-F238E27FC236}">
                <a16:creationId xmlns:a16="http://schemas.microsoft.com/office/drawing/2014/main" id="{28928A89-D0B3-42AC-80FB-CA7D44569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4" y="727069"/>
            <a:ext cx="10713676"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5A6B43BF-A766-4237-BB30-35D1AB0962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77"/>
          <a:stretch/>
        </p:blipFill>
        <p:spPr bwMode="auto">
          <a:xfrm>
            <a:off x="471576" y="10"/>
            <a:ext cx="10894411" cy="2274917"/>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6C7D20B1-0406-4BB5-A7D8-51663B88B00B}"/>
              </a:ext>
            </a:extLst>
          </p:cNvPr>
          <p:cNvSpPr txBox="1"/>
          <p:nvPr/>
        </p:nvSpPr>
        <p:spPr>
          <a:xfrm>
            <a:off x="1476806" y="2274927"/>
            <a:ext cx="9887660" cy="3855995"/>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b="1" dirty="0"/>
          </a:p>
        </p:txBody>
      </p:sp>
      <p:cxnSp>
        <p:nvCxnSpPr>
          <p:cNvPr id="1115" name="Straight Connector 1114">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365990"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117" name="Straight Connector 1116">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CaixaDeTexto 2">
            <a:extLst>
              <a:ext uri="{FF2B5EF4-FFF2-40B4-BE49-F238E27FC236}">
                <a16:creationId xmlns:a16="http://schemas.microsoft.com/office/drawing/2014/main" id="{059082FC-3FBF-538A-8AA9-7A4B9507F60B}"/>
              </a:ext>
            </a:extLst>
          </p:cNvPr>
          <p:cNvSpPr txBox="1"/>
          <p:nvPr/>
        </p:nvSpPr>
        <p:spPr>
          <a:xfrm>
            <a:off x="1475282" y="2274927"/>
            <a:ext cx="9887659" cy="3539430"/>
          </a:xfrm>
          <a:prstGeom prst="rect">
            <a:avLst/>
          </a:prstGeom>
          <a:noFill/>
        </p:spPr>
        <p:txBody>
          <a:bodyPr wrap="square">
            <a:spAutoFit/>
          </a:bodyPr>
          <a:lstStyle/>
          <a:p>
            <a:pPr algn="just"/>
            <a:r>
              <a:rPr lang="pt-PT" sz="2000" b="1" dirty="0">
                <a:latin typeface="Garamond" panose="02020404030301010803" pitchFamily="18" charset="0"/>
              </a:rPr>
              <a:t>III – Regulamentação</a:t>
            </a:r>
          </a:p>
          <a:p>
            <a:pPr algn="just"/>
            <a:endParaRPr lang="pt-PT" sz="2000" b="1" dirty="0">
              <a:latin typeface="Garamond" panose="02020404030301010803" pitchFamily="18" charset="0"/>
            </a:endParaRPr>
          </a:p>
          <a:p>
            <a:pPr algn="just"/>
            <a:r>
              <a:rPr lang="pt-PT" sz="2000" dirty="0">
                <a:latin typeface="Garamond" panose="02020404030301010803" pitchFamily="18" charset="0"/>
              </a:rPr>
              <a:t>Em 2011 o Parlamento Europeu e o Conselho disciplinaram a Iniciativa de Cidadania Europeia através do Regulamento nº 211/2011. </a:t>
            </a:r>
            <a:r>
              <a:rPr lang="pt-PT" sz="2000" dirty="0">
                <a:solidFill>
                  <a:srgbClr val="404040"/>
                </a:solidFill>
                <a:latin typeface="Garamond" panose="02020404030301010803" pitchFamily="18" charset="0"/>
              </a:rPr>
              <a:t>O Regulamento entrou em vigor em 2012.</a:t>
            </a:r>
          </a:p>
          <a:p>
            <a:pPr algn="just"/>
            <a:endParaRPr lang="pt-PT" sz="2000" i="0" dirty="0">
              <a:solidFill>
                <a:srgbClr val="404040"/>
              </a:solidFill>
              <a:effectLst/>
              <a:latin typeface="Garamond" panose="02020404030301010803" pitchFamily="18" charset="0"/>
            </a:endParaRPr>
          </a:p>
          <a:p>
            <a:pPr algn="just"/>
            <a:r>
              <a:rPr lang="pt-PT" sz="2000" dirty="0">
                <a:solidFill>
                  <a:srgbClr val="404040"/>
                </a:solidFill>
                <a:latin typeface="Garamond" panose="02020404030301010803" pitchFamily="18" charset="0"/>
              </a:rPr>
              <a:t>Em 2015 e em 2018, a Comissão Europeia aprovou relatórios referente à implementação da ICE. </a:t>
            </a:r>
          </a:p>
          <a:p>
            <a:pPr algn="just"/>
            <a:endParaRPr lang="pt-PT" sz="2000" dirty="0">
              <a:solidFill>
                <a:srgbClr val="404040"/>
              </a:solidFill>
              <a:latin typeface="Garamond" panose="02020404030301010803"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Na sequência dos relatórios anteriores, o Parlamento Europeu e o Conselho adotaram novas regras, através do </a:t>
            </a:r>
            <a:r>
              <a:rPr kumimoji="0" lang="pt-PT" sz="2400" b="1"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Regulamento nº 2019/788</a:t>
            </a:r>
            <a:r>
              <a:rPr kumimoji="0" lang="pt-PT" sz="2400" i="0" u="none" strike="noStrike" kern="1200" cap="none" spc="0" normalizeH="0" baseline="0" noProof="0" dirty="0">
                <a:ln>
                  <a:noFill/>
                </a:ln>
                <a:solidFill>
                  <a:schemeClr val="accent2"/>
                </a:solidFill>
                <a:effectLst/>
                <a:uLnTx/>
                <a:uFillTx/>
                <a:latin typeface="Garamond" panose="02020404030301010803" pitchFamily="18" charset="0"/>
                <a:ea typeface="+mn-ea"/>
                <a:cs typeface="+mn-cs"/>
              </a:rPr>
              <a:t>. </a:t>
            </a:r>
            <a:r>
              <a:rPr lang="pt-PT" sz="2000" dirty="0">
                <a:solidFill>
                  <a:srgbClr val="404040"/>
                </a:solidFill>
                <a:latin typeface="Garamond" panose="02020404030301010803" pitchFamily="18" charset="0"/>
              </a:rPr>
              <a:t>Assim,</a:t>
            </a:r>
            <a:r>
              <a:rPr kumimoji="0" lang="pt-PT" sz="2000" i="0" u="none" strike="noStrike" kern="1200" cap="none" spc="0" normalizeH="0" baseline="0" noProof="0" dirty="0">
                <a:ln>
                  <a:noFill/>
                </a:ln>
                <a:solidFill>
                  <a:srgbClr val="404040"/>
                </a:solidFill>
                <a:effectLst/>
                <a:uLnTx/>
                <a:uFillTx/>
                <a:latin typeface="Garamond" panose="02020404030301010803" pitchFamily="18" charset="0"/>
                <a:ea typeface="+mn-ea"/>
                <a:cs typeface="+mn-cs"/>
              </a:rPr>
              <a:t> o novo Regulamento referente à ICE entrou em vigor em 2020 e o objetivo central das novas regras prende-se com a simplificação da ICE.</a:t>
            </a:r>
            <a:endParaRPr kumimoji="0" lang="en-GB" sz="2000" i="0"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4056260489"/>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787</TotalTime>
  <Words>3002</Words>
  <Application>Microsoft Office PowerPoint</Application>
  <PresentationFormat>Ecrã Panorâmico</PresentationFormat>
  <Paragraphs>239</Paragraphs>
  <Slides>43</Slides>
  <Notes>0</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43</vt:i4>
      </vt:variant>
    </vt:vector>
  </HeadingPairs>
  <TitlesOfParts>
    <vt:vector size="50" baseType="lpstr">
      <vt:lpstr>Arial</vt:lpstr>
      <vt:lpstr>Calibri</vt:lpstr>
      <vt:lpstr>Calibri Light</vt:lpstr>
      <vt:lpstr>Garamond</vt:lpstr>
      <vt:lpstr>Helvetica Neue Medium</vt:lpstr>
      <vt:lpstr>Times New Roman</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Pedro Filipe Pires Barata</dc:creator>
  <cp:lastModifiedBy>Filipa FM. Marinho</cp:lastModifiedBy>
  <cp:revision>30</cp:revision>
  <dcterms:created xsi:type="dcterms:W3CDTF">2021-07-21T13:25:48Z</dcterms:created>
  <dcterms:modified xsi:type="dcterms:W3CDTF">2023-05-05T15:07:11Z</dcterms:modified>
</cp:coreProperties>
</file>