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</p:sldIdLst>
  <p:sldSz cx="18288000" cy="10287000"/>
  <p:notesSz cx="6858000" cy="9144000"/>
  <p:embeddedFontLst>
    <p:embeddedFont>
      <p:font typeface="Computer Says No" panose="020B0604020202020204" charset="0"/>
      <p:regular r:id="rId9"/>
    </p:embeddedFont>
    <p:embeddedFont>
      <p:font typeface="Poppins" panose="00000500000000000000" pitchFamily="2" charset="0"/>
      <p:regular r:id="rId10"/>
      <p:bold r:id="rId11"/>
      <p:italic r:id="rId12"/>
      <p:boldItalic r:id="rId13"/>
    </p:embeddedFont>
    <p:embeddedFont>
      <p:font typeface="Poppins Light" panose="00000400000000000000" pitchFamily="2" charset="0"/>
      <p:regular r:id="rId14"/>
      <p: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14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3916" b="-86898"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" name="Freeform 3"/>
          <p:cNvSpPr/>
          <p:nvPr/>
        </p:nvSpPr>
        <p:spPr>
          <a:xfrm>
            <a:off x="-2450901" y="6609313"/>
            <a:ext cx="10008973" cy="79629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" name="Freeform 4"/>
          <p:cNvSpPr/>
          <p:nvPr/>
        </p:nvSpPr>
        <p:spPr>
          <a:xfrm>
            <a:off x="3268070" y="-2818506"/>
            <a:ext cx="4825046" cy="4219769"/>
          </a:xfrm>
          <a:custGeom>
            <a:avLst/>
            <a:gdLst/>
            <a:ahLst/>
            <a:cxnLst/>
            <a:rect l="l" t="t" r="r" b="b"/>
            <a:pathLst>
              <a:path w="4825046" h="4219769">
                <a:moveTo>
                  <a:pt x="0" y="0"/>
                </a:moveTo>
                <a:lnTo>
                  <a:pt x="4825046" y="0"/>
                </a:lnTo>
                <a:lnTo>
                  <a:pt x="4825046" y="4219769"/>
                </a:lnTo>
                <a:lnTo>
                  <a:pt x="0" y="4219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" name="Freeform 5"/>
          <p:cNvSpPr/>
          <p:nvPr/>
        </p:nvSpPr>
        <p:spPr>
          <a:xfrm>
            <a:off x="14161481" y="-4114800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6" name="TextBox 6"/>
          <p:cNvSpPr txBox="1"/>
          <p:nvPr/>
        </p:nvSpPr>
        <p:spPr>
          <a:xfrm>
            <a:off x="-1001177" y="6747125"/>
            <a:ext cx="10350225" cy="19248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99"/>
              </a:lnSpc>
            </a:pPr>
            <a:r>
              <a:rPr lang="en-US" sz="2000" dirty="0">
                <a:solidFill>
                  <a:srgbClr val="6866E1"/>
                </a:solidFill>
                <a:latin typeface="Poppins Light"/>
              </a:rPr>
              <a:t>Por: </a:t>
            </a:r>
            <a:r>
              <a:rPr lang="pt-BR" sz="2000" dirty="0">
                <a:solidFill>
                  <a:srgbClr val="6866E1"/>
                </a:solidFill>
                <a:latin typeface="Poppins Light"/>
              </a:rPr>
              <a:t>Ana Caroline de Melo Tavares, Mestranda</a:t>
            </a:r>
          </a:p>
          <a:p>
            <a:pPr algn="ctr">
              <a:lnSpc>
                <a:spcPts val="3799"/>
              </a:lnSpc>
            </a:pPr>
            <a:r>
              <a:rPr lang="pt-BR" sz="2000" dirty="0">
                <a:solidFill>
                  <a:srgbClr val="6866E1"/>
                </a:solidFill>
                <a:latin typeface="Poppins Light"/>
              </a:rPr>
              <a:t>Dora Resende Alves, PhD</a:t>
            </a:r>
          </a:p>
          <a:p>
            <a:pPr algn="ctr">
              <a:lnSpc>
                <a:spcPts val="3799"/>
              </a:lnSpc>
            </a:pPr>
            <a:r>
              <a:rPr lang="pt-BR" sz="2000" dirty="0">
                <a:solidFill>
                  <a:srgbClr val="6866E1"/>
                </a:solidFill>
                <a:latin typeface="Poppins Light"/>
              </a:rPr>
              <a:t>João José Teixeira Assumpção Filho</a:t>
            </a:r>
          </a:p>
          <a:p>
            <a:pPr algn="ctr">
              <a:lnSpc>
                <a:spcPts val="3799"/>
              </a:lnSpc>
            </a:pPr>
            <a:endParaRPr lang="en-US" sz="2714" dirty="0">
              <a:solidFill>
                <a:srgbClr val="6866E1"/>
              </a:solidFill>
              <a:latin typeface="Poppins Ligh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-391635" y="1333816"/>
            <a:ext cx="3948234" cy="1724379"/>
          </a:xfrm>
          <a:custGeom>
            <a:avLst/>
            <a:gdLst/>
            <a:ahLst/>
            <a:cxnLst/>
            <a:rect l="l" t="t" r="r" b="b"/>
            <a:pathLst>
              <a:path w="3948234" h="1724379">
                <a:moveTo>
                  <a:pt x="0" y="0"/>
                </a:moveTo>
                <a:lnTo>
                  <a:pt x="3948234" y="0"/>
                </a:lnTo>
                <a:lnTo>
                  <a:pt x="3948234" y="1724379"/>
                </a:lnTo>
                <a:lnTo>
                  <a:pt x="0" y="17243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8" name="Freeform 8"/>
          <p:cNvSpPr/>
          <p:nvPr/>
        </p:nvSpPr>
        <p:spPr>
          <a:xfrm>
            <a:off x="4601689" y="8426785"/>
            <a:ext cx="4729467" cy="4047169"/>
          </a:xfrm>
          <a:custGeom>
            <a:avLst/>
            <a:gdLst/>
            <a:ahLst/>
            <a:cxnLst/>
            <a:rect l="l" t="t" r="r" b="b"/>
            <a:pathLst>
              <a:path w="4729467" h="4047169">
                <a:moveTo>
                  <a:pt x="0" y="0"/>
                </a:moveTo>
                <a:lnTo>
                  <a:pt x="4729467" y="0"/>
                </a:lnTo>
                <a:lnTo>
                  <a:pt x="4729467" y="4047170"/>
                </a:lnTo>
                <a:lnTo>
                  <a:pt x="0" y="40471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9" name="TextBox 9"/>
          <p:cNvSpPr txBox="1"/>
          <p:nvPr/>
        </p:nvSpPr>
        <p:spPr>
          <a:xfrm>
            <a:off x="538026" y="3738622"/>
            <a:ext cx="8605973" cy="24929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pt-BR" sz="5400" dirty="0">
                <a:solidFill>
                  <a:schemeClr val="bg2">
                    <a:lumMod val="75000"/>
                  </a:schemeClr>
                </a:solidFill>
                <a:latin typeface="Computer Says No"/>
              </a:rPr>
              <a:t>Como a Inteligência Artificial está Transformando as Práticas de Compliance no contexto Global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217611" y="1136603"/>
            <a:ext cx="7637064" cy="22369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pt-BR" sz="7200" dirty="0">
                <a:solidFill>
                  <a:srgbClr val="6866E1"/>
                </a:solidFill>
                <a:latin typeface="Computer Says No"/>
              </a:rPr>
              <a:t>VI SEMINÁRIO INTERNACIONAL DE DIREITO ATUAL</a:t>
            </a:r>
            <a:r>
              <a:rPr lang="da-DK" sz="7200" dirty="0">
                <a:solidFill>
                  <a:srgbClr val="6866E1"/>
                </a:solidFill>
                <a:latin typeface="Computer Says No"/>
              </a:rPr>
              <a:t>(VI SINDA)</a:t>
            </a:r>
            <a:endParaRPr lang="pt-BR" sz="7200" dirty="0">
              <a:solidFill>
                <a:srgbClr val="6866E1"/>
              </a:solidFill>
              <a:latin typeface="Computer Says No"/>
            </a:endParaRPr>
          </a:p>
        </p:txBody>
      </p:sp>
      <p:sp>
        <p:nvSpPr>
          <p:cNvPr id="11" name="Freeform 11"/>
          <p:cNvSpPr/>
          <p:nvPr/>
        </p:nvSpPr>
        <p:spPr>
          <a:xfrm flipH="1">
            <a:off x="9992168" y="1795880"/>
            <a:ext cx="8078630" cy="11840963"/>
          </a:xfrm>
          <a:custGeom>
            <a:avLst/>
            <a:gdLst/>
            <a:ahLst/>
            <a:cxnLst/>
            <a:rect l="l" t="t" r="r" b="b"/>
            <a:pathLst>
              <a:path w="8078630" h="11840963">
                <a:moveTo>
                  <a:pt x="8078630" y="0"/>
                </a:moveTo>
                <a:lnTo>
                  <a:pt x="0" y="0"/>
                </a:lnTo>
                <a:lnTo>
                  <a:pt x="0" y="11840963"/>
                </a:lnTo>
                <a:lnTo>
                  <a:pt x="8078630" y="11840963"/>
                </a:lnTo>
                <a:lnTo>
                  <a:pt x="807863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41069">
                <a:alpha val="100000"/>
              </a:srgbClr>
            </a:gs>
            <a:gs pos="50000">
              <a:srgbClr val="5527F5">
                <a:alpha val="100000"/>
              </a:srgbClr>
            </a:gs>
            <a:gs pos="100000">
              <a:srgbClr val="131FA8">
                <a:alpha val="10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896678" y="1290997"/>
            <a:ext cx="5726139" cy="2500874"/>
          </a:xfrm>
          <a:custGeom>
            <a:avLst/>
            <a:gdLst/>
            <a:ahLst/>
            <a:cxnLst/>
            <a:rect l="l" t="t" r="r" b="b"/>
            <a:pathLst>
              <a:path w="5726139" h="2500874">
                <a:moveTo>
                  <a:pt x="0" y="0"/>
                </a:moveTo>
                <a:lnTo>
                  <a:pt x="5726138" y="0"/>
                </a:lnTo>
                <a:lnTo>
                  <a:pt x="5726138" y="2500874"/>
                </a:lnTo>
                <a:lnTo>
                  <a:pt x="0" y="25008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" name="AutoShape 3"/>
          <p:cNvSpPr/>
          <p:nvPr/>
        </p:nvSpPr>
        <p:spPr>
          <a:xfrm flipH="1" flipV="1">
            <a:off x="17259300" y="1028700"/>
            <a:ext cx="0" cy="5786479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grpSp>
        <p:nvGrpSpPr>
          <p:cNvPr id="4" name="Group 4"/>
          <p:cNvGrpSpPr/>
          <p:nvPr/>
        </p:nvGrpSpPr>
        <p:grpSpPr>
          <a:xfrm>
            <a:off x="1028700" y="4234201"/>
            <a:ext cx="9897232" cy="5006268"/>
            <a:chOff x="0" y="0"/>
            <a:chExt cx="13196309" cy="6675023"/>
          </a:xfrm>
        </p:grpSpPr>
        <p:sp>
          <p:nvSpPr>
            <p:cNvPr id="5" name="AutoShape 5"/>
            <p:cNvSpPr/>
            <p:nvPr/>
          </p:nvSpPr>
          <p:spPr>
            <a:xfrm flipV="1">
              <a:off x="25400" y="0"/>
              <a:ext cx="0" cy="6675023"/>
            </a:xfrm>
            <a:prstGeom prst="line">
              <a:avLst/>
            </a:prstGeom>
            <a:ln w="50800" cap="flat">
              <a:solidFill>
                <a:srgbClr val="FFFFFF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AutoShape 6"/>
            <p:cNvSpPr/>
            <p:nvPr/>
          </p:nvSpPr>
          <p:spPr>
            <a:xfrm>
              <a:off x="0" y="6649623"/>
              <a:ext cx="13196309" cy="0"/>
            </a:xfrm>
            <a:prstGeom prst="line">
              <a:avLst/>
            </a:prstGeom>
            <a:ln w="50800" cap="flat">
              <a:solidFill>
                <a:srgbClr val="FFFFFF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7" name="Freeform 7"/>
          <p:cNvSpPr/>
          <p:nvPr/>
        </p:nvSpPr>
        <p:spPr>
          <a:xfrm>
            <a:off x="10925932" y="5660310"/>
            <a:ext cx="6819964" cy="5836080"/>
          </a:xfrm>
          <a:custGeom>
            <a:avLst/>
            <a:gdLst/>
            <a:ahLst/>
            <a:cxnLst/>
            <a:rect l="l" t="t" r="r" b="b"/>
            <a:pathLst>
              <a:path w="6819964" h="5836080">
                <a:moveTo>
                  <a:pt x="0" y="0"/>
                </a:moveTo>
                <a:lnTo>
                  <a:pt x="6819964" y="0"/>
                </a:lnTo>
                <a:lnTo>
                  <a:pt x="6819964" y="5836081"/>
                </a:lnTo>
                <a:lnTo>
                  <a:pt x="0" y="58360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8" name="TextBox 8"/>
          <p:cNvSpPr txBox="1"/>
          <p:nvPr/>
        </p:nvSpPr>
        <p:spPr>
          <a:xfrm>
            <a:off x="4829460" y="1833922"/>
            <a:ext cx="5353298" cy="2362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583"/>
              </a:lnSpc>
              <a:spcBef>
                <a:spcPct val="0"/>
              </a:spcBef>
            </a:pPr>
            <a:r>
              <a:rPr lang="en-US" sz="11922">
                <a:solidFill>
                  <a:srgbClr val="6866E1"/>
                </a:solidFill>
                <a:latin typeface="Computer Says No"/>
              </a:rPr>
              <a:t>TABLE OF CONTENTS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006886" y="4342065"/>
            <a:ext cx="7175871" cy="16263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60796" lvl="1" indent="-330398">
              <a:lnSpc>
                <a:spcPts val="4284"/>
              </a:lnSpc>
              <a:buFont typeface="Arial"/>
              <a:buChar char="•"/>
            </a:pPr>
            <a:r>
              <a:rPr lang="en-US" sz="3060" dirty="0" err="1">
                <a:solidFill>
                  <a:srgbClr val="FFFFFF"/>
                </a:solidFill>
                <a:latin typeface="Poppins Light"/>
              </a:rPr>
              <a:t>Contexto</a:t>
            </a:r>
            <a:r>
              <a:rPr lang="en-US" sz="3060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3060" dirty="0" err="1">
                <a:solidFill>
                  <a:srgbClr val="FFFFFF"/>
                </a:solidFill>
                <a:latin typeface="Poppins Light"/>
              </a:rPr>
              <a:t>Histórico</a:t>
            </a:r>
            <a:endParaRPr lang="en-US" sz="3060" dirty="0">
              <a:solidFill>
                <a:srgbClr val="FFFFFF"/>
              </a:solidFill>
              <a:latin typeface="Poppins Light"/>
            </a:endParaRPr>
          </a:p>
          <a:p>
            <a:pPr marL="660796" lvl="1" indent="-330398">
              <a:lnSpc>
                <a:spcPts val="4284"/>
              </a:lnSpc>
              <a:buFont typeface="Arial"/>
              <a:buChar char="•"/>
            </a:pPr>
            <a:r>
              <a:rPr lang="en-US" sz="3060" dirty="0" err="1">
                <a:solidFill>
                  <a:srgbClr val="FFFFFF"/>
                </a:solidFill>
                <a:latin typeface="Poppins Light"/>
              </a:rPr>
              <a:t>Inclusão</a:t>
            </a:r>
            <a:r>
              <a:rPr lang="en-US" sz="3060" dirty="0">
                <a:solidFill>
                  <a:srgbClr val="FFFFFF"/>
                </a:solidFill>
                <a:latin typeface="Poppins Light"/>
              </a:rPr>
              <a:t> da IA no Compliance</a:t>
            </a:r>
          </a:p>
          <a:p>
            <a:pPr marL="660796" lvl="1" indent="-330398">
              <a:lnSpc>
                <a:spcPts val="4284"/>
              </a:lnSpc>
              <a:buFont typeface="Arial"/>
              <a:buChar char="•"/>
            </a:pPr>
            <a:r>
              <a:rPr lang="en-US" sz="3060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3060" dirty="0" err="1">
                <a:solidFill>
                  <a:srgbClr val="FFFFFF"/>
                </a:solidFill>
                <a:latin typeface="Poppins Light"/>
              </a:rPr>
              <a:t>Conclusão</a:t>
            </a:r>
            <a:endParaRPr lang="en-US" sz="3060" dirty="0">
              <a:solidFill>
                <a:srgbClr val="FFFFFF"/>
              </a:solidFill>
              <a:latin typeface="Poppins Light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815392" y="4342065"/>
            <a:ext cx="738209" cy="2177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284"/>
              </a:lnSpc>
            </a:pPr>
            <a:r>
              <a:rPr lang="en-US" sz="3060" dirty="0">
                <a:solidFill>
                  <a:srgbClr val="FFFFFF"/>
                </a:solidFill>
                <a:latin typeface="Poppins"/>
              </a:rPr>
              <a:t>01</a:t>
            </a:r>
          </a:p>
          <a:p>
            <a:pPr algn="r">
              <a:lnSpc>
                <a:spcPts val="4284"/>
              </a:lnSpc>
            </a:pPr>
            <a:r>
              <a:rPr lang="en-US" sz="3060" dirty="0">
                <a:solidFill>
                  <a:srgbClr val="FFFFFF"/>
                </a:solidFill>
                <a:latin typeface="Poppins"/>
              </a:rPr>
              <a:t>02</a:t>
            </a:r>
          </a:p>
          <a:p>
            <a:pPr algn="r">
              <a:lnSpc>
                <a:spcPts val="4284"/>
              </a:lnSpc>
            </a:pPr>
            <a:r>
              <a:rPr lang="en-US" sz="3060" dirty="0">
                <a:solidFill>
                  <a:srgbClr val="FFFFFF"/>
                </a:solidFill>
                <a:latin typeface="Poppins"/>
              </a:rPr>
              <a:t>03</a:t>
            </a:r>
          </a:p>
          <a:p>
            <a:pPr algn="r">
              <a:lnSpc>
                <a:spcPts val="4284"/>
              </a:lnSpc>
            </a:pPr>
            <a:endParaRPr lang="en-US" sz="3060" dirty="0">
              <a:solidFill>
                <a:srgbClr val="FFFFFF"/>
              </a:solidFill>
              <a:latin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4EEA">
                <a:alpha val="100000"/>
              </a:srgbClr>
            </a:gs>
            <a:gs pos="50000">
              <a:srgbClr val="5527F5">
                <a:alpha val="100000"/>
              </a:srgbClr>
            </a:gs>
            <a:gs pos="100000">
              <a:srgbClr val="041069">
                <a:alpha val="10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83726" y="2819660"/>
            <a:ext cx="6988487" cy="5595357"/>
          </a:xfrm>
          <a:custGeom>
            <a:avLst/>
            <a:gdLst/>
            <a:ahLst/>
            <a:cxnLst/>
            <a:rect l="l" t="t" r="r" b="b"/>
            <a:pathLst>
              <a:path w="6988487" h="5595357">
                <a:moveTo>
                  <a:pt x="0" y="0"/>
                </a:moveTo>
                <a:lnTo>
                  <a:pt x="6988488" y="0"/>
                </a:lnTo>
                <a:lnTo>
                  <a:pt x="6988488" y="5595358"/>
                </a:lnTo>
                <a:lnTo>
                  <a:pt x="0" y="55953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grpSp>
        <p:nvGrpSpPr>
          <p:cNvPr id="3" name="Group 3"/>
          <p:cNvGrpSpPr/>
          <p:nvPr/>
        </p:nvGrpSpPr>
        <p:grpSpPr>
          <a:xfrm>
            <a:off x="7984048" y="2916180"/>
            <a:ext cx="2668682" cy="1078227"/>
            <a:chOff x="0" y="-66233"/>
            <a:chExt cx="702863" cy="28397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02863" cy="179203"/>
            </a:xfrm>
            <a:custGeom>
              <a:avLst/>
              <a:gdLst/>
              <a:ahLst/>
              <a:cxnLst/>
              <a:rect l="l" t="t" r="r" b="b"/>
              <a:pathLst>
                <a:path w="702863" h="179203">
                  <a:moveTo>
                    <a:pt x="0" y="0"/>
                  </a:moveTo>
                  <a:lnTo>
                    <a:pt x="702863" y="0"/>
                  </a:lnTo>
                  <a:lnTo>
                    <a:pt x="702863" y="179203"/>
                  </a:lnTo>
                  <a:lnTo>
                    <a:pt x="0" y="1792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66233"/>
              <a:ext cx="702863" cy="283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1" indent="0" algn="ctr">
                <a:lnSpc>
                  <a:spcPts val="3706"/>
                </a:lnSpc>
                <a:spcBef>
                  <a:spcPct val="0"/>
                </a:spcBef>
              </a:pPr>
              <a:r>
                <a:rPr lang="en-US" sz="2288" dirty="0">
                  <a:solidFill>
                    <a:srgbClr val="FFFFFF"/>
                  </a:solidFill>
                  <a:latin typeface="Poppins Light"/>
                </a:rPr>
                <a:t>Teste de Touring</a:t>
              </a:r>
            </a:p>
          </p:txBody>
        </p:sp>
      </p:grpSp>
      <p:sp>
        <p:nvSpPr>
          <p:cNvPr id="6" name="Freeform 6"/>
          <p:cNvSpPr/>
          <p:nvPr/>
        </p:nvSpPr>
        <p:spPr>
          <a:xfrm>
            <a:off x="14135996" y="-2163135"/>
            <a:ext cx="6613789" cy="5640759"/>
          </a:xfrm>
          <a:custGeom>
            <a:avLst/>
            <a:gdLst/>
            <a:ahLst/>
            <a:cxnLst/>
            <a:rect l="l" t="t" r="r" b="b"/>
            <a:pathLst>
              <a:path w="6613789" h="5640759">
                <a:moveTo>
                  <a:pt x="0" y="0"/>
                </a:moveTo>
                <a:lnTo>
                  <a:pt x="6613790" y="0"/>
                </a:lnTo>
                <a:lnTo>
                  <a:pt x="6613790" y="5640759"/>
                </a:lnTo>
                <a:lnTo>
                  <a:pt x="0" y="56407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7" name="TextBox 7"/>
          <p:cNvSpPr txBox="1"/>
          <p:nvPr/>
        </p:nvSpPr>
        <p:spPr>
          <a:xfrm>
            <a:off x="5148635" y="1768530"/>
            <a:ext cx="8512282" cy="1051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235"/>
              </a:lnSpc>
              <a:spcBef>
                <a:spcPct val="0"/>
              </a:spcBef>
            </a:pPr>
            <a:r>
              <a:rPr lang="en-US" sz="11438" dirty="0" err="1">
                <a:solidFill>
                  <a:srgbClr val="6866E1"/>
                </a:solidFill>
                <a:latin typeface="Computer Says No"/>
              </a:rPr>
              <a:t>Contexto</a:t>
            </a:r>
            <a:r>
              <a:rPr lang="en-US" sz="11438" dirty="0">
                <a:solidFill>
                  <a:srgbClr val="6866E1"/>
                </a:solidFill>
                <a:latin typeface="Computer Says No"/>
              </a:rPr>
              <a:t> </a:t>
            </a:r>
            <a:r>
              <a:rPr lang="en-US" sz="11438" dirty="0" err="1">
                <a:solidFill>
                  <a:srgbClr val="6866E1"/>
                </a:solidFill>
                <a:latin typeface="Computer Says No"/>
              </a:rPr>
              <a:t>Histórico</a:t>
            </a:r>
            <a:endParaRPr lang="en-US" sz="11438" dirty="0">
              <a:solidFill>
                <a:srgbClr val="6866E1"/>
              </a:solidFill>
              <a:latin typeface="Computer Says No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984048" y="3978171"/>
            <a:ext cx="8105145" cy="2278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99"/>
              </a:lnSpc>
            </a:pPr>
            <a:r>
              <a:rPr lang="pt-BR" sz="1851" dirty="0">
                <a:solidFill>
                  <a:srgbClr val="FFFFFF"/>
                </a:solidFill>
                <a:latin typeface="Poppins Light"/>
              </a:rPr>
              <a:t>Turing foi um matemático e cientista de dados britânico que participou da segunda guerra na missão de decifrar as mensagens alemãs e assim conseguir confrontar as estratégias do eixo, foi responsável por formalizar os conceitos de algoritmo e inteligência de máquina se tornando conhecido como o pai da computação.</a:t>
            </a:r>
          </a:p>
          <a:p>
            <a:pPr>
              <a:lnSpc>
                <a:spcPts val="2999"/>
              </a:lnSpc>
            </a:pPr>
            <a:r>
              <a:rPr lang="en-US" sz="1851" dirty="0">
                <a:solidFill>
                  <a:srgbClr val="FFFFFF"/>
                </a:solidFill>
                <a:latin typeface="Poppins Light"/>
              </a:rPr>
              <a:t>.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7977123" y="5877750"/>
            <a:ext cx="2675607" cy="1078226"/>
            <a:chOff x="7298" y="-55830"/>
            <a:chExt cx="704687" cy="283978"/>
          </a:xfrm>
        </p:grpSpPr>
        <p:sp>
          <p:nvSpPr>
            <p:cNvPr id="10" name="Freeform 10"/>
            <p:cNvSpPr/>
            <p:nvPr/>
          </p:nvSpPr>
          <p:spPr>
            <a:xfrm>
              <a:off x="7298" y="451"/>
              <a:ext cx="702863" cy="179203"/>
            </a:xfrm>
            <a:custGeom>
              <a:avLst/>
              <a:gdLst/>
              <a:ahLst/>
              <a:cxnLst/>
              <a:rect l="l" t="t" r="r" b="b"/>
              <a:pathLst>
                <a:path w="702863" h="179203">
                  <a:moveTo>
                    <a:pt x="0" y="0"/>
                  </a:moveTo>
                  <a:lnTo>
                    <a:pt x="702863" y="0"/>
                  </a:lnTo>
                  <a:lnTo>
                    <a:pt x="702863" y="179203"/>
                  </a:lnTo>
                  <a:lnTo>
                    <a:pt x="0" y="1792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9122" y="-55830"/>
              <a:ext cx="702863" cy="283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1" indent="0" algn="ctr">
                <a:lnSpc>
                  <a:spcPts val="3706"/>
                </a:lnSpc>
                <a:spcBef>
                  <a:spcPct val="0"/>
                </a:spcBef>
              </a:pPr>
              <a:r>
                <a:rPr lang="en-US" sz="2288" dirty="0">
                  <a:solidFill>
                    <a:srgbClr val="FFFFFF"/>
                  </a:solidFill>
                  <a:latin typeface="Poppins Light"/>
                </a:rPr>
                <a:t>Lei de Moore</a:t>
              </a:r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7949416" y="6925473"/>
            <a:ext cx="8105145" cy="739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99"/>
              </a:lnSpc>
            </a:pPr>
            <a:r>
              <a:rPr lang="pt-BR" sz="1851" dirty="0">
                <a:solidFill>
                  <a:srgbClr val="FFFFFF"/>
                </a:solidFill>
                <a:latin typeface="Poppins Light"/>
              </a:rPr>
              <a:t>Lei de Moore (cofundador da </a:t>
            </a:r>
            <a:r>
              <a:rPr lang="pt-BR" sz="1851" dirty="0" err="1">
                <a:solidFill>
                  <a:srgbClr val="FFFFFF"/>
                </a:solidFill>
                <a:latin typeface="Poppins Light"/>
              </a:rPr>
              <a:t>intel</a:t>
            </a:r>
            <a:r>
              <a:rPr lang="pt-BR" sz="1851" dirty="0">
                <a:solidFill>
                  <a:srgbClr val="FFFFFF"/>
                </a:solidFill>
                <a:latin typeface="Poppins Light"/>
              </a:rPr>
              <a:t>), a cada dois anos o poder de processamento dobraria e seu custo cairia pela metade.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  </a:t>
            </a:r>
          </a:p>
        </p:txBody>
      </p:sp>
      <p:grpSp>
        <p:nvGrpSpPr>
          <p:cNvPr id="13" name="Group 9">
            <a:extLst>
              <a:ext uri="{FF2B5EF4-FFF2-40B4-BE49-F238E27FC236}">
                <a16:creationId xmlns:a16="http://schemas.microsoft.com/office/drawing/2014/main" id="{185C5C8B-F6D9-569F-FEAE-7BDDF8197F3E}"/>
              </a:ext>
            </a:extLst>
          </p:cNvPr>
          <p:cNvGrpSpPr/>
          <p:nvPr/>
        </p:nvGrpSpPr>
        <p:grpSpPr>
          <a:xfrm>
            <a:off x="7963271" y="7818849"/>
            <a:ext cx="3009529" cy="1078226"/>
            <a:chOff x="7298" y="-55830"/>
            <a:chExt cx="704687" cy="283978"/>
          </a:xfrm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15CEC7E4-4D1A-E430-27FD-68E227CF9EF2}"/>
                </a:ext>
              </a:extLst>
            </p:cNvPr>
            <p:cNvSpPr/>
            <p:nvPr/>
          </p:nvSpPr>
          <p:spPr>
            <a:xfrm>
              <a:off x="7298" y="451"/>
              <a:ext cx="702863" cy="179203"/>
            </a:xfrm>
            <a:custGeom>
              <a:avLst/>
              <a:gdLst/>
              <a:ahLst/>
              <a:cxnLst/>
              <a:rect l="l" t="t" r="r" b="b"/>
              <a:pathLst>
                <a:path w="702863" h="179203">
                  <a:moveTo>
                    <a:pt x="0" y="0"/>
                  </a:moveTo>
                  <a:lnTo>
                    <a:pt x="702863" y="0"/>
                  </a:lnTo>
                  <a:lnTo>
                    <a:pt x="702863" y="179203"/>
                  </a:lnTo>
                  <a:lnTo>
                    <a:pt x="0" y="17920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379EB4E6-4242-FAD3-CB77-17EEAA83DFA4}"/>
                </a:ext>
              </a:extLst>
            </p:cNvPr>
            <p:cNvSpPr txBox="1"/>
            <p:nvPr/>
          </p:nvSpPr>
          <p:spPr>
            <a:xfrm>
              <a:off x="9122" y="-55830"/>
              <a:ext cx="702863" cy="283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1" indent="0" algn="ctr">
                <a:lnSpc>
                  <a:spcPts val="3706"/>
                </a:lnSpc>
                <a:spcBef>
                  <a:spcPct val="0"/>
                </a:spcBef>
              </a:pPr>
              <a:r>
                <a:rPr lang="en-US" sz="2288" dirty="0" err="1">
                  <a:solidFill>
                    <a:srgbClr val="FFFFFF"/>
                  </a:solidFill>
                  <a:latin typeface="Poppins Light"/>
                </a:rPr>
                <a:t>Uso</a:t>
              </a:r>
              <a:r>
                <a:rPr lang="en-US" sz="2288" dirty="0">
                  <a:solidFill>
                    <a:srgbClr val="FFFFFF"/>
                  </a:solidFill>
                  <a:latin typeface="Poppins Light"/>
                </a:rPr>
                <a:t> de TI no </a:t>
              </a:r>
              <a:r>
                <a:rPr lang="en-US" sz="2288" dirty="0" err="1">
                  <a:solidFill>
                    <a:srgbClr val="FFFFFF"/>
                  </a:solidFill>
                  <a:latin typeface="Poppins Light"/>
                </a:rPr>
                <a:t>Brasil</a:t>
              </a:r>
              <a:endParaRPr lang="en-US" sz="2288" dirty="0">
                <a:solidFill>
                  <a:srgbClr val="FFFFFF"/>
                </a:solidFill>
                <a:latin typeface="Poppins Light"/>
              </a:endParaRPr>
            </a:p>
          </p:txBody>
        </p:sp>
      </p:grpSp>
      <p:sp>
        <p:nvSpPr>
          <p:cNvPr id="16" name="TextBox 12">
            <a:extLst>
              <a:ext uri="{FF2B5EF4-FFF2-40B4-BE49-F238E27FC236}">
                <a16:creationId xmlns:a16="http://schemas.microsoft.com/office/drawing/2014/main" id="{9A32C71B-8B93-496A-FD7C-F0CE4BB6F941}"/>
              </a:ext>
            </a:extLst>
          </p:cNvPr>
          <p:cNvSpPr txBox="1"/>
          <p:nvPr/>
        </p:nvSpPr>
        <p:spPr>
          <a:xfrm>
            <a:off x="8011757" y="8993154"/>
            <a:ext cx="8105145" cy="569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fontAlgn="base"/>
            <a:r>
              <a:rPr lang="pt-BR" sz="1851" dirty="0">
                <a:solidFill>
                  <a:srgbClr val="FFFFFF"/>
                </a:solidFill>
                <a:latin typeface="Poppins Light"/>
              </a:rPr>
              <a:t>Uso de TI no Brasil: País tem mais de dois dispositivos digitais por habitante, revela pesquisa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1F7C85C8-ACA9-E4BA-D7BC-5C9D64A6FA58}"/>
              </a:ext>
            </a:extLst>
          </p:cNvPr>
          <p:cNvSpPr txBox="1"/>
          <p:nvPr/>
        </p:nvSpPr>
        <p:spPr>
          <a:xfrm>
            <a:off x="10729988" y="2924014"/>
            <a:ext cx="2668682" cy="107822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marL="0" lvl="1" indent="0" algn="ctr">
              <a:lnSpc>
                <a:spcPts val="3706"/>
              </a:lnSpc>
              <a:spcBef>
                <a:spcPct val="0"/>
              </a:spcBef>
            </a:pPr>
            <a:r>
              <a:rPr lang="en-US" sz="2288" dirty="0">
                <a:solidFill>
                  <a:srgbClr val="FFFFFF"/>
                </a:solidFill>
                <a:latin typeface="Poppins Light"/>
              </a:rPr>
              <a:t>50</a:t>
            </a: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A07F4390-DD68-721D-836D-6E90B465C57F}"/>
              </a:ext>
            </a:extLst>
          </p:cNvPr>
          <p:cNvSpPr txBox="1"/>
          <p:nvPr/>
        </p:nvSpPr>
        <p:spPr>
          <a:xfrm>
            <a:off x="10729988" y="5842544"/>
            <a:ext cx="2668682" cy="107822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marL="0" lvl="1" indent="0" algn="ctr">
              <a:lnSpc>
                <a:spcPts val="3706"/>
              </a:lnSpc>
              <a:spcBef>
                <a:spcPct val="0"/>
              </a:spcBef>
            </a:pPr>
            <a:r>
              <a:rPr lang="en-US" sz="2288" dirty="0">
                <a:solidFill>
                  <a:srgbClr val="FFFFFF"/>
                </a:solidFill>
                <a:latin typeface="Poppins Light"/>
              </a:rPr>
              <a:t>65</a:t>
            </a:r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id="{19C5B039-FAA8-2F5E-D8AE-13A9DB92B397}"/>
              </a:ext>
            </a:extLst>
          </p:cNvPr>
          <p:cNvSpPr txBox="1"/>
          <p:nvPr/>
        </p:nvSpPr>
        <p:spPr>
          <a:xfrm>
            <a:off x="10741886" y="7906436"/>
            <a:ext cx="2668682" cy="107822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marL="0" lvl="1" indent="0" algn="ctr">
              <a:lnSpc>
                <a:spcPts val="3706"/>
              </a:lnSpc>
              <a:spcBef>
                <a:spcPct val="0"/>
              </a:spcBef>
            </a:pPr>
            <a:r>
              <a:rPr lang="en-US" sz="2288" dirty="0">
                <a:solidFill>
                  <a:srgbClr val="FFFFFF"/>
                </a:solidFill>
                <a:latin typeface="Poppins Light"/>
              </a:rPr>
              <a:t>2023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3916" b="-86898"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" name="Freeform 3"/>
          <p:cNvSpPr/>
          <p:nvPr/>
        </p:nvSpPr>
        <p:spPr>
          <a:xfrm>
            <a:off x="10571271" y="-3708211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" name="Freeform 4"/>
          <p:cNvSpPr/>
          <p:nvPr/>
        </p:nvSpPr>
        <p:spPr>
          <a:xfrm>
            <a:off x="-5811039" y="4636180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" name="TextBox 5"/>
          <p:cNvSpPr txBox="1"/>
          <p:nvPr/>
        </p:nvSpPr>
        <p:spPr>
          <a:xfrm>
            <a:off x="4338661" y="1124348"/>
            <a:ext cx="9610678" cy="1974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 dirty="0" err="1">
                <a:solidFill>
                  <a:srgbClr val="6866E1"/>
                </a:solidFill>
                <a:latin typeface="Computer Says No"/>
              </a:rPr>
              <a:t>Aplicabilidade</a:t>
            </a:r>
            <a:r>
              <a:rPr lang="en-US" sz="10686" dirty="0">
                <a:solidFill>
                  <a:srgbClr val="6866E1"/>
                </a:solidFill>
                <a:latin typeface="Computer Says No"/>
              </a:rPr>
              <a:t> no Compliance</a:t>
            </a:r>
          </a:p>
        </p:txBody>
      </p:sp>
      <p:sp>
        <p:nvSpPr>
          <p:cNvPr id="6" name="Freeform 6"/>
          <p:cNvSpPr/>
          <p:nvPr/>
        </p:nvSpPr>
        <p:spPr>
          <a:xfrm>
            <a:off x="4231079" y="3967313"/>
            <a:ext cx="2113329" cy="2113329"/>
          </a:xfrm>
          <a:custGeom>
            <a:avLst/>
            <a:gdLst/>
            <a:ahLst/>
            <a:cxnLst/>
            <a:rect l="l" t="t" r="r" b="b"/>
            <a:pathLst>
              <a:path w="2113329" h="2113329">
                <a:moveTo>
                  <a:pt x="0" y="0"/>
                </a:moveTo>
                <a:lnTo>
                  <a:pt x="2113330" y="0"/>
                </a:lnTo>
                <a:lnTo>
                  <a:pt x="2113330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7" name="Freeform 7"/>
          <p:cNvSpPr/>
          <p:nvPr/>
        </p:nvSpPr>
        <p:spPr>
          <a:xfrm>
            <a:off x="8011284" y="3900147"/>
            <a:ext cx="2113329" cy="2113329"/>
          </a:xfrm>
          <a:custGeom>
            <a:avLst/>
            <a:gdLst/>
            <a:ahLst/>
            <a:cxnLst/>
            <a:rect l="l" t="t" r="r" b="b"/>
            <a:pathLst>
              <a:path w="2113329" h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8" name="Freeform 8"/>
          <p:cNvSpPr/>
          <p:nvPr/>
        </p:nvSpPr>
        <p:spPr>
          <a:xfrm>
            <a:off x="11790021" y="3967313"/>
            <a:ext cx="2113329" cy="2113329"/>
          </a:xfrm>
          <a:custGeom>
            <a:avLst/>
            <a:gdLst/>
            <a:ahLst/>
            <a:cxnLst/>
            <a:rect l="l" t="t" r="r" b="b"/>
            <a:pathLst>
              <a:path w="2113329" h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10" name="TextBox 10"/>
          <p:cNvSpPr txBox="1"/>
          <p:nvPr/>
        </p:nvSpPr>
        <p:spPr>
          <a:xfrm>
            <a:off x="4634826" y="4695915"/>
            <a:ext cx="1305836" cy="1137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</a:rPr>
              <a:t>01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416451" y="4631100"/>
            <a:ext cx="1305836" cy="1137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</a:rPr>
              <a:t>02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193767" y="4698266"/>
            <a:ext cx="1305836" cy="1137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</a:rPr>
              <a:t>03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349389" y="4262843"/>
            <a:ext cx="1305836" cy="987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endParaRPr lang="en-US" sz="10686" dirty="0">
              <a:solidFill>
                <a:srgbClr val="40B8F5"/>
              </a:solidFill>
              <a:latin typeface="Computer Says No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1285929" y="6394847"/>
            <a:ext cx="3121512" cy="739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Automação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de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tarefas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repetitivas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507192" y="6394847"/>
            <a:ext cx="3121512" cy="112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Tradução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e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interpretação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de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Regulamentos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internacionais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.</a:t>
            </a:r>
          </a:p>
        </p:txBody>
      </p:sp>
      <p:sp>
        <p:nvSpPr>
          <p:cNvPr id="18" name="AutoShape 18"/>
          <p:cNvSpPr/>
          <p:nvPr/>
        </p:nvSpPr>
        <p:spPr>
          <a:xfrm flipV="1">
            <a:off x="10087241" y="5047790"/>
            <a:ext cx="1702780" cy="0"/>
          </a:xfrm>
          <a:prstGeom prst="line">
            <a:avLst/>
          </a:prstGeom>
          <a:ln w="47625" cap="rnd">
            <a:solidFill>
              <a:srgbClr val="5CE5F8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sp>
        <p:nvSpPr>
          <p:cNvPr id="19" name="AutoShape 19"/>
          <p:cNvSpPr/>
          <p:nvPr/>
        </p:nvSpPr>
        <p:spPr>
          <a:xfrm flipV="1">
            <a:off x="6308504" y="4980624"/>
            <a:ext cx="1702780" cy="0"/>
          </a:xfrm>
          <a:prstGeom prst="line">
            <a:avLst/>
          </a:prstGeom>
          <a:ln w="47625" cap="rnd">
            <a:solidFill>
              <a:srgbClr val="5CE5F8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sp>
        <p:nvSpPr>
          <p:cNvPr id="20" name="TextBox 20"/>
          <p:cNvSpPr txBox="1"/>
          <p:nvPr/>
        </p:nvSpPr>
        <p:spPr>
          <a:xfrm>
            <a:off x="3714067" y="6394847"/>
            <a:ext cx="3121512" cy="112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Monitoramento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de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comportamentos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suspeitos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em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tempo real.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3916" b="-86898"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3" name="Freeform 3"/>
          <p:cNvSpPr/>
          <p:nvPr/>
        </p:nvSpPr>
        <p:spPr>
          <a:xfrm>
            <a:off x="10571271" y="-3708211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4" name="Freeform 4"/>
          <p:cNvSpPr/>
          <p:nvPr/>
        </p:nvSpPr>
        <p:spPr>
          <a:xfrm>
            <a:off x="-5811039" y="4636180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" name="TextBox 5"/>
          <p:cNvSpPr txBox="1"/>
          <p:nvPr/>
        </p:nvSpPr>
        <p:spPr>
          <a:xfrm>
            <a:off x="4338661" y="1124348"/>
            <a:ext cx="9610678" cy="987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 dirty="0">
                <a:solidFill>
                  <a:srgbClr val="6866E1"/>
                </a:solidFill>
                <a:latin typeface="Computer Says No"/>
              </a:rPr>
              <a:t>RISCOS</a:t>
            </a:r>
          </a:p>
        </p:txBody>
      </p:sp>
      <p:sp>
        <p:nvSpPr>
          <p:cNvPr id="6" name="Freeform 6"/>
          <p:cNvSpPr/>
          <p:nvPr/>
        </p:nvSpPr>
        <p:spPr>
          <a:xfrm>
            <a:off x="6299370" y="3967313"/>
            <a:ext cx="2113329" cy="2113329"/>
          </a:xfrm>
          <a:custGeom>
            <a:avLst/>
            <a:gdLst/>
            <a:ahLst/>
            <a:cxnLst/>
            <a:rect l="l" t="t" r="r" b="b"/>
            <a:pathLst>
              <a:path w="2113329" h="2113329">
                <a:moveTo>
                  <a:pt x="0" y="0"/>
                </a:moveTo>
                <a:lnTo>
                  <a:pt x="2113330" y="0"/>
                </a:lnTo>
                <a:lnTo>
                  <a:pt x="2113330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7" name="Freeform 7"/>
          <p:cNvSpPr/>
          <p:nvPr/>
        </p:nvSpPr>
        <p:spPr>
          <a:xfrm>
            <a:off x="10079575" y="3900147"/>
            <a:ext cx="2113329" cy="2113329"/>
          </a:xfrm>
          <a:custGeom>
            <a:avLst/>
            <a:gdLst/>
            <a:ahLst/>
            <a:cxnLst/>
            <a:rect l="l" t="t" r="r" b="b"/>
            <a:pathLst>
              <a:path w="2113329" h="2113329">
                <a:moveTo>
                  <a:pt x="0" y="0"/>
                </a:moveTo>
                <a:lnTo>
                  <a:pt x="2113329" y="0"/>
                </a:lnTo>
                <a:lnTo>
                  <a:pt x="2113329" y="2113329"/>
                </a:lnTo>
                <a:lnTo>
                  <a:pt x="0" y="21133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10" name="TextBox 10"/>
          <p:cNvSpPr txBox="1"/>
          <p:nvPr/>
        </p:nvSpPr>
        <p:spPr>
          <a:xfrm>
            <a:off x="6703117" y="4695915"/>
            <a:ext cx="1305836" cy="1137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 dirty="0">
                <a:solidFill>
                  <a:srgbClr val="40B8F5"/>
                </a:solidFill>
                <a:latin typeface="Computer Says No"/>
              </a:rPr>
              <a:t>01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484742" y="4631100"/>
            <a:ext cx="1305836" cy="1137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r>
              <a:rPr lang="en-US" sz="10686">
                <a:solidFill>
                  <a:srgbClr val="40B8F5"/>
                </a:solidFill>
                <a:latin typeface="Computer Says No"/>
              </a:rPr>
              <a:t>02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349389" y="4262843"/>
            <a:ext cx="1305836" cy="987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93"/>
              </a:lnSpc>
              <a:spcBef>
                <a:spcPct val="0"/>
              </a:spcBef>
            </a:pPr>
            <a:endParaRPr lang="en-US" sz="10686" dirty="0">
              <a:solidFill>
                <a:srgbClr val="40B8F5"/>
              </a:solidFill>
              <a:latin typeface="Computer Says No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9575483" y="6394847"/>
            <a:ext cx="3121512" cy="35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sz="1851" dirty="0" err="1">
                <a:solidFill>
                  <a:srgbClr val="FFFFFF"/>
                </a:solidFill>
                <a:latin typeface="Poppins Light"/>
              </a:rPr>
              <a:t>Privacidade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 de Dados.</a:t>
            </a:r>
          </a:p>
        </p:txBody>
      </p:sp>
      <p:sp>
        <p:nvSpPr>
          <p:cNvPr id="19" name="AutoShape 19"/>
          <p:cNvSpPr/>
          <p:nvPr/>
        </p:nvSpPr>
        <p:spPr>
          <a:xfrm flipV="1">
            <a:off x="8376795" y="4980624"/>
            <a:ext cx="1702780" cy="0"/>
          </a:xfrm>
          <a:prstGeom prst="line">
            <a:avLst/>
          </a:prstGeom>
          <a:ln w="47625" cap="rnd">
            <a:solidFill>
              <a:srgbClr val="5CE5F8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sp>
        <p:nvSpPr>
          <p:cNvPr id="20" name="TextBox 20"/>
          <p:cNvSpPr txBox="1"/>
          <p:nvPr/>
        </p:nvSpPr>
        <p:spPr>
          <a:xfrm>
            <a:off x="5782358" y="6394847"/>
            <a:ext cx="3121512" cy="3536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99"/>
              </a:lnSpc>
            </a:pPr>
            <a:r>
              <a:rPr lang="pt-BR" sz="1851" dirty="0">
                <a:solidFill>
                  <a:srgbClr val="FFFFFF"/>
                </a:solidFill>
                <a:latin typeface="Poppins Light"/>
              </a:rPr>
              <a:t>vieses</a:t>
            </a:r>
            <a:r>
              <a:rPr lang="pt-BR" sz="1800" dirty="0">
                <a:solidFill>
                  <a:srgbClr val="5482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pt-BR" sz="1851" dirty="0">
                <a:solidFill>
                  <a:srgbClr val="FFFFFF"/>
                </a:solidFill>
                <a:latin typeface="Poppins Light"/>
              </a:rPr>
              <a:t>algorítmicos</a:t>
            </a:r>
            <a:r>
              <a:rPr lang="en-US" sz="1851" dirty="0">
                <a:solidFill>
                  <a:srgbClr val="FFFFFF"/>
                </a:solidFill>
                <a:latin typeface="Poppins 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246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B60EB">
                <a:alpha val="100000"/>
              </a:srgbClr>
            </a:gs>
            <a:gs pos="50000">
              <a:srgbClr val="5527F5">
                <a:alpha val="100000"/>
              </a:srgbClr>
            </a:gs>
            <a:gs pos="100000">
              <a:srgbClr val="131FA8">
                <a:alpha val="10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4186" y="406589"/>
            <a:ext cx="7937973" cy="9510914"/>
            <a:chOff x="0" y="0"/>
            <a:chExt cx="8585708" cy="10287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585708" cy="10287000"/>
            </a:xfrm>
            <a:custGeom>
              <a:avLst/>
              <a:gdLst/>
              <a:ahLst/>
              <a:cxnLst/>
              <a:rect l="l" t="t" r="r" b="b"/>
              <a:pathLst>
                <a:path w="8585708" h="10287000">
                  <a:moveTo>
                    <a:pt x="8585708" y="762"/>
                  </a:moveTo>
                  <a:cubicBezTo>
                    <a:pt x="8581644" y="20447"/>
                    <a:pt x="8577961" y="40132"/>
                    <a:pt x="8573515" y="59690"/>
                  </a:cubicBezTo>
                  <a:cubicBezTo>
                    <a:pt x="8478139" y="485521"/>
                    <a:pt x="8382635" y="911225"/>
                    <a:pt x="8287258" y="1337056"/>
                  </a:cubicBezTo>
                  <a:cubicBezTo>
                    <a:pt x="8146288" y="1966722"/>
                    <a:pt x="8005699" y="2596388"/>
                    <a:pt x="7864601" y="3225927"/>
                  </a:cubicBezTo>
                  <a:cubicBezTo>
                    <a:pt x="7691247" y="3999103"/>
                    <a:pt x="7517384" y="4772152"/>
                    <a:pt x="7344028" y="5545328"/>
                  </a:cubicBezTo>
                  <a:cubicBezTo>
                    <a:pt x="7194676" y="6211443"/>
                    <a:pt x="7045578" y="6877558"/>
                    <a:pt x="6896353" y="7543800"/>
                  </a:cubicBezTo>
                  <a:cubicBezTo>
                    <a:pt x="6765289" y="8129016"/>
                    <a:pt x="6634480" y="8714105"/>
                    <a:pt x="6503162" y="9299194"/>
                  </a:cubicBezTo>
                  <a:cubicBezTo>
                    <a:pt x="6429375" y="9628251"/>
                    <a:pt x="6354953" y="9957181"/>
                    <a:pt x="6280785" y="10286238"/>
                  </a:cubicBezTo>
                  <a:cubicBezTo>
                    <a:pt x="4199382" y="10286238"/>
                    <a:pt x="2118106" y="10286111"/>
                    <a:pt x="36830" y="10287000"/>
                  </a:cubicBezTo>
                  <a:cubicBezTo>
                    <a:pt x="6731" y="10287000"/>
                    <a:pt x="0" y="10280269"/>
                    <a:pt x="0" y="10250043"/>
                  </a:cubicBezTo>
                  <a:cubicBezTo>
                    <a:pt x="762" y="6845681"/>
                    <a:pt x="762" y="3441319"/>
                    <a:pt x="0" y="36957"/>
                  </a:cubicBezTo>
                  <a:cubicBezTo>
                    <a:pt x="0" y="6731"/>
                    <a:pt x="6731" y="0"/>
                    <a:pt x="36830" y="0"/>
                  </a:cubicBezTo>
                  <a:cubicBezTo>
                    <a:pt x="2886456" y="762"/>
                    <a:pt x="5736082" y="762"/>
                    <a:pt x="8585708" y="762"/>
                  </a:cubicBezTo>
                  <a:close/>
                </a:path>
              </a:pathLst>
            </a:custGeom>
            <a:blipFill>
              <a:blip r:embed="rId2"/>
              <a:stretch>
                <a:fillRect l="-39749" r="-39749"/>
              </a:stretch>
            </a:blipFill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8222735" y="2386246"/>
            <a:ext cx="8652476" cy="8848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934"/>
              </a:lnSpc>
              <a:spcBef>
                <a:spcPct val="0"/>
              </a:spcBef>
            </a:pPr>
            <a:r>
              <a:rPr lang="en-US" sz="9631" dirty="0">
                <a:solidFill>
                  <a:srgbClr val="6866E1"/>
                </a:solidFill>
                <a:latin typeface="Computer Says No"/>
              </a:rPr>
              <a:t>CONCLUSÃO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437211" y="3537844"/>
            <a:ext cx="8223524" cy="5657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29"/>
              </a:lnSpc>
            </a:pPr>
            <a:r>
              <a:rPr lang="pt-BR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O </a:t>
            </a:r>
            <a:r>
              <a:rPr lang="pt-BR" sz="2301" dirty="0">
                <a:solidFill>
                  <a:srgbClr val="FFFFFF"/>
                </a:solidFill>
                <a:latin typeface="Poppins Light"/>
              </a:rPr>
              <a:t>futuro do compliance está intimamente ligado à evolução da tecnologia e, em especial, da Inteligência Artificial. Com a utilização de algoritmos avançados e </a:t>
            </a:r>
            <a:r>
              <a:rPr lang="pt-BR" sz="2301" dirty="0" err="1">
                <a:solidFill>
                  <a:srgbClr val="FFFFFF"/>
                </a:solidFill>
                <a:latin typeface="Poppins Light"/>
              </a:rPr>
              <a:t>machine</a:t>
            </a:r>
            <a:r>
              <a:rPr lang="pt-BR" sz="2301" dirty="0">
                <a:solidFill>
                  <a:srgbClr val="FFFFFF"/>
                </a:solidFill>
                <a:latin typeface="Poppins Light"/>
              </a:rPr>
              <a:t> </a:t>
            </a:r>
            <a:r>
              <a:rPr lang="pt-BR" sz="2301" dirty="0" err="1">
                <a:solidFill>
                  <a:srgbClr val="FFFFFF"/>
                </a:solidFill>
                <a:latin typeface="Poppins Light"/>
              </a:rPr>
              <a:t>learning</a:t>
            </a:r>
            <a:r>
              <a:rPr lang="pt-BR" sz="2301" dirty="0">
                <a:solidFill>
                  <a:srgbClr val="FFFFFF"/>
                </a:solidFill>
                <a:latin typeface="Poppins Light"/>
              </a:rPr>
              <a:t>, as práticas de conformidade empresarial estão sendo transformadas de maneira significativa. A automatização de processos complexos, a análise preditiva de riscos e a identificação de padrões suspeitos são apenas alguns dos benefícios que a tecnologia traz para o campo do compliance. Além disso, a Inteligência Artificial possibilita uma maior eficiência na detecção e prevenção de fraudes, bem como na gestão de dados sensíveis.</a:t>
            </a:r>
          </a:p>
        </p:txBody>
      </p:sp>
      <p:sp>
        <p:nvSpPr>
          <p:cNvPr id="6" name="Freeform 6"/>
          <p:cNvSpPr/>
          <p:nvPr/>
        </p:nvSpPr>
        <p:spPr>
          <a:xfrm flipH="1">
            <a:off x="14548536" y="7642525"/>
            <a:ext cx="4224398" cy="3231550"/>
          </a:xfrm>
          <a:custGeom>
            <a:avLst/>
            <a:gdLst/>
            <a:ahLst/>
            <a:cxnLst/>
            <a:rect l="l" t="t" r="r" b="b"/>
            <a:pathLst>
              <a:path w="4224398" h="3231550">
                <a:moveTo>
                  <a:pt x="4224398" y="0"/>
                </a:moveTo>
                <a:lnTo>
                  <a:pt x="0" y="0"/>
                </a:lnTo>
                <a:lnTo>
                  <a:pt x="0" y="3231550"/>
                </a:lnTo>
                <a:lnTo>
                  <a:pt x="4224398" y="3231550"/>
                </a:lnTo>
                <a:lnTo>
                  <a:pt x="4224398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7" name="Freeform 7"/>
          <p:cNvSpPr/>
          <p:nvPr/>
        </p:nvSpPr>
        <p:spPr>
          <a:xfrm>
            <a:off x="10571271" y="-3708211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8" name="Freeform 8"/>
          <p:cNvSpPr/>
          <p:nvPr/>
        </p:nvSpPr>
        <p:spPr>
          <a:xfrm>
            <a:off x="10723671" y="-3555811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9" name="Freeform 9"/>
          <p:cNvSpPr/>
          <p:nvPr/>
        </p:nvSpPr>
        <p:spPr>
          <a:xfrm rot="1825457">
            <a:off x="-1911821" y="9152427"/>
            <a:ext cx="9971383" cy="4202938"/>
          </a:xfrm>
          <a:custGeom>
            <a:avLst/>
            <a:gdLst/>
            <a:ahLst/>
            <a:cxnLst/>
            <a:rect l="l" t="t" r="r" b="b"/>
            <a:pathLst>
              <a:path w="9971383" h="4202938">
                <a:moveTo>
                  <a:pt x="0" y="0"/>
                </a:moveTo>
                <a:lnTo>
                  <a:pt x="9971384" y="0"/>
                </a:lnTo>
                <a:lnTo>
                  <a:pt x="9971384" y="4202938"/>
                </a:lnTo>
                <a:lnTo>
                  <a:pt x="0" y="42029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4EEA">
                <a:alpha val="100000"/>
              </a:srgbClr>
            </a:gs>
            <a:gs pos="50000">
              <a:srgbClr val="5527F5">
                <a:alpha val="100000"/>
              </a:srgbClr>
            </a:gs>
            <a:gs pos="100000">
              <a:srgbClr val="041069">
                <a:alpha val="100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764344" y="5958420"/>
            <a:ext cx="0" cy="5145633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sp>
        <p:nvSpPr>
          <p:cNvPr id="3" name="AutoShape 3"/>
          <p:cNvSpPr/>
          <p:nvPr/>
        </p:nvSpPr>
        <p:spPr>
          <a:xfrm>
            <a:off x="5802444" y="-2572817"/>
            <a:ext cx="0" cy="5145633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PT"/>
          </a:p>
        </p:txBody>
      </p:sp>
      <p:sp>
        <p:nvSpPr>
          <p:cNvPr id="4" name="Freeform 4"/>
          <p:cNvSpPr/>
          <p:nvPr/>
        </p:nvSpPr>
        <p:spPr>
          <a:xfrm>
            <a:off x="10208092" y="-3588763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5" name="Freeform 5"/>
          <p:cNvSpPr/>
          <p:nvPr/>
        </p:nvSpPr>
        <p:spPr>
          <a:xfrm>
            <a:off x="-1995996" y="5507733"/>
            <a:ext cx="10008973" cy="8229600"/>
          </a:xfrm>
          <a:custGeom>
            <a:avLst/>
            <a:gdLst/>
            <a:ahLst/>
            <a:cxnLst/>
            <a:rect l="l" t="t" r="r" b="b"/>
            <a:pathLst>
              <a:path w="10008973" h="8229600">
                <a:moveTo>
                  <a:pt x="0" y="0"/>
                </a:moveTo>
                <a:lnTo>
                  <a:pt x="10008973" y="0"/>
                </a:lnTo>
                <a:lnTo>
                  <a:pt x="100089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6" name="TextBox 6"/>
          <p:cNvSpPr txBox="1"/>
          <p:nvPr/>
        </p:nvSpPr>
        <p:spPr>
          <a:xfrm>
            <a:off x="1619702" y="2582224"/>
            <a:ext cx="7747874" cy="2963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6366"/>
              </a:lnSpc>
            </a:pPr>
            <a:r>
              <a:rPr lang="en-US" sz="18833" dirty="0">
                <a:solidFill>
                  <a:srgbClr val="6866E1"/>
                </a:solidFill>
                <a:latin typeface="Computer Says No"/>
              </a:rPr>
              <a:t>OBRIGADO!</a:t>
            </a:r>
          </a:p>
        </p:txBody>
      </p:sp>
      <p:sp>
        <p:nvSpPr>
          <p:cNvPr id="7" name="Freeform 7"/>
          <p:cNvSpPr/>
          <p:nvPr/>
        </p:nvSpPr>
        <p:spPr>
          <a:xfrm>
            <a:off x="9144000" y="1550639"/>
            <a:ext cx="8001878" cy="8071895"/>
          </a:xfrm>
          <a:custGeom>
            <a:avLst/>
            <a:gdLst/>
            <a:ahLst/>
            <a:cxnLst/>
            <a:rect l="l" t="t" r="r" b="b"/>
            <a:pathLst>
              <a:path w="8001878" h="8071895">
                <a:moveTo>
                  <a:pt x="0" y="0"/>
                </a:moveTo>
                <a:lnTo>
                  <a:pt x="8001878" y="0"/>
                </a:lnTo>
                <a:lnTo>
                  <a:pt x="8001878" y="8071894"/>
                </a:lnTo>
                <a:lnTo>
                  <a:pt x="0" y="80718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8" name="Freeform 8"/>
          <p:cNvSpPr/>
          <p:nvPr/>
        </p:nvSpPr>
        <p:spPr>
          <a:xfrm>
            <a:off x="-1995996" y="7317810"/>
            <a:ext cx="6049393" cy="5290528"/>
          </a:xfrm>
          <a:custGeom>
            <a:avLst/>
            <a:gdLst/>
            <a:ahLst/>
            <a:cxnLst/>
            <a:rect l="l" t="t" r="r" b="b"/>
            <a:pathLst>
              <a:path w="6049393" h="5290528">
                <a:moveTo>
                  <a:pt x="0" y="0"/>
                </a:moveTo>
                <a:lnTo>
                  <a:pt x="6049392" y="0"/>
                </a:lnTo>
                <a:lnTo>
                  <a:pt x="6049392" y="5290527"/>
                </a:lnTo>
                <a:lnTo>
                  <a:pt x="0" y="5290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  <p:sp>
        <p:nvSpPr>
          <p:cNvPr id="9" name="Freeform 9"/>
          <p:cNvSpPr/>
          <p:nvPr/>
        </p:nvSpPr>
        <p:spPr>
          <a:xfrm>
            <a:off x="14771515" y="-3149182"/>
            <a:ext cx="6049393" cy="5290528"/>
          </a:xfrm>
          <a:custGeom>
            <a:avLst/>
            <a:gdLst/>
            <a:ahLst/>
            <a:cxnLst/>
            <a:rect l="l" t="t" r="r" b="b"/>
            <a:pathLst>
              <a:path w="6049393" h="5290528">
                <a:moveTo>
                  <a:pt x="0" y="0"/>
                </a:moveTo>
                <a:lnTo>
                  <a:pt x="6049392" y="0"/>
                </a:lnTo>
                <a:lnTo>
                  <a:pt x="6049392" y="5290527"/>
                </a:lnTo>
                <a:lnTo>
                  <a:pt x="0" y="5290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306</Words>
  <Application>Microsoft Office PowerPoint</Application>
  <PresentationFormat>Personalizados</PresentationFormat>
  <Paragraphs>38</Paragraphs>
  <Slides>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3" baseType="lpstr">
      <vt:lpstr>Calibri</vt:lpstr>
      <vt:lpstr>Poppins Light</vt:lpstr>
      <vt:lpstr>Arial</vt:lpstr>
      <vt:lpstr>Poppins</vt:lpstr>
      <vt:lpstr>Computer Says No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 SEMINÁRIO INTERNACIONAL DE DIREITO ATUAL (VI SINDA)</dc:title>
  <dc:creator>USUARIO</dc:creator>
  <cp:lastModifiedBy>Dora Resende Alves</cp:lastModifiedBy>
  <cp:revision>3</cp:revision>
  <dcterms:created xsi:type="dcterms:W3CDTF">2006-08-16T00:00:00Z</dcterms:created>
  <dcterms:modified xsi:type="dcterms:W3CDTF">2024-03-27T18:26:30Z</dcterms:modified>
  <dc:identifier>DAGAqMfmrFA</dc:identifier>
</cp:coreProperties>
</file>