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91" r:id="rId3"/>
    <p:sldId id="281" r:id="rId4"/>
    <p:sldId id="280" r:id="rId5"/>
    <p:sldId id="273" r:id="rId6"/>
    <p:sldId id="265" r:id="rId7"/>
    <p:sldId id="271" r:id="rId8"/>
    <p:sldId id="263" r:id="rId9"/>
    <p:sldId id="267" r:id="rId10"/>
    <p:sldId id="268" r:id="rId11"/>
    <p:sldId id="269" r:id="rId12"/>
    <p:sldId id="270" r:id="rId13"/>
    <p:sldId id="272" r:id="rId14"/>
    <p:sldId id="257" r:id="rId15"/>
    <p:sldId id="294" r:id="rId16"/>
    <p:sldId id="266" r:id="rId17"/>
    <p:sldId id="262" r:id="rId18"/>
    <p:sldId id="258" r:id="rId19"/>
  </p:sldIdLst>
  <p:sldSz cx="9144000" cy="5143500" type="screen16x9"/>
  <p:notesSz cx="6858000" cy="9144000"/>
  <p:embeddedFontLst>
    <p:embeddedFont>
      <p:font typeface="Helvetica Neue Light" panose="020B060402020202020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40">
          <p15:clr>
            <a:srgbClr val="00FFFF"/>
          </p15:clr>
        </p15:guide>
        <p15:guide id="2" orient="horz" pos="340">
          <p15:clr>
            <a:srgbClr val="00FFFF"/>
          </p15:clr>
        </p15:guide>
        <p15:guide id="3" orient="horz" pos="2900">
          <p15:clr>
            <a:srgbClr val="00FFFF"/>
          </p15:clr>
        </p15:guide>
        <p15:guide id="4" pos="5420">
          <p15:clr>
            <a:srgbClr val="00FFFF"/>
          </p15:clr>
        </p15:guide>
        <p15:guide id="5" pos="2982">
          <p15:clr>
            <a:srgbClr val="747775"/>
          </p15:clr>
        </p15:guide>
        <p15:guide id="6" pos="2778">
          <p15:clr>
            <a:srgbClr val="747775"/>
          </p15:clr>
        </p15:guide>
        <p15:guide id="7" orient="horz" pos="454">
          <p15:clr>
            <a:srgbClr val="747775"/>
          </p15:clr>
        </p15:guide>
        <p15:guide id="8" orient="horz" pos="2518">
          <p15:clr>
            <a:srgbClr val="747775"/>
          </p15:clr>
        </p15:guide>
        <p15:guide id="9" orient="horz" pos="1157">
          <p15:clr>
            <a:srgbClr val="747775"/>
          </p15:clr>
        </p15:guide>
        <p15:guide id="10" orient="horz" pos="1879">
          <p15:clr>
            <a:srgbClr val="747775"/>
          </p15:clr>
        </p15:guide>
        <p15:guide id="11" pos="1270">
          <p15:clr>
            <a:srgbClr val="747775"/>
          </p15:clr>
        </p15:guide>
        <p15:guide id="12" pos="1474">
          <p15:clr>
            <a:srgbClr val="747775"/>
          </p15:clr>
        </p15:guide>
        <p15:guide id="13" orient="horz" pos="95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8" y="438"/>
      </p:cViewPr>
      <p:guideLst>
        <p:guide pos="340"/>
        <p:guide orient="horz" pos="340"/>
        <p:guide orient="horz" pos="2900"/>
        <p:guide pos="5420"/>
        <p:guide pos="2982"/>
        <p:guide pos="2778"/>
        <p:guide orient="horz" pos="454"/>
        <p:guide orient="horz" pos="2518"/>
        <p:guide orient="horz" pos="1157"/>
        <p:guide orient="horz" pos="1879"/>
        <p:guide pos="1270"/>
        <p:guide pos="1474"/>
        <p:guide orient="horz" pos="9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RA\Faculdade%202025\Agrega&#231;&#227;o%20DRA\Quadro%20pa&#237;ses%20incump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Folha1!$AI$1</c:f>
              <c:strCache>
                <c:ptCount val="1"/>
                <c:pt idx="0">
                  <c:v>Média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772-4985-8EE7-2D74161CA14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772-4985-8EE7-2D74161CA1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1772-4985-8EE7-2D74161CA1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1772-4985-8EE7-2D74161CA14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1772-4985-8EE7-2D74161CA14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1772-4985-8EE7-2D74161CA14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1772-4985-8EE7-2D74161CA14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1772-4985-8EE7-2D74161CA147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1772-4985-8EE7-2D74161CA147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1772-4985-8EE7-2D74161CA147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1772-4985-8EE7-2D74161CA147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1772-4985-8EE7-2D74161CA147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1772-4985-8EE7-2D74161CA147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1772-4985-8EE7-2D74161CA147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1772-4985-8EE7-2D74161CA147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1772-4985-8EE7-2D74161CA147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1772-4985-8EE7-2D74161CA147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3-1772-4985-8EE7-2D74161CA147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1772-4985-8EE7-2D74161CA147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1772-4985-8EE7-2D74161CA147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1772-4985-8EE7-2D74161CA147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1772-4985-8EE7-2D74161CA147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D-1772-4985-8EE7-2D74161CA147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F-1772-4985-8EE7-2D74161CA147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1-1772-4985-8EE7-2D74161CA147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3-1772-4985-8EE7-2D74161CA147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5-1772-4985-8EE7-2D74161CA147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7-1772-4985-8EE7-2D74161CA147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1772-4985-8EE7-2D74161CA147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1772-4985-8EE7-2D74161CA147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772-4985-8EE7-2D74161CA147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1772-4985-8EE7-2D74161CA147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1772-4985-8EE7-2D74161CA147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1772-4985-8EE7-2D74161CA147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1772-4985-8EE7-2D74161CA147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1772-4985-8EE7-2D74161CA147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1-1772-4985-8EE7-2D74161CA147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1772-4985-8EE7-2D74161CA147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5-1772-4985-8EE7-2D74161CA147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7-1772-4985-8EE7-2D74161CA147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9-1772-4985-8EE7-2D74161CA147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B-1772-4985-8EE7-2D74161CA147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D-1772-4985-8EE7-2D74161CA147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F-1772-4985-8EE7-2D74161CA147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1-1772-4985-8EE7-2D74161CA147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3-1772-4985-8EE7-2D74161CA147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5-1772-4985-8EE7-2D74161CA147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7-1772-4985-8EE7-2D74161CA147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9-1772-4985-8EE7-2D74161CA147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B-1772-4985-8EE7-2D74161CA147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D-1772-4985-8EE7-2D74161CA147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F-1772-4985-8EE7-2D74161CA147}"/>
                </c:ext>
              </c:extLst>
            </c:dLbl>
            <c:dLbl>
              <c:idx val="2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31-1772-4985-8EE7-2D74161CA147}"/>
                </c:ext>
              </c:extLst>
            </c:dLbl>
            <c:dLbl>
              <c:idx val="2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33-1772-4985-8EE7-2D74161CA147}"/>
                </c:ext>
              </c:extLst>
            </c:dLbl>
            <c:dLbl>
              <c:idx val="2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35-1772-4985-8EE7-2D74161CA147}"/>
                </c:ext>
              </c:extLst>
            </c:dLbl>
            <c:dLbl>
              <c:idx val="2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37-1772-4985-8EE7-2D74161CA147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Folha1!$B$2:$B$29</c:f>
              <c:strCache>
                <c:ptCount val="28"/>
                <c:pt idx="0">
                  <c:v>França</c:v>
                </c:pt>
                <c:pt idx="1">
                  <c:v>Alemanha</c:v>
                </c:pt>
                <c:pt idx="2">
                  <c:v>Itália</c:v>
                </c:pt>
                <c:pt idx="3">
                  <c:v>Bélgica</c:v>
                </c:pt>
                <c:pt idx="4">
                  <c:v>Países Baixos</c:v>
                </c:pt>
                <c:pt idx="5">
                  <c:v>Luxemburgo</c:v>
                </c:pt>
                <c:pt idx="6">
                  <c:v>Reino Unido</c:v>
                </c:pt>
                <c:pt idx="7">
                  <c:v>Irlanda</c:v>
                </c:pt>
                <c:pt idx="8">
                  <c:v>Dinamarca</c:v>
                </c:pt>
                <c:pt idx="9">
                  <c:v>Grécia</c:v>
                </c:pt>
                <c:pt idx="10">
                  <c:v>Portugal</c:v>
                </c:pt>
                <c:pt idx="11">
                  <c:v>Espanha</c:v>
                </c:pt>
                <c:pt idx="12">
                  <c:v>Áustria</c:v>
                </c:pt>
                <c:pt idx="13">
                  <c:v>Finlândia</c:v>
                </c:pt>
                <c:pt idx="14">
                  <c:v>Suécia</c:v>
                </c:pt>
                <c:pt idx="15">
                  <c:v>Chipre</c:v>
                </c:pt>
                <c:pt idx="16">
                  <c:v>Estónia</c:v>
                </c:pt>
                <c:pt idx="17">
                  <c:v>Letónia</c:v>
                </c:pt>
                <c:pt idx="18">
                  <c:v>Lituânia</c:v>
                </c:pt>
                <c:pt idx="19">
                  <c:v>Polónia</c:v>
                </c:pt>
                <c:pt idx="20">
                  <c:v>Hungria</c:v>
                </c:pt>
                <c:pt idx="21">
                  <c:v>Chéquia</c:v>
                </c:pt>
                <c:pt idx="22">
                  <c:v>Eslováquia</c:v>
                </c:pt>
                <c:pt idx="23">
                  <c:v>Eslovénia</c:v>
                </c:pt>
                <c:pt idx="24">
                  <c:v>Malta</c:v>
                </c:pt>
                <c:pt idx="25">
                  <c:v>Roménia</c:v>
                </c:pt>
                <c:pt idx="26">
                  <c:v>Bulgária</c:v>
                </c:pt>
                <c:pt idx="27">
                  <c:v>Croácia</c:v>
                </c:pt>
              </c:strCache>
            </c:strRef>
          </c:cat>
          <c:val>
            <c:numRef>
              <c:f>Folha1!$AI$2:$AI$29</c:f>
              <c:numCache>
                <c:formatCode>0.0</c:formatCode>
                <c:ptCount val="28"/>
                <c:pt idx="0">
                  <c:v>5.7945205479452051</c:v>
                </c:pt>
                <c:pt idx="1">
                  <c:v>4.1369863013698627</c:v>
                </c:pt>
                <c:pt idx="2">
                  <c:v>9.1643835616438363</c:v>
                </c:pt>
                <c:pt idx="3">
                  <c:v>5.4794520547945202</c:v>
                </c:pt>
                <c:pt idx="4">
                  <c:v>2.095890410958904</c:v>
                </c:pt>
                <c:pt idx="5">
                  <c:v>3.7945205479452055</c:v>
                </c:pt>
                <c:pt idx="6">
                  <c:v>3.1702127659574466</c:v>
                </c:pt>
                <c:pt idx="7">
                  <c:v>4.3076923076923075</c:v>
                </c:pt>
                <c:pt idx="8">
                  <c:v>0.88461538461538458</c:v>
                </c:pt>
                <c:pt idx="9">
                  <c:v>9.75</c:v>
                </c:pt>
                <c:pt idx="10">
                  <c:v>5.666666666666667</c:v>
                </c:pt>
                <c:pt idx="11">
                  <c:v>7.1025641025641022</c:v>
                </c:pt>
                <c:pt idx="12">
                  <c:v>5.0666666666666664</c:v>
                </c:pt>
                <c:pt idx="13">
                  <c:v>2</c:v>
                </c:pt>
                <c:pt idx="14">
                  <c:v>2.0333333333333332</c:v>
                </c:pt>
                <c:pt idx="15">
                  <c:v>0.7142857142857143</c:v>
                </c:pt>
                <c:pt idx="16">
                  <c:v>1.1904761904761905</c:v>
                </c:pt>
                <c:pt idx="17">
                  <c:v>0.33333333333333331</c:v>
                </c:pt>
                <c:pt idx="18">
                  <c:v>0.14285714285714285</c:v>
                </c:pt>
                <c:pt idx="19">
                  <c:v>4.9047619047619051</c:v>
                </c:pt>
                <c:pt idx="20">
                  <c:v>2.0476190476190474</c:v>
                </c:pt>
                <c:pt idx="21">
                  <c:v>1.8571428571428572</c:v>
                </c:pt>
                <c:pt idx="22">
                  <c:v>1.2380952380952381</c:v>
                </c:pt>
                <c:pt idx="23">
                  <c:v>1.3333333333333333</c:v>
                </c:pt>
                <c:pt idx="24">
                  <c:v>1.0952380952380953</c:v>
                </c:pt>
                <c:pt idx="25">
                  <c:v>0.83333333333333337</c:v>
                </c:pt>
                <c:pt idx="26">
                  <c:v>1.8888888888888888</c:v>
                </c:pt>
                <c:pt idx="27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1772-4985-8EE7-2D74161CA147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07119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https://european-union.europa.eu/easy-read_pt </a:t>
            </a:r>
          </a:p>
        </p:txBody>
      </p:sp>
    </p:spTree>
    <p:extLst>
      <p:ext uri="{BB962C8B-B14F-4D97-AF65-F5344CB8AC3E}">
        <p14:creationId xmlns:p14="http://schemas.microsoft.com/office/powerpoint/2010/main" val="2881343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386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eded2b2fa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eded2b2fa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5b58ba33f9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5b58ba33f9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1635373"/>
            <a:ext cx="8272211" cy="2758727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7967-6BE1-46D8-B406-81F422792A49}" type="datetimeFigureOut">
              <a:rPr lang="en-GB" smtClean="0"/>
              <a:t>12/07/2026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467103"/>
            <a:ext cx="789381" cy="273844"/>
          </a:xfrm>
        </p:spPr>
        <p:txBody>
          <a:bodyPr/>
          <a:lstStyle/>
          <a:p>
            <a:fld id="{AC1DD826-5F90-4F5C-811B-F5D272359F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PT/TXT/?uri=CELEX%3A12016E26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c.europa.eu/implementing-eu-law/home/pt" TargetMode="Externa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PT/TXT/?uri=CELEX:62023CJ0448" TargetMode="External"/><Relationship Id="rId2" Type="http://schemas.openxmlformats.org/officeDocument/2006/relationships/hyperlink" Target="https://eur-lex.europa.eu/legal-content/PT/TXT/?uri=CELEX:62022CJ0769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dra@upt.pt" TargetMode="External"/><Relationship Id="rId7" Type="http://schemas.openxmlformats.org/officeDocument/2006/relationships/hyperlink" Target="mailto:mario.barata@ipleiria.pt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hyperlink" Target="http://orcid.org/0000-0003-4720-1400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obalcrossings.com.b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uria.europa.eu/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PT/TXT/?uri=CELEX%3A12016M00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PT/TXT/?uri=CELEX%3A12016E25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PT/TXT/?uri=CELEX%3A12016E25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523129" y="615886"/>
            <a:ext cx="5235389" cy="12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3200" b="1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 ação por incumprimento na ordem transnacional europeia: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3200" b="1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 salvaguarda do Estado de direito pelo TJUE </a:t>
            </a:r>
          </a:p>
        </p:txBody>
      </p:sp>
      <p:sp>
        <p:nvSpPr>
          <p:cNvPr id="55" name="Google Shape;55;p13"/>
          <p:cNvSpPr txBox="1"/>
          <p:nvPr/>
        </p:nvSpPr>
        <p:spPr>
          <a:xfrm>
            <a:off x="4734000" y="3716625"/>
            <a:ext cx="39060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18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Dora Resende Alves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18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Mário Simões Barata </a:t>
            </a:r>
            <a:endParaRPr sz="1800" dirty="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4734000" y="4480600"/>
            <a:ext cx="3906000" cy="1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12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10 de Junho de 2026</a:t>
            </a:r>
            <a:endParaRPr sz="1200" dirty="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7F220D3D-F22A-A9ED-C7F2-8DED11C8BD9B}"/>
              </a:ext>
            </a:extLst>
          </p:cNvPr>
          <p:cNvSpPr txBox="1"/>
          <p:nvPr/>
        </p:nvSpPr>
        <p:spPr>
          <a:xfrm>
            <a:off x="340659" y="536425"/>
            <a:ext cx="8507506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260.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do TFUE</a:t>
            </a:r>
          </a:p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endParaRPr lang="pt-PT" sz="2000" b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1.   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o Tribunal de Justiça da União Europeia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declarar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verificado que um Estado-Membro não cumpriu qualquer das obrigações que lhe incumbem por força dos Tratados,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esse Estado deve tomar as medidas necessárias à execução do acórdão do Tribunal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algn="just">
              <a:spcBef>
                <a:spcPts val="600"/>
              </a:spcBef>
              <a:buNone/>
            </a:pPr>
            <a:r>
              <a:rPr lang="pt-PT" dirty="0">
                <a:solidFill>
                  <a:srgbClr val="333333"/>
                </a:solidFill>
                <a:latin typeface="Times New Roman" panose="02020603050405020304" pitchFamily="18" charset="0"/>
              </a:rPr>
              <a:t>(…)</a:t>
            </a:r>
            <a:endParaRPr lang="pt-PT" b="0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241AA52-7CB3-BABB-0F58-240387598CD1}"/>
              </a:ext>
            </a:extLst>
          </p:cNvPr>
          <p:cNvSpPr txBox="1"/>
          <p:nvPr/>
        </p:nvSpPr>
        <p:spPr>
          <a:xfrm>
            <a:off x="2922494" y="4686124"/>
            <a:ext cx="66249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https://eur-lex.europa.eu/legal-content/PT/TXT/?uri=CELEX%3A12016E260</a:t>
            </a: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2009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5AC603A1-A95D-7889-F761-F65FB720BBC2}"/>
              </a:ext>
            </a:extLst>
          </p:cNvPr>
          <p:cNvSpPr txBox="1"/>
          <p:nvPr/>
        </p:nvSpPr>
        <p:spPr>
          <a:xfrm>
            <a:off x="35858" y="294378"/>
            <a:ext cx="9108142" cy="46900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260.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do TFUE</a:t>
            </a:r>
          </a:p>
          <a:p>
            <a:pPr algn="just">
              <a:spcBef>
                <a:spcPts val="600"/>
              </a:spcBef>
              <a:buNone/>
            </a:pPr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(…)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2.   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a Comissão considerar que o Estado-Membro em causa não tomou as medidas necessárias à execução do acórdão do Tribunal,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pode submeter o caso a esse Tribunal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após ter dado 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esse Estado a possibilidade de apresentar as suas observações.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Comissão indica o montante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da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quantia fixa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pt-PT" sz="1800" b="0" i="0" dirty="0">
                <a:solidFill>
                  <a:srgbClr val="333333"/>
                </a:solidFill>
                <a:effectLst/>
                <a:highlight>
                  <a:srgbClr val="C0C0C0"/>
                </a:highlight>
                <a:latin typeface="Times New Roman" panose="02020603050405020304" pitchFamily="18" charset="0"/>
              </a:rPr>
              <a:t>ou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da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sanção pecuniária compulsória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a pagar pelo Estado-Membro, que considerar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adequado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às circunstâncias.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 Tribunal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declarar verificado que o Estado-Membro em causa não deu cumprimento ao seu acórdão,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pode condená-lo ao pagamento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de uma quantia fixa ou progressiva correspondente a uma sanção pecuniária.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Este procedimento não prejudica o disposto no artigo 259.</a:t>
            </a:r>
            <a:r>
              <a:rPr lang="pt-PT" sz="1800" b="0" i="0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endParaRPr lang="pt-PT" sz="1800" b="0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601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A89FEE72-FD37-3ABF-ED21-65A54C3F9E32}"/>
              </a:ext>
            </a:extLst>
          </p:cNvPr>
          <p:cNvSpPr txBox="1"/>
          <p:nvPr/>
        </p:nvSpPr>
        <p:spPr>
          <a:xfrm>
            <a:off x="0" y="276449"/>
            <a:ext cx="9063318" cy="4613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260.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do TFUE</a:t>
            </a:r>
          </a:p>
          <a:p>
            <a:pPr algn="just">
              <a:spcBef>
                <a:spcPts val="600"/>
              </a:spcBef>
              <a:buNone/>
            </a:pPr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(…)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3. 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  Quando propuser uma ação no Tribunal ao abrigo do artigo 258.</a:t>
            </a:r>
            <a:r>
              <a:rPr lang="pt-PT" sz="1800" b="0" i="0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por considerar que o Estado-Membro em causa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não cumpriu a obrigação de comunicar as medidas de transposição de uma diretiva adotada de acordo com um processo legislativo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a Comissão pode, se o considerar adequado,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indicar o montante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da quantia fixa ou da sanção pecuniária compulsória, a pagar por esse Estado, que considere adaptado às circunstâncias.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o Tribunal declarar o incumprimento, pode condenar o Estado-Membro em causa ao pagamento de uma quantia fixa ou de uma sanção pecuniária compulsória, no limite do montante indicado pela Comissão. A obrigação de pagamento produz efeitos na data estabelecida pelo Tribunal no seu acórdão.</a:t>
            </a:r>
          </a:p>
        </p:txBody>
      </p:sp>
    </p:spTree>
    <p:extLst>
      <p:ext uri="{BB962C8B-B14F-4D97-AF65-F5344CB8AC3E}">
        <p14:creationId xmlns:p14="http://schemas.microsoft.com/office/powerpoint/2010/main" val="1107524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84024736-BAC1-398F-6333-56B4152C77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02" t="23704" r="5381" b="34467"/>
          <a:stretch>
            <a:fillRect/>
          </a:stretch>
        </p:blipFill>
        <p:spPr>
          <a:xfrm>
            <a:off x="-112507" y="1"/>
            <a:ext cx="9256507" cy="493955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AC76D40-21B3-EE31-0544-76F1B16221A2}"/>
              </a:ext>
            </a:extLst>
          </p:cNvPr>
          <p:cNvSpPr txBox="1"/>
          <p:nvPr/>
        </p:nvSpPr>
        <p:spPr>
          <a:xfrm>
            <a:off x="6828865" y="4839452"/>
            <a:ext cx="46302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800" b="0" i="0" u="none" strike="noStrike" baseline="0" dirty="0">
                <a:solidFill>
                  <a:srgbClr val="000000"/>
                </a:solidFill>
              </a:rPr>
              <a:t>Sónia Resende | Direito | Ano letivo 2021/22 </a:t>
            </a:r>
            <a:endParaRPr lang="pt-PT" sz="800" dirty="0"/>
          </a:p>
        </p:txBody>
      </p:sp>
    </p:spTree>
    <p:extLst>
      <p:ext uri="{BB962C8B-B14F-4D97-AF65-F5344CB8AC3E}">
        <p14:creationId xmlns:p14="http://schemas.microsoft.com/office/powerpoint/2010/main" val="2805310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/>
          <p:nvPr/>
        </p:nvSpPr>
        <p:spPr>
          <a:xfrm>
            <a:off x="0" y="4604400"/>
            <a:ext cx="9144000" cy="54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  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7727400" y="4818600"/>
            <a:ext cx="8766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0199" lvl="0" indent="0" algn="r" rtl="0">
              <a:spcBef>
                <a:spcPts val="1800"/>
              </a:spcBef>
              <a:spcAft>
                <a:spcPts val="1800"/>
              </a:spcAft>
              <a:buNone/>
            </a:pPr>
            <a:r>
              <a:rPr lang="pt-PT" sz="8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IMP.GE.086.3 | 2</a:t>
            </a:r>
            <a:endParaRPr sz="8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2340000" y="4818600"/>
            <a:ext cx="54957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8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Título do Trabalho ou Nome do Autor e Data</a:t>
            </a:r>
            <a:endParaRPr sz="8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 rotWithShape="1">
          <a:blip r:embed="rId3">
            <a:alphaModFix/>
          </a:blip>
          <a:srcRect t="1361" b="1361"/>
          <a:stretch/>
        </p:blipFill>
        <p:spPr>
          <a:xfrm>
            <a:off x="540000" y="4664525"/>
            <a:ext cx="1139948" cy="4163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EA466615-C50C-0F12-B097-3283C9B96CDE}"/>
              </a:ext>
            </a:extLst>
          </p:cNvPr>
          <p:cNvSpPr txBox="1"/>
          <p:nvPr/>
        </p:nvSpPr>
        <p:spPr>
          <a:xfrm>
            <a:off x="515850" y="1011523"/>
            <a:ext cx="4572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32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ação por incumprimento</a:t>
            </a:r>
          </a:p>
          <a:p>
            <a:r>
              <a:rPr lang="pt-PT" sz="3200" b="1" dirty="0">
                <a:latin typeface="Times New Roman" panose="02020603050405020304" pitchFamily="18" charset="0"/>
              </a:rPr>
              <a:t>por Estado-Membro</a:t>
            </a:r>
            <a:endParaRPr lang="pt-PT" sz="32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61DCC78-EB94-6181-D8B3-D6CD836A4A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1177" t="41656" r="31734" b="19666"/>
          <a:stretch>
            <a:fillRect/>
          </a:stretch>
        </p:blipFill>
        <p:spPr>
          <a:xfrm>
            <a:off x="4715436" y="340658"/>
            <a:ext cx="3649182" cy="3044407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D2C41B62-2B72-E27F-04DF-2BBF34FC188C}"/>
              </a:ext>
            </a:extLst>
          </p:cNvPr>
          <p:cNvSpPr txBox="1"/>
          <p:nvPr/>
        </p:nvSpPr>
        <p:spPr>
          <a:xfrm>
            <a:off x="421341" y="4055930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5"/>
              </a:rPr>
              <a:t>https://ec.europa.eu/implementing-eu-law/home/pt</a:t>
            </a:r>
            <a:r>
              <a:rPr lang="pt-PT" dirty="0"/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2FE13C20-006B-59D6-613B-8715BB27A5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572495"/>
              </p:ext>
            </p:extLst>
          </p:nvPr>
        </p:nvGraphicFramePr>
        <p:xfrm>
          <a:off x="0" y="-406565"/>
          <a:ext cx="9144000" cy="5550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9032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81A01AD-A885-9BC1-E756-7B0E7AC0A87B}"/>
              </a:ext>
            </a:extLst>
          </p:cNvPr>
          <p:cNvSpPr txBox="1"/>
          <p:nvPr/>
        </p:nvSpPr>
        <p:spPr>
          <a:xfrm>
            <a:off x="277906" y="890616"/>
            <a:ext cx="8588188" cy="3362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Processos em destaque</a:t>
            </a:r>
          </a:p>
          <a:p>
            <a:pPr algn="just">
              <a:lnSpc>
                <a:spcPct val="150000"/>
              </a:lnSpc>
              <a:buNone/>
            </a:pPr>
            <a:endParaRPr lang="pt-BR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pt-PT" dirty="0"/>
              <a:t>TRIBUNAL DE JUSTIÇA DA UNIÃO EUROPEIA. Acórdão do Tribunal de Justiça (Tribunal Pleno) de </a:t>
            </a:r>
          </a:p>
          <a:p>
            <a:r>
              <a:rPr lang="pt-PT" dirty="0">
                <a:highlight>
                  <a:srgbClr val="C0C0C0"/>
                </a:highlight>
              </a:rPr>
              <a:t>21 de abril de 2026</a:t>
            </a:r>
            <a:r>
              <a:rPr lang="pt-PT" dirty="0"/>
              <a:t> no processo C-769/22.</a:t>
            </a:r>
            <a:br>
              <a:rPr lang="pt-PT" dirty="0"/>
            </a:br>
            <a:r>
              <a:rPr lang="pt-PT" dirty="0">
                <a:highlight>
                  <a:srgbClr val="FFFF00"/>
                </a:highlight>
              </a:rPr>
              <a:t>Comissão Europeia contra Hungria</a:t>
            </a:r>
            <a:r>
              <a:rPr lang="pt-PT" dirty="0"/>
              <a:t>. ECLI:EU:C:2026:326.</a:t>
            </a:r>
          </a:p>
          <a:p>
            <a:r>
              <a:rPr lang="pt-PT" u="sng" dirty="0">
                <a:hlinkClick r:id="rId2"/>
              </a:rPr>
              <a:t>https://eur-lex.europa.eu/legal-content/PT/TXT/?uri=CELEX:62022CJ0769</a:t>
            </a:r>
            <a:r>
              <a:rPr lang="pt-PT" dirty="0"/>
              <a:t> </a:t>
            </a:r>
          </a:p>
          <a:p>
            <a:endParaRPr lang="pt-PT" dirty="0"/>
          </a:p>
          <a:p>
            <a:endParaRPr lang="pt-PT" dirty="0"/>
          </a:p>
          <a:p>
            <a:r>
              <a:rPr lang="pt-PT" dirty="0"/>
              <a:t>TRIBUNAL DE JUSTIÇA DA UNIÃO EUROPEIA. Acórdão do Tribunal de Justiça (Grande Secção) de </a:t>
            </a:r>
          </a:p>
          <a:p>
            <a:r>
              <a:rPr lang="pt-PT" dirty="0">
                <a:highlight>
                  <a:srgbClr val="C0C0C0"/>
                </a:highlight>
              </a:rPr>
              <a:t>18 de dezembro de 2025</a:t>
            </a:r>
            <a:r>
              <a:rPr lang="pt-PT" dirty="0"/>
              <a:t> no processo C-448/23.</a:t>
            </a:r>
            <a:br>
              <a:rPr lang="pt-PT" dirty="0"/>
            </a:br>
            <a:r>
              <a:rPr lang="pt-PT" dirty="0">
                <a:highlight>
                  <a:srgbClr val="FFFF00"/>
                </a:highlight>
              </a:rPr>
              <a:t>Comissão Europeia contra República da Polónia</a:t>
            </a:r>
            <a:r>
              <a:rPr lang="pt-PT" dirty="0"/>
              <a:t>.</a:t>
            </a:r>
            <a:r>
              <a:rPr lang="pt-PT" b="1" dirty="0"/>
              <a:t> </a:t>
            </a:r>
            <a:r>
              <a:rPr lang="pt-PT" dirty="0"/>
              <a:t>ECLI:EU:C:2025:975 </a:t>
            </a:r>
          </a:p>
          <a:p>
            <a:r>
              <a:rPr lang="pt-PT" u="sng" dirty="0">
                <a:hlinkClick r:id="rId3"/>
              </a:rPr>
              <a:t>https://eur-lex.europa.eu/legal-content/PT/TXT/?uri=CELEX:62023CJ0448</a:t>
            </a:r>
            <a:r>
              <a:rPr lang="pt-PT" dirty="0"/>
              <a:t> 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59967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m 5" descr="Uma imagem com pessoa, Cara humana, vestuário, interior&#10;&#10;Descrição gerada automaticamente">
            <a:extLst>
              <a:ext uri="{FF2B5EF4-FFF2-40B4-BE49-F238E27FC236}">
                <a16:creationId xmlns:a16="http://schemas.microsoft.com/office/drawing/2014/main" id="{1E32B5A7-760C-1C72-790B-A7B9B00AC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65" y="534238"/>
            <a:ext cx="16287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BBAE6BFF-972E-3282-CD22-3C964B188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1987" y="1710566"/>
            <a:ext cx="272382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altLang="pt-PT" sz="1000" dirty="0">
                <a:latin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dra@upt.pt</a:t>
            </a:r>
            <a:r>
              <a:rPr lang="pt-PT" altLang="pt-PT" sz="10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0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ORCID –</a:t>
            </a:r>
            <a:r>
              <a:rPr kumimoji="0" lang="pt-PT" altLang="pt-PT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altLang="pt-PT" sz="1000" u="sng" dirty="0">
                <a:solidFill>
                  <a:srgbClr val="0000FF"/>
                </a:solidFill>
                <a:highlight>
                  <a:srgbClr val="FFFFFF"/>
                </a:highlight>
                <a:latin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http://orcid.org/0000-0003-4720-1400</a:t>
            </a:r>
            <a:r>
              <a:rPr lang="pt-PT" altLang="pt-PT" sz="1000" u="sng" dirty="0">
                <a:solidFill>
                  <a:srgbClr val="0000FF"/>
                </a:solidFill>
                <a:highlight>
                  <a:srgbClr val="FFFFFF"/>
                </a:highlight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A759FF-1672-DC94-A7FA-6E1B0F9D6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270" y="2726229"/>
            <a:ext cx="1847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pt-PT" altLang="pt-P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C1C0F0A-7C7B-29ED-2608-B554408F4654}"/>
              </a:ext>
            </a:extLst>
          </p:cNvPr>
          <p:cNvSpPr txBox="1"/>
          <p:nvPr/>
        </p:nvSpPr>
        <p:spPr>
          <a:xfrm>
            <a:off x="5178677" y="534238"/>
            <a:ext cx="59480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solidFill>
                  <a:schemeClr val="accent1">
                    <a:lumMod val="75000"/>
                  </a:schemeClr>
                </a:solidFill>
              </a:rPr>
              <a:t>Muito obrigado!</a:t>
            </a:r>
          </a:p>
        </p:txBody>
      </p:sp>
      <p:pic>
        <p:nvPicPr>
          <p:cNvPr id="5" name="Imagem 4" descr="Uma imagem com Tipo de letra, escrita à mão, file, branco&#10;&#10;Os conteúdos gerados por IA poderão estar incorretos.">
            <a:extLst>
              <a:ext uri="{FF2B5EF4-FFF2-40B4-BE49-F238E27FC236}">
                <a16:creationId xmlns:a16="http://schemas.microsoft.com/office/drawing/2014/main" id="{27E8E60B-26BE-4A4F-519B-B38430009B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8522" y="1429432"/>
            <a:ext cx="2991267" cy="1114581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092C8891-A355-75EF-7EB3-CE40CB7A07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97" y="2875709"/>
            <a:ext cx="1628775" cy="20097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EA61405-C0CF-4DC1-0EAB-3A011B87136F}"/>
              </a:ext>
            </a:extLst>
          </p:cNvPr>
          <p:cNvSpPr txBox="1"/>
          <p:nvPr/>
        </p:nvSpPr>
        <p:spPr>
          <a:xfrm>
            <a:off x="2590118" y="3465097"/>
            <a:ext cx="55626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Mário Simões Barata</a:t>
            </a:r>
          </a:p>
          <a:p>
            <a:pPr algn="r"/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PT" sz="2400" b="1" i="1" dirty="0">
                <a:ea typeface="Times New Roman" panose="02020603050405020304" pitchFamily="18" charset="0"/>
              </a:rPr>
              <a:t>                  </a:t>
            </a:r>
            <a:r>
              <a:rPr lang="pt-PT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  <a:hlinkClick r:id="rId7"/>
              </a:rPr>
              <a:t>mario.barata@ipleiria.pt</a:t>
            </a:r>
            <a:r>
              <a: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pt-PT" sz="1100" dirty="0"/>
          </a:p>
        </p:txBody>
      </p:sp>
    </p:spTree>
    <p:extLst>
      <p:ext uri="{BB962C8B-B14F-4D97-AF65-F5344CB8AC3E}">
        <p14:creationId xmlns:p14="http://schemas.microsoft.com/office/powerpoint/2010/main" val="5046630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5"/>
          <p:cNvPicPr preferRelativeResize="0"/>
          <p:nvPr/>
        </p:nvPicPr>
        <p:blipFill rotWithShape="1">
          <a:blip r:embed="rId3">
            <a:alphaModFix/>
          </a:blip>
          <a:srcRect t="69" b="79"/>
          <a:stretch/>
        </p:blipFill>
        <p:spPr>
          <a:xfrm>
            <a:off x="3852000" y="2160000"/>
            <a:ext cx="1440001" cy="110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C4F2DC4-B75C-633D-8AE0-7BADABC9A818}"/>
              </a:ext>
            </a:extLst>
          </p:cNvPr>
          <p:cNvSpPr txBox="1"/>
          <p:nvPr/>
        </p:nvSpPr>
        <p:spPr>
          <a:xfrm>
            <a:off x="4661648" y="4894527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000" dirty="0">
                <a:hlinkClick r:id="rId3"/>
              </a:rPr>
              <a:t>https://www.globalcrossings.com.br</a:t>
            </a:r>
            <a:r>
              <a:rPr lang="pt-PT" dirty="0">
                <a:hlinkClick r:id="rId3"/>
              </a:rPr>
              <a:t>/</a:t>
            </a:r>
            <a:r>
              <a:rPr lang="pt-PT" dirty="0"/>
              <a:t>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36CFF05-FDDD-3ED7-118A-F56C9DC349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75" y="31321"/>
            <a:ext cx="8973671" cy="50556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6035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pa com todos os países da União Europeia">
            <a:extLst>
              <a:ext uri="{FF2B5EF4-FFF2-40B4-BE49-F238E27FC236}">
                <a16:creationId xmlns:a16="http://schemas.microsoft.com/office/drawing/2014/main" id="{78B7F82C-0313-4A18-1CF3-32859917C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75" y="0"/>
            <a:ext cx="507206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79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C311F178-8EA3-DF3D-3ABE-469BED593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Um mercado interno</a:t>
            </a:r>
          </a:p>
        </p:txBody>
      </p:sp>
      <p:pic>
        <p:nvPicPr>
          <p:cNvPr id="4098" name="Picture 2" descr="Mapa da UE com uma rede de linhas amarelas que ligam vários pontos.">
            <a:extLst>
              <a:ext uri="{FF2B5EF4-FFF2-40B4-BE49-F238E27FC236}">
                <a16:creationId xmlns:a16="http://schemas.microsoft.com/office/drawing/2014/main" id="{8D0AB0BB-2BEE-E728-46BA-D627D7173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965" y="1362806"/>
            <a:ext cx="5702402" cy="369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576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missão Europeia instaura processos contra Portugal no Tribunal de Justiça  da União Europeia por incumprimento da pontualidade no pagamento a empresas">
            <a:extLst>
              <a:ext uri="{FF2B5EF4-FFF2-40B4-BE49-F238E27FC236}">
                <a16:creationId xmlns:a16="http://schemas.microsoft.com/office/drawing/2014/main" id="{B9C5B7DB-5608-B3D9-94B9-E9A24D47B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18" y="2370324"/>
            <a:ext cx="5037604" cy="251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81E77A55-3560-9AED-9F85-CA90AE237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629" y="2656635"/>
            <a:ext cx="2143125" cy="2143125"/>
          </a:xfrm>
          <a:prstGeom prst="rect">
            <a:avLst/>
          </a:prstGeom>
        </p:spPr>
      </p:pic>
      <p:pic>
        <p:nvPicPr>
          <p:cNvPr id="2052" name="Picture 4" descr="logo-pt">
            <a:extLst>
              <a:ext uri="{FF2B5EF4-FFF2-40B4-BE49-F238E27FC236}">
                <a16:creationId xmlns:a16="http://schemas.microsoft.com/office/drawing/2014/main" id="{FD40F7F7-0734-539C-181F-609B91750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63" y="227199"/>
            <a:ext cx="7449009" cy="1373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073A747D-1702-3050-5272-9B0E800E3749}"/>
              </a:ext>
            </a:extLst>
          </p:cNvPr>
          <p:cNvSpPr txBox="1"/>
          <p:nvPr/>
        </p:nvSpPr>
        <p:spPr>
          <a:xfrm>
            <a:off x="5844988" y="182078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000" dirty="0">
                <a:hlinkClick r:id="rId5"/>
              </a:rPr>
              <a:t>https://curia.europa.eu/</a:t>
            </a:r>
            <a:r>
              <a:rPr lang="pt-PT" sz="20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395683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5F513735-CF10-735B-8DE3-2A722D3D2D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955" t="28061" r="6218" b="24009"/>
          <a:stretch>
            <a:fillRect/>
          </a:stretch>
        </p:blipFill>
        <p:spPr>
          <a:xfrm>
            <a:off x="-73870" y="936450"/>
            <a:ext cx="9291740" cy="4207050"/>
          </a:xfrm>
          <a:prstGeom prst="rect">
            <a:avLst/>
          </a:prstGeom>
        </p:spPr>
      </p:pic>
      <p:pic>
        <p:nvPicPr>
          <p:cNvPr id="1026" name="Picture 2" descr="Diário da República">
            <a:extLst>
              <a:ext uri="{FF2B5EF4-FFF2-40B4-BE49-F238E27FC236}">
                <a16:creationId xmlns:a16="http://schemas.microsoft.com/office/drawing/2014/main" id="{EF0358CB-235B-87C5-4B81-6183D775B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419" y="88444"/>
            <a:ext cx="4234658" cy="92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076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3807967-0CD7-68E4-5184-9475EFE17987}"/>
              </a:ext>
            </a:extLst>
          </p:cNvPr>
          <p:cNvSpPr txBox="1"/>
          <p:nvPr/>
        </p:nvSpPr>
        <p:spPr>
          <a:xfrm>
            <a:off x="502023" y="194642"/>
            <a:ext cx="8337176" cy="4274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4.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   </a:t>
            </a:r>
            <a:r>
              <a:rPr lang="pt-PT" sz="20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do TUE</a:t>
            </a:r>
          </a:p>
          <a:p>
            <a:pPr algn="just">
              <a:spcBef>
                <a:spcPts val="600"/>
              </a:spcBef>
              <a:buNone/>
            </a:pPr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(…)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3.   Em virtude do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princípio da cooperação leal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a União e os Estados-Membros respeitam-se e assistem-se mutuamente no cumprimento das missões decorrentes dos Tratados.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Os Estados-Membros tomam todas as medidas gerais ou específicas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adequadas para garantir a execução das obrigações decorrentes dos Tratados ou resultantes dos atos das instituições da União.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Os Estados-Membros facilitam à União o cumprimento da sua missão e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abstêm-se de qualquer medida suscetível de pôr em perigo a realização dos objetivos da União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FE3AD98-9067-FA20-26CE-EA6DFD25C2E9}"/>
              </a:ext>
            </a:extLst>
          </p:cNvPr>
          <p:cNvSpPr txBox="1"/>
          <p:nvPr/>
        </p:nvSpPr>
        <p:spPr>
          <a:xfrm>
            <a:off x="2949389" y="4835723"/>
            <a:ext cx="68490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https://eur-lex.europa.eu/legal-content/PT/TXT/?uri=CELEX%3A12016M004</a:t>
            </a: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3896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A947916-B904-16AF-7E84-EC2D7E213637}"/>
              </a:ext>
            </a:extLst>
          </p:cNvPr>
          <p:cNvSpPr txBox="1"/>
          <p:nvPr/>
        </p:nvSpPr>
        <p:spPr>
          <a:xfrm>
            <a:off x="233082" y="621937"/>
            <a:ext cx="8677835" cy="3345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258.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do TFUE 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Comissão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considerar que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um Estado-Membro não cumpriu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qualquer das obrigações que lhe incumbem por força dos Tratados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formulará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um parecer fundamentado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sobre o assunto,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após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ter dado a esse Estado oportunidade de apresentar as suas observações.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o Estado 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em causa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não proceder em conformidade 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com este parecer no prazo fixado pela Comissão, esta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pode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recorrer ao Tribunal 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de Justiça da União Europeia.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A64050C-57F2-8F06-0065-B4FCEC947C36}"/>
              </a:ext>
            </a:extLst>
          </p:cNvPr>
          <p:cNvSpPr txBox="1"/>
          <p:nvPr/>
        </p:nvSpPr>
        <p:spPr>
          <a:xfrm>
            <a:off x="2940423" y="4651048"/>
            <a:ext cx="65173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https://eur-lex.europa.eu/legal-content/PT/TXT/?uri=CELEX%3A12016E258</a:t>
            </a: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9803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23A5935-3F03-8700-90BA-C2165ADED0B9}"/>
              </a:ext>
            </a:extLst>
          </p:cNvPr>
          <p:cNvSpPr txBox="1"/>
          <p:nvPr/>
        </p:nvSpPr>
        <p:spPr>
          <a:xfrm>
            <a:off x="98612" y="-8167"/>
            <a:ext cx="8946776" cy="4890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259.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d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 TFUE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Qualquer Estado-Membro pode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recorrer ao Tribunal de Justiça da União Europeia, se considerar que outro Estado-Membro não cumpriu qualquer das obrigações que lhe incumbem por força dos Tratados.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Antes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de qualquer Estado-Membro introduzir recurso contra outro Estado-Membro, com fundamento em pretenso incumprimento das obrigações que a este incumbem por força dos Tratados,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deve submeter o assunto à apreciação da Comissão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Comissão formulará um parecer fundamentado, depois de os Estados interessados terem tido oportunidade de apresentar, em processo contraditório, as suas observações escritas e orais.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a Comissão não tiver formulado parecer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no prazo de três meses 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contar da data do pedido, a falta de parecer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não impede o recurso ao Tribunal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7CC2202-610F-6313-6972-964225500AD1}"/>
              </a:ext>
            </a:extLst>
          </p:cNvPr>
          <p:cNvSpPr txBox="1"/>
          <p:nvPr/>
        </p:nvSpPr>
        <p:spPr>
          <a:xfrm>
            <a:off x="3039036" y="4881890"/>
            <a:ext cx="69386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https://eur-lex.europa.eu/legal-content/PT/TXT/?uri=CELEX%3A12016E259</a:t>
            </a: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667467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959</Words>
  <Application>Microsoft Office PowerPoint</Application>
  <PresentationFormat>Apresentação no Ecrã (16:9)</PresentationFormat>
  <Paragraphs>107</Paragraphs>
  <Slides>18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23" baseType="lpstr">
      <vt:lpstr>Times New Roman</vt:lpstr>
      <vt:lpstr>Arial</vt:lpstr>
      <vt:lpstr>Calibri</vt:lpstr>
      <vt:lpstr>Helvetica Neue Light</vt:lpstr>
      <vt:lpstr>Simple Light</vt:lpstr>
      <vt:lpstr>Apresentação do PowerPoint</vt:lpstr>
      <vt:lpstr>Apresentação do PowerPoint</vt:lpstr>
      <vt:lpstr>Apresentação do PowerPoint</vt:lpstr>
      <vt:lpstr>Um mercado interno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mdmir</dc:creator>
  <cp:lastModifiedBy>Dora Alves</cp:lastModifiedBy>
  <cp:revision>52</cp:revision>
  <dcterms:modified xsi:type="dcterms:W3CDTF">2026-07-12T18:58:58Z</dcterms:modified>
</cp:coreProperties>
</file>