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5"/>
  </p:notesMasterIdLst>
  <p:sldIdLst>
    <p:sldId id="256" r:id="rId2"/>
    <p:sldId id="257" r:id="rId3"/>
    <p:sldId id="281" r:id="rId4"/>
    <p:sldId id="259" r:id="rId5"/>
    <p:sldId id="277" r:id="rId6"/>
    <p:sldId id="276" r:id="rId7"/>
    <p:sldId id="282" r:id="rId8"/>
    <p:sldId id="278" r:id="rId9"/>
    <p:sldId id="279" r:id="rId10"/>
    <p:sldId id="280" r:id="rId11"/>
    <p:sldId id="283" r:id="rId12"/>
    <p:sldId id="262" r:id="rId13"/>
    <p:sldId id="258" r:id="rId14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Helvetica Neue Light" panose="020B0604020202020204" charset="0"/>
      <p:regular r:id="rId20"/>
      <p:bold r:id="rId21"/>
      <p:italic r:id="rId22"/>
      <p:boldItalic r:id="rId23"/>
    </p:embeddedFont>
    <p:embeddedFont>
      <p:font typeface="Roboto" panose="02000000000000000000" pitchFamily="2" charset="0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340">
          <p15:clr>
            <a:srgbClr val="00FFFF"/>
          </p15:clr>
        </p15:guide>
        <p15:guide id="2" orient="horz" pos="340">
          <p15:clr>
            <a:srgbClr val="00FFFF"/>
          </p15:clr>
        </p15:guide>
        <p15:guide id="3" orient="horz" pos="2900">
          <p15:clr>
            <a:srgbClr val="00FFFF"/>
          </p15:clr>
        </p15:guide>
        <p15:guide id="4" pos="5420">
          <p15:clr>
            <a:srgbClr val="00FFFF"/>
          </p15:clr>
        </p15:guide>
        <p15:guide id="5" pos="2982">
          <p15:clr>
            <a:srgbClr val="747775"/>
          </p15:clr>
        </p15:guide>
        <p15:guide id="6" pos="2778">
          <p15:clr>
            <a:srgbClr val="747775"/>
          </p15:clr>
        </p15:guide>
        <p15:guide id="7" orient="horz" pos="454">
          <p15:clr>
            <a:srgbClr val="747775"/>
          </p15:clr>
        </p15:guide>
        <p15:guide id="8" orient="horz" pos="2518">
          <p15:clr>
            <a:srgbClr val="747775"/>
          </p15:clr>
        </p15:guide>
        <p15:guide id="9" orient="horz" pos="1157">
          <p15:clr>
            <a:srgbClr val="747775"/>
          </p15:clr>
        </p15:guide>
        <p15:guide id="10" orient="horz" pos="1879">
          <p15:clr>
            <a:srgbClr val="747775"/>
          </p15:clr>
        </p15:guide>
        <p15:guide id="11" pos="1270">
          <p15:clr>
            <a:srgbClr val="747775"/>
          </p15:clr>
        </p15:guide>
        <p15:guide id="12" pos="1474">
          <p15:clr>
            <a:srgbClr val="747775"/>
          </p15:clr>
        </p15:guide>
        <p15:guide id="13" orient="horz" pos="952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54" y="82"/>
      </p:cViewPr>
      <p:guideLst>
        <p:guide pos="340"/>
        <p:guide orient="horz" pos="340"/>
        <p:guide orient="horz" pos="2900"/>
        <p:guide pos="5420"/>
        <p:guide pos="2982"/>
        <p:guide pos="2778"/>
        <p:guide orient="horz" pos="454"/>
        <p:guide orient="horz" pos="2518"/>
        <p:guide orient="horz" pos="1157"/>
        <p:guide orient="horz" pos="1879"/>
        <p:guide pos="1270"/>
        <p:guide pos="1474"/>
        <p:guide orient="horz" pos="95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eded2b2fa8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eded2b2fa8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25b58ba33f9_1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25b58ba33f9_1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330214" y="460805"/>
            <a:ext cx="8482004" cy="89197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894" y="526617"/>
            <a:ext cx="8272212" cy="760350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895" y="1635373"/>
            <a:ext cx="8272211" cy="2758727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07967-6BE1-46D8-B406-81F422792A49}" type="datetimeFigureOut">
              <a:rPr lang="en-GB" smtClean="0"/>
              <a:t>21/11/2024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8725" y="4467103"/>
            <a:ext cx="789381" cy="273844"/>
          </a:xfrm>
        </p:spPr>
        <p:txBody>
          <a:bodyPr/>
          <a:lstStyle/>
          <a:p>
            <a:fld id="{AC1DD826-5F90-4F5C-811B-F5D272359FD3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2403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dra@upt.pt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orcid.org/0000-0003-4720-1400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eur-lex.europa.eu/homepage.html?locale=pt" TargetMode="Externa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curia.europa.eu/jcms/jcms/j_6/pt/" TargetMode="Externa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curia.europa.eu/jcms/upload/docs/application/pdf/2024-08/statut_cour_pt.pdf" TargetMode="Externa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data.europa.eu/eli/reg/2024/2019/oj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4572000" y="478489"/>
            <a:ext cx="4509247" cy="28619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pt-PT" sz="3200" b="1" u="sng" dirty="0">
                <a:solidFill>
                  <a:schemeClr val="accent5">
                    <a:lumMod val="75000"/>
                  </a:schemeClr>
                </a:solidFill>
              </a:rPr>
              <a:t>Alterações no TJUE: que alcance para acesso ao direito?</a:t>
            </a:r>
            <a:endParaRPr lang="pt-PT" sz="3200" b="1" dirty="0">
              <a:solidFill>
                <a:schemeClr val="accent5">
                  <a:lumMod val="75000"/>
                </a:schemeClr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4973435" y="3765176"/>
            <a:ext cx="4509247" cy="10936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pt-PT" sz="1800" dirty="0"/>
              <a:t>Dora Resende Alves – UPT</a:t>
            </a:r>
          </a:p>
          <a:p>
            <a:endParaRPr lang="pt-PT" sz="1800" dirty="0"/>
          </a:p>
          <a:p>
            <a:r>
              <a:rPr lang="pt-PT" sz="1800" dirty="0">
                <a:solidFill>
                  <a:schemeClr val="tx1"/>
                </a:solidFill>
              </a:rPr>
              <a:t>18 de Setembro de 2024</a:t>
            </a:r>
            <a:endParaRPr lang="pt-PT" sz="1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918" y="483829"/>
            <a:ext cx="7459878" cy="44072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17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Ideias</a:t>
            </a:r>
            <a:r>
              <a:rPr lang="en-GB" sz="1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7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Finais</a:t>
            </a:r>
            <a:endParaRPr lang="en-GB" sz="1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12329" y="1539441"/>
            <a:ext cx="8997741" cy="3238933"/>
          </a:xfrm>
        </p:spPr>
        <p:txBody>
          <a:bodyPr>
            <a:normAutofit lnSpcReduction="10000"/>
          </a:bodyPr>
          <a:lstStyle/>
          <a:p>
            <a:pPr marL="114300" indent="0">
              <a:buNone/>
            </a:pPr>
            <a:endParaRPr lang="pt-PT" dirty="0"/>
          </a:p>
          <a:p>
            <a:pPr indent="0" algn="just">
              <a:lnSpc>
                <a:spcPct val="150000"/>
              </a:lnSpc>
              <a:spcAft>
                <a:spcPts val="600"/>
              </a:spcAft>
              <a:buNone/>
            </a:pPr>
            <a:r>
              <a:rPr lang="pt-PT" dirty="0"/>
              <a:t>• </a:t>
            </a:r>
            <a:r>
              <a:rPr lang="pt-PT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rês pontos a sublinhar: </a:t>
            </a:r>
          </a:p>
          <a:p>
            <a:pPr indent="0" algn="just">
              <a:lnSpc>
                <a:spcPct val="150000"/>
              </a:lnSpc>
              <a:spcAft>
                <a:spcPts val="600"/>
              </a:spcAft>
              <a:buNone/>
            </a:pP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a preocupação com a eficácia processual no TJUE, </a:t>
            </a:r>
          </a:p>
          <a:p>
            <a:pPr indent="0" algn="just">
              <a:lnSpc>
                <a:spcPct val="150000"/>
              </a:lnSpc>
              <a:spcAft>
                <a:spcPts val="600"/>
              </a:spcAft>
              <a:buNone/>
            </a:pP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a relevância das reformas para a concretização do direito e dos direitos no quadro da União e a dinâmica do Direito,  </a:t>
            </a:r>
          </a:p>
          <a:p>
            <a:pPr indent="0" algn="just">
              <a:lnSpc>
                <a:spcPct val="150000"/>
              </a:lnSpc>
              <a:spcAft>
                <a:spcPts val="600"/>
              </a:spcAft>
              <a:buNone/>
            </a:pP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que se reconduzem à importância da leitura do </a:t>
            </a:r>
            <a:r>
              <a:rPr lang="pt-PT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Jornal Oficial da União Europeia</a:t>
            </a:r>
            <a:r>
              <a:rPr lang="pt-P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t-PT" sz="1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8065766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A5EBCC3-0BCF-6672-1D6B-79D1B1B51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no querido mês de …</a:t>
            </a:r>
          </a:p>
        </p:txBody>
      </p:sp>
      <p:pic>
        <p:nvPicPr>
          <p:cNvPr id="5" name="Marcador de Posição de Conteúdo 4">
            <a:extLst>
              <a:ext uri="{FF2B5EF4-FFF2-40B4-BE49-F238E27FC236}">
                <a16:creationId xmlns:a16="http://schemas.microsoft.com/office/drawing/2014/main" id="{9B10C04D-A55A-BDBA-AD3B-42B085A117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12129" b="22781"/>
          <a:stretch/>
        </p:blipFill>
        <p:spPr>
          <a:xfrm>
            <a:off x="2262188" y="1711569"/>
            <a:ext cx="6283935" cy="3024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7330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Imagem 5" descr="Uma imagem com pessoa, Cara humana, vestuário, interior&#10;&#10;Descrição gerada automaticamente">
            <a:extLst>
              <a:ext uri="{FF2B5EF4-FFF2-40B4-BE49-F238E27FC236}">
                <a16:creationId xmlns:a16="http://schemas.microsoft.com/office/drawing/2014/main" id="{1E32B5A7-760C-1C72-790B-A7B9B00AC8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821" y="2192665"/>
            <a:ext cx="1628775" cy="2009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4">
            <a:extLst>
              <a:ext uri="{FF2B5EF4-FFF2-40B4-BE49-F238E27FC236}">
                <a16:creationId xmlns:a16="http://schemas.microsoft.com/office/drawing/2014/main" id="{26A759FF-1672-DC94-A7FA-6E1B0F9D66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5270" y="2726229"/>
            <a:ext cx="184731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pt-PT" altLang="pt-PT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pt-PT" altLang="pt-PT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B029D5DB-5E15-10B6-40B4-991B1047ADE8}"/>
              </a:ext>
            </a:extLst>
          </p:cNvPr>
          <p:cNvSpPr txBox="1"/>
          <p:nvPr/>
        </p:nvSpPr>
        <p:spPr>
          <a:xfrm>
            <a:off x="3060781" y="3197552"/>
            <a:ext cx="45720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14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DORA RESENDE ALVES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PT" altLang="pt-PT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PT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dra@upt.pt</a:t>
            </a:r>
            <a:r>
              <a:rPr lang="pt-PT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endParaRPr lang="pt-PT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PT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ORCID – </a:t>
            </a:r>
            <a:r>
              <a:rPr lang="pt-PT" sz="1000" u="sng" dirty="0">
                <a:solidFill>
                  <a:srgbClr val="0000FF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4" tooltip="Go to my personal page at http://orcid.org/"/>
              </a:rPr>
              <a:t>http://orcid.org/0000-0003-4720-1400</a:t>
            </a:r>
            <a:endParaRPr lang="pt-PT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3C1C0F0A-7C7B-29ED-2608-B554408F4654}"/>
              </a:ext>
            </a:extLst>
          </p:cNvPr>
          <p:cNvSpPr txBox="1"/>
          <p:nvPr/>
        </p:nvSpPr>
        <p:spPr>
          <a:xfrm>
            <a:off x="4434606" y="937650"/>
            <a:ext cx="594808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4000" dirty="0">
                <a:solidFill>
                  <a:schemeClr val="accent1">
                    <a:lumMod val="75000"/>
                  </a:schemeClr>
                </a:solidFill>
              </a:rPr>
              <a:t>Muito obrigada!</a:t>
            </a:r>
          </a:p>
        </p:txBody>
      </p:sp>
    </p:spTree>
    <p:extLst>
      <p:ext uri="{BB962C8B-B14F-4D97-AF65-F5344CB8AC3E}">
        <p14:creationId xmlns:p14="http://schemas.microsoft.com/office/powerpoint/2010/main" val="5046630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15"/>
          <p:cNvPicPr preferRelativeResize="0"/>
          <p:nvPr/>
        </p:nvPicPr>
        <p:blipFill rotWithShape="1">
          <a:blip r:embed="rId3">
            <a:alphaModFix/>
          </a:blip>
          <a:srcRect t="69" b="79"/>
          <a:stretch/>
        </p:blipFill>
        <p:spPr>
          <a:xfrm>
            <a:off x="3852000" y="2160000"/>
            <a:ext cx="1440001" cy="1108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/>
        </p:nvSpPr>
        <p:spPr>
          <a:xfrm>
            <a:off x="7727400" y="4818600"/>
            <a:ext cx="876600" cy="1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10199" lvl="0" indent="0" algn="r" rtl="0">
              <a:spcBef>
                <a:spcPts val="1800"/>
              </a:spcBef>
              <a:spcAft>
                <a:spcPts val="1800"/>
              </a:spcAft>
              <a:buNone/>
            </a:pPr>
            <a:r>
              <a:rPr lang="pt-PT" sz="800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IMP.GE.090.3 | 2</a:t>
            </a:r>
            <a:endParaRPr sz="800"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pic>
        <p:nvPicPr>
          <p:cNvPr id="63" name="Google Shape;63;p14"/>
          <p:cNvPicPr preferRelativeResize="0"/>
          <p:nvPr/>
        </p:nvPicPr>
        <p:blipFill rotWithShape="1">
          <a:blip r:embed="rId3">
            <a:alphaModFix/>
          </a:blip>
          <a:srcRect t="1671" b="1681"/>
          <a:stretch/>
        </p:blipFill>
        <p:spPr>
          <a:xfrm>
            <a:off x="540000" y="4703262"/>
            <a:ext cx="1112402" cy="342277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m 1" descr="Uma imagem com texto, captura de ecrã, mapa&#10;&#10;Descrição gerada automaticamente">
            <a:extLst>
              <a:ext uri="{FF2B5EF4-FFF2-40B4-BE49-F238E27FC236}">
                <a16:creationId xmlns:a16="http://schemas.microsoft.com/office/drawing/2014/main" id="{70F133D2-DCF5-4B3E-379B-C2EE35FE4E2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1388" b="28782"/>
          <a:stretch/>
        </p:blipFill>
        <p:spPr bwMode="auto">
          <a:xfrm>
            <a:off x="-117733" y="433210"/>
            <a:ext cx="9379465" cy="373912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m texto, mapa, póster, Impressão&#10;&#10;Descrição gerada automaticamente">
            <a:extLst>
              <a:ext uri="{FF2B5EF4-FFF2-40B4-BE49-F238E27FC236}">
                <a16:creationId xmlns:a16="http://schemas.microsoft.com/office/drawing/2014/main" id="{0A4CEBA3-6A5F-9AB7-603E-C6013F6F02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688"/>
          <a:stretch/>
        </p:blipFill>
        <p:spPr bwMode="auto">
          <a:xfrm>
            <a:off x="799439" y="279382"/>
            <a:ext cx="7109672" cy="44338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98561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2D9DF7CF-192F-0211-9B47-3DF2678224DA}"/>
              </a:ext>
            </a:extLst>
          </p:cNvPr>
          <p:cNvSpPr txBox="1"/>
          <p:nvPr/>
        </p:nvSpPr>
        <p:spPr>
          <a:xfrm>
            <a:off x="914401" y="223093"/>
            <a:ext cx="7827578" cy="45368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Tópicos</a:t>
            </a:r>
          </a:p>
          <a:p>
            <a:pPr>
              <a:lnSpc>
                <a:spcPct val="150000"/>
              </a:lnSpc>
            </a:pPr>
            <a:endParaRPr lang="pt-PT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pt-PT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</a:t>
            </a:r>
            <a:r>
              <a:rPr lang="pt-PT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Jornal Oficial da União Europeia</a:t>
            </a:r>
          </a:p>
          <a:p>
            <a:pPr>
              <a:lnSpc>
                <a:spcPct val="150000"/>
              </a:lnSpc>
            </a:pPr>
            <a:r>
              <a:rPr lang="pt-PT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Tribunal de Justiça da União Europeia</a:t>
            </a:r>
          </a:p>
          <a:p>
            <a:pPr>
              <a:lnSpc>
                <a:spcPct val="150000"/>
              </a:lnSpc>
            </a:pPr>
            <a:r>
              <a:rPr lang="pt-PT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Alterações ao seu Estatuto</a:t>
            </a:r>
          </a:p>
          <a:p>
            <a:pPr>
              <a:lnSpc>
                <a:spcPct val="150000"/>
              </a:lnSpc>
            </a:pPr>
            <a:r>
              <a:rPr lang="pt-PT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Relevância das alterações – seu conhecimento</a:t>
            </a:r>
          </a:p>
          <a:p>
            <a:pPr>
              <a:lnSpc>
                <a:spcPct val="150000"/>
              </a:lnSpc>
            </a:pPr>
            <a:r>
              <a:rPr lang="pt-P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Ideias finais</a:t>
            </a:r>
          </a:p>
        </p:txBody>
      </p:sp>
    </p:spTree>
    <p:extLst>
      <p:ext uri="{BB962C8B-B14F-4D97-AF65-F5344CB8AC3E}">
        <p14:creationId xmlns:p14="http://schemas.microsoft.com/office/powerpoint/2010/main" val="2349866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918" y="483829"/>
            <a:ext cx="7459878" cy="440723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pt-PT" sz="1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Introdução</a:t>
            </a:r>
            <a:endParaRPr lang="en-GB" sz="1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18" y="1512546"/>
            <a:ext cx="8284447" cy="323893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pt-PT" dirty="0"/>
              <a:t>• Jornal Oficial da União Europeia</a:t>
            </a:r>
          </a:p>
          <a:p>
            <a:pPr marL="114300" indent="0">
              <a:buNone/>
            </a:pPr>
            <a:endParaRPr lang="pt-PT" dirty="0"/>
          </a:p>
          <a:p>
            <a:pPr marL="114300" indent="0">
              <a:buNone/>
            </a:pPr>
            <a:r>
              <a:rPr lang="pt-PT" dirty="0">
                <a:hlinkClick r:id="rId2"/>
              </a:rPr>
              <a:t>https://eur-lex.europa.eu/homepage.html?locale=pt</a:t>
            </a:r>
            <a:r>
              <a:rPr lang="pt-PT" dirty="0"/>
              <a:t> </a:t>
            </a:r>
          </a:p>
          <a:p>
            <a:pPr marL="114300" indent="0">
              <a:buNone/>
            </a:pPr>
            <a:endParaRPr lang="pt-PT" dirty="0"/>
          </a:p>
          <a:p>
            <a:pPr marL="114300" indent="0">
              <a:buNone/>
            </a:pPr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68F8EE28-B01B-217E-10DD-C726583E8A0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621" b="67233"/>
          <a:stretch/>
        </p:blipFill>
        <p:spPr>
          <a:xfrm>
            <a:off x="1007689" y="3064434"/>
            <a:ext cx="7930123" cy="1595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9928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918" y="483829"/>
            <a:ext cx="7459878" cy="44072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pt-PT" sz="1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Tribunal de Justiça da União Europeia</a:t>
            </a:r>
            <a:endParaRPr lang="en-GB" sz="1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04752" y="2898000"/>
            <a:ext cx="8284447" cy="323893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pt-PT" sz="1000" dirty="0">
                <a:hlinkClick r:id="rId2"/>
              </a:rPr>
              <a:t>https://curia.europa.eu/jcms/jcms/j_6/pt/</a:t>
            </a:r>
            <a:r>
              <a:rPr lang="pt-PT" sz="1000" dirty="0"/>
              <a:t> </a:t>
            </a:r>
          </a:p>
          <a:p>
            <a:pPr marL="114300" indent="0">
              <a:buNone/>
            </a:pPr>
            <a:endParaRPr lang="pt-PT" sz="1000" dirty="0"/>
          </a:p>
          <a:p>
            <a:pPr marL="114300" indent="0">
              <a:buNone/>
            </a:pPr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091EC78A-40CC-48BB-F853-04C2E4D5566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621" b="15643"/>
          <a:stretch/>
        </p:blipFill>
        <p:spPr>
          <a:xfrm>
            <a:off x="2612370" y="1130740"/>
            <a:ext cx="6429375" cy="3946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3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4F0800-C6E3-D7D6-F528-EF3B83AB6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487" y="580405"/>
            <a:ext cx="8708106" cy="760350"/>
          </a:xfrm>
        </p:spPr>
        <p:txBody>
          <a:bodyPr>
            <a:normAutofit fontScale="90000"/>
          </a:bodyPr>
          <a:lstStyle/>
          <a:p>
            <a:r>
              <a:rPr lang="pt-PT" dirty="0"/>
              <a:t>O mecanismo do reenvio prejudicial – artigo 267.º do TFUE</a:t>
            </a:r>
          </a:p>
        </p:txBody>
      </p:sp>
      <p:pic>
        <p:nvPicPr>
          <p:cNvPr id="5" name="Marcador de Posição de Conteúdo 4">
            <a:extLst>
              <a:ext uri="{FF2B5EF4-FFF2-40B4-BE49-F238E27FC236}">
                <a16:creationId xmlns:a16="http://schemas.microsoft.com/office/drawing/2014/main" id="{3C754847-821A-564F-21FE-FFCDE82575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26866" t="39092" r="2429" b="32546"/>
          <a:stretch/>
        </p:blipFill>
        <p:spPr>
          <a:xfrm>
            <a:off x="-188260" y="1644559"/>
            <a:ext cx="9730084" cy="3122423"/>
          </a:xfrm>
        </p:spPr>
      </p:pic>
    </p:spTree>
    <p:extLst>
      <p:ext uri="{BB962C8B-B14F-4D97-AF65-F5344CB8AC3E}">
        <p14:creationId xmlns:p14="http://schemas.microsoft.com/office/powerpoint/2010/main" val="7763538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918" y="483829"/>
            <a:ext cx="7459878" cy="44072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pt-PT" sz="1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Alterações ao Estatuto do TJUE</a:t>
            </a:r>
            <a:endParaRPr lang="en-GB" sz="1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633" y="1494617"/>
            <a:ext cx="8284447" cy="323893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pt-PT" dirty="0"/>
              <a:t>• </a:t>
            </a:r>
            <a:r>
              <a:rPr lang="pt-P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Estatuto do Tribunal de Justiça da União Europeia (ETJUE)</a:t>
            </a:r>
          </a:p>
          <a:p>
            <a:pPr marL="114300" indent="0">
              <a:buNone/>
            </a:pPr>
            <a:endParaRPr lang="pt-PT" sz="1800" kern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r>
              <a:rPr lang="pt-PT" sz="16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Versão consolidada em </a:t>
            </a:r>
            <a:r>
              <a:rPr lang="pt-PT" sz="1600" u="sng" kern="0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https://curia.europa.eu/jcms/upload/docs/application/pdf/2024-08/statut_cour_pt.pdf</a:t>
            </a:r>
            <a:r>
              <a:rPr lang="pt-PT" sz="16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pt-PT" sz="1600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414A45FC-1947-9C2B-BF67-6C320EAFED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786903"/>
            <a:ext cx="3982368" cy="2241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2239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918" y="483829"/>
            <a:ext cx="7459878" cy="440723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pt-PT" sz="1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Alteração ao ETJUE</a:t>
            </a:r>
            <a:br>
              <a:rPr lang="pt-PT" sz="1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pt-PT" sz="1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PT" sz="1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</a:t>
            </a:r>
            <a:r>
              <a:rPr kumimoji="0" lang="pt-PT" altLang="pt-PT" sz="18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ELI:</a:t>
            </a:r>
            <a:r>
              <a:rPr kumimoji="0" lang="pt-PT" altLang="pt-PT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 </a:t>
            </a:r>
            <a:r>
              <a:rPr kumimoji="0" lang="pt-PT" altLang="pt-PT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Roboto" panose="02000000000000000000" pitchFamily="2" charset="0"/>
                <a:hlinkClick r:id="rId2" tooltip="Dá acesso a este documento através do respetivo URI do ELI.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http://data.europa.eu/eli/reg/2024/2019/oj</a:t>
            </a:r>
            <a:endParaRPr lang="en-GB" sz="17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2521" y="1384875"/>
            <a:ext cx="6874275" cy="3657452"/>
          </a:xfrm>
        </p:spPr>
        <p:txBody>
          <a:bodyPr>
            <a:normAutofit/>
          </a:bodyPr>
          <a:lstStyle/>
          <a:p>
            <a:endParaRPr lang="pt-PT" dirty="0">
              <a:effectLst/>
            </a:endParaRPr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  <p:pic>
        <p:nvPicPr>
          <p:cNvPr id="1026" name="Picture 2" descr="Estatuto jurídico do documento">
            <a:extLst>
              <a:ext uri="{FF2B5EF4-FFF2-40B4-BE49-F238E27FC236}">
                <a16:creationId xmlns:a16="http://schemas.microsoft.com/office/drawing/2014/main" id="{1DBB0342-2007-7651-3669-C76DD223AE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76200"/>
            <a:ext cx="95250" cy="9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A05B5E5E-6BD1-5843-D3E8-4E92624EEEA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9922" t="19048" r="8170" b="23312"/>
          <a:stretch/>
        </p:blipFill>
        <p:spPr>
          <a:xfrm>
            <a:off x="965239" y="1384875"/>
            <a:ext cx="7088837" cy="5280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845763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</TotalTime>
  <Words>264</Words>
  <Application>Microsoft Office PowerPoint</Application>
  <PresentationFormat>Apresentação no Ecrã (16:9)</PresentationFormat>
  <Paragraphs>71</Paragraphs>
  <Slides>13</Slides>
  <Notes>3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13</vt:i4>
      </vt:variant>
    </vt:vector>
  </HeadingPairs>
  <TitlesOfParts>
    <vt:vector size="19" baseType="lpstr">
      <vt:lpstr>Helvetica Neue Light</vt:lpstr>
      <vt:lpstr>Arial</vt:lpstr>
      <vt:lpstr>Times New Roman</vt:lpstr>
      <vt:lpstr>Calibri</vt:lpstr>
      <vt:lpstr>Roboto</vt:lpstr>
      <vt:lpstr>Simple Light</vt:lpstr>
      <vt:lpstr>Apresentação do PowerPoint</vt:lpstr>
      <vt:lpstr>Apresentação do PowerPoint</vt:lpstr>
      <vt:lpstr>Apresentação do PowerPoint</vt:lpstr>
      <vt:lpstr>Apresentação do PowerPoint</vt:lpstr>
      <vt:lpstr>Introdução</vt:lpstr>
      <vt:lpstr>Tribunal de Justiça da União Europeia</vt:lpstr>
      <vt:lpstr>O mecanismo do reenvio prejudicial – artigo 267.º do TFUE</vt:lpstr>
      <vt:lpstr>Alterações ao Estatuto do TJUE</vt:lpstr>
      <vt:lpstr>Alteração ao ETJUE                                                     ELI: http://data.europa.eu/eli/reg/2024/2019/oj</vt:lpstr>
      <vt:lpstr>Ideias Finais</vt:lpstr>
      <vt:lpstr>no querido mês de …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mdmir</dc:creator>
  <cp:lastModifiedBy>Filipa FM. Marinho</cp:lastModifiedBy>
  <cp:revision>53</cp:revision>
  <dcterms:modified xsi:type="dcterms:W3CDTF">2024-11-21T11:41:15Z</dcterms:modified>
</cp:coreProperties>
</file>