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91" r:id="rId3"/>
    <p:sldId id="281" r:id="rId4"/>
    <p:sldId id="280" r:id="rId5"/>
    <p:sldId id="273" r:id="rId6"/>
    <p:sldId id="265" r:id="rId7"/>
    <p:sldId id="271" r:id="rId8"/>
    <p:sldId id="263" r:id="rId9"/>
    <p:sldId id="267" r:id="rId10"/>
    <p:sldId id="268" r:id="rId11"/>
    <p:sldId id="269" r:id="rId12"/>
    <p:sldId id="270" r:id="rId13"/>
    <p:sldId id="272" r:id="rId14"/>
    <p:sldId id="286" r:id="rId15"/>
    <p:sldId id="287" r:id="rId16"/>
    <p:sldId id="288" r:id="rId17"/>
    <p:sldId id="257" r:id="rId18"/>
    <p:sldId id="292" r:id="rId19"/>
    <p:sldId id="289" r:id="rId20"/>
    <p:sldId id="290" r:id="rId21"/>
    <p:sldId id="293" r:id="rId22"/>
    <p:sldId id="295" r:id="rId23"/>
    <p:sldId id="294" r:id="rId24"/>
    <p:sldId id="275" r:id="rId25"/>
    <p:sldId id="264" r:id="rId26"/>
    <p:sldId id="274" r:id="rId27"/>
    <p:sldId id="266" r:id="rId28"/>
    <p:sldId id="262" r:id="rId29"/>
    <p:sldId id="258" r:id="rId30"/>
  </p:sldIdLst>
  <p:sldSz cx="9144000" cy="5143500" type="screen16x9"/>
  <p:notesSz cx="6858000" cy="9144000"/>
  <p:embeddedFontLst>
    <p:embeddedFont>
      <p:font typeface="Aptos Narrow" panose="020B0604020202020204" charset="0"/>
      <p:regular r:id="rId32"/>
      <p:bold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Helvetica Neue Light" panose="020B060402020202020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0" Type="http://schemas.openxmlformats.org/officeDocument/2006/relationships/slide" Target="slides/slide19.xml"/><Relationship Id="rId41" Type="http://schemas.openxmlformats.org/officeDocument/2006/relationships/font" Target="fonts/font10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RA\Faculdade%202025\Agrega&#231;&#227;o%20DRA\Quadro%20pa&#237;ses%20incump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Folha1!$AI$1</c:f>
              <c:strCache>
                <c:ptCount val="1"/>
                <c:pt idx="0">
                  <c:v>Média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772-4985-8EE7-2D74161CA1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772-4985-8EE7-2D74161CA1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772-4985-8EE7-2D74161CA1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772-4985-8EE7-2D74161CA14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772-4985-8EE7-2D74161CA14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1772-4985-8EE7-2D74161CA14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1772-4985-8EE7-2D74161CA14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1772-4985-8EE7-2D74161CA14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1772-4985-8EE7-2D74161CA14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1772-4985-8EE7-2D74161CA147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1772-4985-8EE7-2D74161CA147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1772-4985-8EE7-2D74161CA147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1772-4985-8EE7-2D74161CA147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1772-4985-8EE7-2D74161CA147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1772-4985-8EE7-2D74161CA147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1772-4985-8EE7-2D74161CA147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1772-4985-8EE7-2D74161CA147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1772-4985-8EE7-2D74161CA147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1772-4985-8EE7-2D74161CA147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1772-4985-8EE7-2D74161CA147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1772-4985-8EE7-2D74161CA147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1772-4985-8EE7-2D74161CA147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1772-4985-8EE7-2D74161CA147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1772-4985-8EE7-2D74161CA147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1772-4985-8EE7-2D74161CA147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3-1772-4985-8EE7-2D74161CA147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5-1772-4985-8EE7-2D74161CA147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7-1772-4985-8EE7-2D74161CA14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1772-4985-8EE7-2D74161CA147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1772-4985-8EE7-2D74161CA14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772-4985-8EE7-2D74161CA147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1772-4985-8EE7-2D74161CA147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1772-4985-8EE7-2D74161CA147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1772-4985-8EE7-2D74161CA147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1772-4985-8EE7-2D74161CA147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1772-4985-8EE7-2D74161CA147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1772-4985-8EE7-2D74161CA147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1772-4985-8EE7-2D74161CA147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1772-4985-8EE7-2D74161CA147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7-1772-4985-8EE7-2D74161CA147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1772-4985-8EE7-2D74161CA147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B-1772-4985-8EE7-2D74161CA147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D-1772-4985-8EE7-2D74161CA147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F-1772-4985-8EE7-2D74161CA147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1-1772-4985-8EE7-2D74161CA147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3-1772-4985-8EE7-2D74161CA147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5-1772-4985-8EE7-2D74161CA147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7-1772-4985-8EE7-2D74161CA147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9-1772-4985-8EE7-2D74161CA147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B-1772-4985-8EE7-2D74161CA147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D-1772-4985-8EE7-2D74161CA147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F-1772-4985-8EE7-2D74161CA147}"/>
                </c:ext>
              </c:extLst>
            </c:dLbl>
            <c:dLbl>
              <c:idx val="2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1-1772-4985-8EE7-2D74161CA147}"/>
                </c:ext>
              </c:extLst>
            </c:dLbl>
            <c:dLbl>
              <c:idx val="2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3-1772-4985-8EE7-2D74161CA147}"/>
                </c:ext>
              </c:extLst>
            </c:dLbl>
            <c:dLbl>
              <c:idx val="2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5-1772-4985-8EE7-2D74161CA147}"/>
                </c:ext>
              </c:extLst>
            </c:dLbl>
            <c:dLbl>
              <c:idx val="2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7-1772-4985-8EE7-2D74161CA147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Folha1!$B$2:$B$29</c:f>
              <c:strCache>
                <c:ptCount val="28"/>
                <c:pt idx="0">
                  <c:v>França</c:v>
                </c:pt>
                <c:pt idx="1">
                  <c:v>Alemanha</c:v>
                </c:pt>
                <c:pt idx="2">
                  <c:v>Itália</c:v>
                </c:pt>
                <c:pt idx="3">
                  <c:v>Bélgica</c:v>
                </c:pt>
                <c:pt idx="4">
                  <c:v>Países Baixos</c:v>
                </c:pt>
                <c:pt idx="5">
                  <c:v>Luxemburgo</c:v>
                </c:pt>
                <c:pt idx="6">
                  <c:v>Reino Unido</c:v>
                </c:pt>
                <c:pt idx="7">
                  <c:v>Irlanda</c:v>
                </c:pt>
                <c:pt idx="8">
                  <c:v>Dinamarca</c:v>
                </c:pt>
                <c:pt idx="9">
                  <c:v>Grécia</c:v>
                </c:pt>
                <c:pt idx="10">
                  <c:v>Portugal</c:v>
                </c:pt>
                <c:pt idx="11">
                  <c:v>Espanha</c:v>
                </c:pt>
                <c:pt idx="12">
                  <c:v>Áustria</c:v>
                </c:pt>
                <c:pt idx="13">
                  <c:v>Finlândia</c:v>
                </c:pt>
                <c:pt idx="14">
                  <c:v>Suécia</c:v>
                </c:pt>
                <c:pt idx="15">
                  <c:v>Chipre</c:v>
                </c:pt>
                <c:pt idx="16">
                  <c:v>Estónia</c:v>
                </c:pt>
                <c:pt idx="17">
                  <c:v>Letónia</c:v>
                </c:pt>
                <c:pt idx="18">
                  <c:v>Lituânia</c:v>
                </c:pt>
                <c:pt idx="19">
                  <c:v>Polónia</c:v>
                </c:pt>
                <c:pt idx="20">
                  <c:v>Hungria</c:v>
                </c:pt>
                <c:pt idx="21">
                  <c:v>Chéquia</c:v>
                </c:pt>
                <c:pt idx="22">
                  <c:v>Eslováquia</c:v>
                </c:pt>
                <c:pt idx="23">
                  <c:v>Eslovénia</c:v>
                </c:pt>
                <c:pt idx="24">
                  <c:v>Malta</c:v>
                </c:pt>
                <c:pt idx="25">
                  <c:v>Roménia</c:v>
                </c:pt>
                <c:pt idx="26">
                  <c:v>Bulgária</c:v>
                </c:pt>
                <c:pt idx="27">
                  <c:v>Croácia</c:v>
                </c:pt>
              </c:strCache>
            </c:strRef>
          </c:cat>
          <c:val>
            <c:numRef>
              <c:f>Folha1!$AI$2:$AI$29</c:f>
              <c:numCache>
                <c:formatCode>0.0</c:formatCode>
                <c:ptCount val="28"/>
                <c:pt idx="0">
                  <c:v>5.7945205479452051</c:v>
                </c:pt>
                <c:pt idx="1">
                  <c:v>4.1369863013698627</c:v>
                </c:pt>
                <c:pt idx="2">
                  <c:v>9.1643835616438363</c:v>
                </c:pt>
                <c:pt idx="3">
                  <c:v>5.4794520547945202</c:v>
                </c:pt>
                <c:pt idx="4">
                  <c:v>2.095890410958904</c:v>
                </c:pt>
                <c:pt idx="5">
                  <c:v>3.7945205479452055</c:v>
                </c:pt>
                <c:pt idx="6">
                  <c:v>3.1702127659574466</c:v>
                </c:pt>
                <c:pt idx="7">
                  <c:v>4.3076923076923075</c:v>
                </c:pt>
                <c:pt idx="8">
                  <c:v>0.88461538461538458</c:v>
                </c:pt>
                <c:pt idx="9">
                  <c:v>9.75</c:v>
                </c:pt>
                <c:pt idx="10">
                  <c:v>5.666666666666667</c:v>
                </c:pt>
                <c:pt idx="11">
                  <c:v>7.1025641025641022</c:v>
                </c:pt>
                <c:pt idx="12">
                  <c:v>5.0666666666666664</c:v>
                </c:pt>
                <c:pt idx="13">
                  <c:v>2</c:v>
                </c:pt>
                <c:pt idx="14">
                  <c:v>2.0333333333333332</c:v>
                </c:pt>
                <c:pt idx="15">
                  <c:v>0.7142857142857143</c:v>
                </c:pt>
                <c:pt idx="16">
                  <c:v>1.1904761904761905</c:v>
                </c:pt>
                <c:pt idx="17">
                  <c:v>0.33333333333333331</c:v>
                </c:pt>
                <c:pt idx="18">
                  <c:v>0.14285714285714285</c:v>
                </c:pt>
                <c:pt idx="19">
                  <c:v>4.9047619047619051</c:v>
                </c:pt>
                <c:pt idx="20">
                  <c:v>2.0476190476190474</c:v>
                </c:pt>
                <c:pt idx="21">
                  <c:v>1.8571428571428572</c:v>
                </c:pt>
                <c:pt idx="22">
                  <c:v>1.2380952380952381</c:v>
                </c:pt>
                <c:pt idx="23">
                  <c:v>1.3333333333333333</c:v>
                </c:pt>
                <c:pt idx="24">
                  <c:v>1.0952380952380953</c:v>
                </c:pt>
                <c:pt idx="25">
                  <c:v>0.83333333333333337</c:v>
                </c:pt>
                <c:pt idx="26">
                  <c:v>1.8888888888888888</c:v>
                </c:pt>
                <c:pt idx="27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1772-4985-8EE7-2D74161CA147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https://european-union.europa.eu/easy-read_pt </a:t>
            </a:r>
          </a:p>
        </p:txBody>
      </p:sp>
    </p:spTree>
    <p:extLst>
      <p:ext uri="{BB962C8B-B14F-4D97-AF65-F5344CB8AC3E}">
        <p14:creationId xmlns:p14="http://schemas.microsoft.com/office/powerpoint/2010/main" val="2881343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86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5078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eded2b2fa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eded2b2fa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30/03/2026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E26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uria.europa.eu/jcms/jcms/Jo2_700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uria.europa.eu/site/upload/docs/application/pdf/2026-02/cp260019pt.pdf" TargetMode="External"/><Relationship Id="rId2" Type="http://schemas.openxmlformats.org/officeDocument/2006/relationships/hyperlink" Target="https://curia.europa.eu/site/upload/docs/application/pdf/2026-03/cp260030pt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uria.europa.eu/site/upload/docs/application/pdf/2026-02/cp260016pt.pdf" TargetMode="External"/><Relationship Id="rId5" Type="http://schemas.openxmlformats.org/officeDocument/2006/relationships/hyperlink" Target="https://curia.europa.eu/site/upload/docs/application/pdf/2026-03/cp260036pt.pdf" TargetMode="External"/><Relationship Id="rId4" Type="http://schemas.openxmlformats.org/officeDocument/2006/relationships/hyperlink" Target="https://curia.europa.eu/site/upload/docs/application/pdf/2026-01/cp260008pt.pd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c.europa.eu/implementing-eu-law/home/pt" TargetMode="Externa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mplementing-eu-law/member-state-infringement-cases/pt#inline-nav-6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curia.europa.eu/site/upload/docs/application/pdf/2026-03/ra_fr_statistiques_25_-_cour_web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lobalcrossings.com.br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uria.europa.eu/site/upload/docs/application/pdf/2026-03/ra_fr_statistiques_25_-_cour_web.pdf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infoeuropa.mne.gov.pt/Nyron/Library/Catalog/winlibimg.aspx?doc=59295&amp;img=12159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rlisboa.org/wp/video/video-o-recurso-de-anulacao-no-contencioso-de-legalidade-da-uniao-europeia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dra@upt.pt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://orcid.org/0000-0003-4720-1400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uria.europa.eu/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M00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E25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E25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482353" y="615886"/>
            <a:ext cx="4276165" cy="12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200" b="1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 ação por incumprimento: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200" b="1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uma garantia suficiente da integração europeia?</a:t>
            </a:r>
            <a:endParaRPr lang="es-ES" sz="3200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4734000" y="3716625"/>
            <a:ext cx="39060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Dora Resende Alves</a:t>
            </a:r>
            <a:endParaRPr sz="1800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4734000" y="4480600"/>
            <a:ext cx="3906000" cy="1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2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27 de Março de 2026</a:t>
            </a:r>
            <a:endParaRPr sz="1200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7F220D3D-F22A-A9ED-C7F2-8DED11C8BD9B}"/>
              </a:ext>
            </a:extLst>
          </p:cNvPr>
          <p:cNvSpPr txBox="1"/>
          <p:nvPr/>
        </p:nvSpPr>
        <p:spPr>
          <a:xfrm>
            <a:off x="340659" y="536425"/>
            <a:ext cx="8507506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</a:t>
            </a:r>
          </a:p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endParaRPr lang="pt-PT" sz="2000" b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1.   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Tribunal de Justiça da União Europeia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declarar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verificado que um Estado-Membro não cumpriu qualquer das obrigações que lhe incumbem por força dos Tratados,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esse Estado deve tomar as medidas necessárias à execução do acórdão do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just">
              <a:spcBef>
                <a:spcPts val="600"/>
              </a:spcBef>
              <a:buNone/>
            </a:pPr>
            <a:r>
              <a:rPr lang="pt-PT" dirty="0">
                <a:solidFill>
                  <a:srgbClr val="333333"/>
                </a:solidFill>
                <a:latin typeface="Times New Roman" panose="02020603050405020304" pitchFamily="18" charset="0"/>
              </a:rPr>
              <a:t>(…)</a:t>
            </a:r>
            <a:endParaRPr lang="pt-PT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241AA52-7CB3-BABB-0F58-240387598CD1}"/>
              </a:ext>
            </a:extLst>
          </p:cNvPr>
          <p:cNvSpPr txBox="1"/>
          <p:nvPr/>
        </p:nvSpPr>
        <p:spPr>
          <a:xfrm>
            <a:off x="2922494" y="4686124"/>
            <a:ext cx="66249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https://eur-lex.europa.eu/legal-content/PT/TXT/?uri=CELEX%3A12016E260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2009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AC603A1-A95D-7889-F761-F65FB720BBC2}"/>
              </a:ext>
            </a:extLst>
          </p:cNvPr>
          <p:cNvSpPr txBox="1"/>
          <p:nvPr/>
        </p:nvSpPr>
        <p:spPr>
          <a:xfrm>
            <a:off x="35858" y="294378"/>
            <a:ext cx="9108142" cy="46900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</a:t>
            </a:r>
          </a:p>
          <a:p>
            <a:pPr algn="just">
              <a:spcBef>
                <a:spcPts val="600"/>
              </a:spcBef>
              <a:buNone/>
            </a:pP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(…)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2.   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a Comissão considerar que o Estado-Membro em causa não tomou as medidas necessárias à execução do acórdão do Tribunal,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pode submeter o caso a esse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após ter dado 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esse Estado a possibilidade de apresentar as suas observações.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 indica o montante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quantia fixa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pt-PT" sz="1800" b="0" i="0" dirty="0">
                <a:solidFill>
                  <a:srgbClr val="333333"/>
                </a:solidFill>
                <a:effectLst/>
                <a:highlight>
                  <a:srgbClr val="C0C0C0"/>
                </a:highlight>
                <a:latin typeface="Times New Roman" panose="02020603050405020304" pitchFamily="18" charset="0"/>
              </a:rPr>
              <a:t>ou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sanção pecuniária compulsória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 pagar pelo Estado-Membro, que considerar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adequado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às circunstâncias.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declarar verificado que o Estado-Membro em causa não deu cumprimento ao seu acórdão,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pode condená-lo ao pagamento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de uma quantia fixa ou progressiva correspondente a uma sanção pecuniária.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Este procedimento não prejudica o disposto no artigo 259.</a:t>
            </a:r>
            <a:r>
              <a:rPr lang="pt-PT" sz="1800" b="0" i="0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pt-PT" sz="1800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601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A89FEE72-FD37-3ABF-ED21-65A54C3F9E32}"/>
              </a:ext>
            </a:extLst>
          </p:cNvPr>
          <p:cNvSpPr txBox="1"/>
          <p:nvPr/>
        </p:nvSpPr>
        <p:spPr>
          <a:xfrm>
            <a:off x="0" y="276449"/>
            <a:ext cx="9063318" cy="4613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</a:t>
            </a:r>
          </a:p>
          <a:p>
            <a:pPr algn="just">
              <a:spcBef>
                <a:spcPts val="600"/>
              </a:spcBef>
              <a:buNone/>
            </a:pP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(…)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3. 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  Quando propuser uma ação no Tribunal ao abrigo do artigo 258.</a:t>
            </a:r>
            <a:r>
              <a:rPr lang="pt-PT" sz="1800" b="0" i="0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por considerar que o Estado-Membro em causa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não cumpriu a obrigação de comunicar as medidas de transposição de uma diretiva adotada de acordo com um processo legislativo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 Comissão pode, se o considerar adequado,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indicar o montante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da quantia fixa ou da sanção pecuniária compulsória, a pagar por esse Estado, que considere adaptado às circunstâncias.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Tribunal declarar o incumprimento, pode condenar o Estado-Membro em causa ao pagamento de uma quantia fixa ou de uma sanção pecuniária compulsória, no limite do montante indicado pela Comissão. A obrigação de pagamento produz efeitos na data estabelecida pelo Tribunal no seu acórdão.</a:t>
            </a:r>
          </a:p>
        </p:txBody>
      </p:sp>
    </p:spTree>
    <p:extLst>
      <p:ext uri="{BB962C8B-B14F-4D97-AF65-F5344CB8AC3E}">
        <p14:creationId xmlns:p14="http://schemas.microsoft.com/office/powerpoint/2010/main" val="1107524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84024736-BAC1-398F-6333-56B4152C77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02" t="23704" r="5381" b="34467"/>
          <a:stretch>
            <a:fillRect/>
          </a:stretch>
        </p:blipFill>
        <p:spPr>
          <a:xfrm>
            <a:off x="-112507" y="1"/>
            <a:ext cx="9256507" cy="493955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AC76D40-21B3-EE31-0544-76F1B16221A2}"/>
              </a:ext>
            </a:extLst>
          </p:cNvPr>
          <p:cNvSpPr txBox="1"/>
          <p:nvPr/>
        </p:nvSpPr>
        <p:spPr>
          <a:xfrm>
            <a:off x="6828865" y="4839452"/>
            <a:ext cx="46302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800" b="0" i="0" u="none" strike="noStrike" baseline="0" dirty="0">
                <a:solidFill>
                  <a:srgbClr val="000000"/>
                </a:solidFill>
              </a:rPr>
              <a:t>Sónia Resende | Direito | Ano letivo 2021/22 </a:t>
            </a:r>
            <a:endParaRPr lang="pt-PT" sz="800" dirty="0"/>
          </a:p>
        </p:txBody>
      </p:sp>
    </p:spTree>
    <p:extLst>
      <p:ext uri="{BB962C8B-B14F-4D97-AF65-F5344CB8AC3E}">
        <p14:creationId xmlns:p14="http://schemas.microsoft.com/office/powerpoint/2010/main" val="2805310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4D4177B-EA37-AA6F-CC91-B6B53858FFDF}"/>
              </a:ext>
            </a:extLst>
          </p:cNvPr>
          <p:cNvSpPr txBox="1"/>
          <p:nvPr/>
        </p:nvSpPr>
        <p:spPr>
          <a:xfrm>
            <a:off x="663388" y="4067050"/>
            <a:ext cx="7620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2000" dirty="0"/>
              <a:t>TRIBUNAL DE JUSTIÇA DA UNIÃO EUROPEIA. Relatório </a:t>
            </a:r>
            <a:r>
              <a:rPr lang="pt-PT" sz="2000" b="1" i="1" dirty="0" err="1"/>
              <a:t>Relatório</a:t>
            </a:r>
            <a:r>
              <a:rPr lang="pt-PT" sz="2000" b="1" i="1" dirty="0"/>
              <a:t> anual</a:t>
            </a:r>
            <a:r>
              <a:rPr lang="pt-PT" sz="2000" dirty="0"/>
              <a:t>. </a:t>
            </a:r>
          </a:p>
          <a:p>
            <a:pPr algn="r"/>
            <a:endParaRPr lang="pt-PT" sz="1000" dirty="0">
              <a:hlinkClick r:id="rId3"/>
            </a:endParaRPr>
          </a:p>
          <a:p>
            <a:pPr algn="r"/>
            <a:r>
              <a:rPr lang="pt-PT" sz="1000" dirty="0">
                <a:hlinkClick r:id="rId3"/>
              </a:rPr>
              <a:t>https://curia.europa.eu/jcms/jcms/Jo2_7000/</a:t>
            </a:r>
            <a:r>
              <a:rPr lang="pt-PT" sz="1000" dirty="0"/>
              <a:t>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A78EC3F-4DB8-1FC4-1F73-C130F534DADA}"/>
              </a:ext>
            </a:extLst>
          </p:cNvPr>
          <p:cNvSpPr txBox="1"/>
          <p:nvPr/>
        </p:nvSpPr>
        <p:spPr>
          <a:xfrm>
            <a:off x="5056614" y="1858380"/>
            <a:ext cx="457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2800" b="1" i="0" dirty="0">
                <a:effectLst/>
                <a:latin typeface="arial" panose="020B0604020202020204" pitchFamily="34" charset="0"/>
              </a:rPr>
              <a:t>Relatórios anuais de atividades</a:t>
            </a:r>
          </a:p>
        </p:txBody>
      </p:sp>
      <p:pic>
        <p:nvPicPr>
          <p:cNvPr id="1026" name="Picture 2" descr="media pub">
            <a:extLst>
              <a:ext uri="{FF2B5EF4-FFF2-40B4-BE49-F238E27FC236}">
                <a16:creationId xmlns:a16="http://schemas.microsoft.com/office/drawing/2014/main" id="{240ADF5E-801D-FA02-AB23-C3C03D058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5" y="1518768"/>
            <a:ext cx="4604464" cy="25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254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43766AC-773B-2F88-5445-4CC057D13ADF}"/>
              </a:ext>
            </a:extLst>
          </p:cNvPr>
          <p:cNvSpPr txBox="1"/>
          <p:nvPr/>
        </p:nvSpPr>
        <p:spPr>
          <a:xfrm>
            <a:off x="26895" y="439888"/>
            <a:ext cx="911710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PT" sz="1000" b="1" kern="100" dirty="0">
                <a:effectLst/>
                <a:highlight>
                  <a:srgbClr val="FFFF00"/>
                </a:highligh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Incumprimentos</a:t>
            </a: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b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2026</a:t>
            </a:r>
            <a:r>
              <a:rPr lang="pt-PT" sz="10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(até Abril)</a:t>
            </a:r>
            <a:endParaRPr lang="pt-PT" sz="10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CONCLUÍDOS</a:t>
            </a: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processo C-613/24 | </a:t>
            </a:r>
            <a:r>
              <a:rPr lang="pt-PT" sz="10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Comissão/Portugal </a:t>
            </a:r>
            <a:r>
              <a:rPr lang="pt-PT" sz="1000" dirty="0"/>
              <a:t>(</a:t>
            </a:r>
            <a:r>
              <a:rPr lang="pt-PT" sz="1000" dirty="0">
                <a:latin typeface="Aptos" panose="020B0004020202020204" pitchFamily="34" charset="0"/>
              </a:rPr>
              <a:t>Zonas especiais de conservação</a:t>
            </a:r>
            <a:r>
              <a:rPr lang="pt-PT" sz="1000" dirty="0"/>
              <a:t>) </a:t>
            </a: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https://curia.europa.eu/site/upload/docs/application/pdf/2026-03/cp260030pt.pdf</a:t>
            </a: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pt-PT" sz="1000" kern="100" dirty="0">
              <a:highlight>
                <a:srgbClr val="C0C0C0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effectLst/>
                <a:highlight>
                  <a:srgbClr val="C0C0C0"/>
                </a:highligh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pt-PT" sz="1000" dirty="0">
                <a:latin typeface="Aptos" panose="020B0004020202020204" pitchFamily="34" charset="0"/>
              </a:rPr>
              <a:t>processo C-92/23 | </a:t>
            </a:r>
            <a:r>
              <a:rPr lang="pt-PT" sz="1000" b="1" dirty="0">
                <a:latin typeface="Aptos" panose="020B0004020202020204" pitchFamily="34" charset="0"/>
              </a:rPr>
              <a:t>Comissão/Hungria </a:t>
            </a:r>
            <a:r>
              <a:rPr lang="pt-PT" sz="1000" dirty="0">
                <a:latin typeface="Aptos" panose="020B0004020202020204" pitchFamily="34" charset="0"/>
              </a:rPr>
              <a:t>(Direito de prestar serviços de comunicação social numa radiofrequência) </a:t>
            </a:r>
            <a:r>
              <a:rPr lang="pt-PT" sz="1000" dirty="0">
                <a:latin typeface="Aptos" panose="020B0004020202020204" pitchFamily="34" charset="0"/>
                <a:hlinkClick r:id="rId3"/>
              </a:rPr>
              <a:t>https://curia.europa.eu/site/upload/docs/application/pdf/2026-02/cp260019pt.pdf</a:t>
            </a:r>
            <a:r>
              <a:rPr lang="pt-PT" sz="1000" dirty="0">
                <a:latin typeface="Aptos" panose="020B0004020202020204" pitchFamily="34" charset="0"/>
              </a:rPr>
              <a:t> </a:t>
            </a:r>
          </a:p>
          <a:p>
            <a:pPr>
              <a:buNone/>
            </a:pPr>
            <a:endParaRPr lang="pt-PT" sz="1000" kern="100" dirty="0">
              <a:effectLst/>
              <a:highlight>
                <a:srgbClr val="C0C0C0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dirty="0">
                <a:latin typeface="Aptos" panose="020B0004020202020204" pitchFamily="34" charset="0"/>
              </a:rPr>
              <a:t>processo C-271/23 | </a:t>
            </a:r>
            <a:r>
              <a:rPr lang="pt-PT" sz="1000" b="1" dirty="0">
                <a:latin typeface="Aptos" panose="020B0004020202020204" pitchFamily="34" charset="0"/>
              </a:rPr>
              <a:t>Comissão/Hungria </a:t>
            </a:r>
            <a:r>
              <a:rPr lang="pt-PT" sz="1000" dirty="0">
                <a:latin typeface="Aptos" panose="020B0004020202020204" pitchFamily="34" charset="0"/>
              </a:rPr>
              <a:t>(Reclassificação da canábis)</a:t>
            </a:r>
            <a:r>
              <a:rPr lang="pt-PT" sz="1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https://curia.europa.eu/site/upload/docs/application/pdf/2026-01/cp260008pt.pdf</a:t>
            </a: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</a:t>
            </a: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DECORREM</a:t>
            </a: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dirty="0">
                <a:latin typeface="Aptos" panose="020B0004020202020204" pitchFamily="34" charset="0"/>
              </a:rPr>
              <a:t>Conclusões da advogada-geral nos processos C-660/24 e C-681/24 | </a:t>
            </a:r>
            <a:r>
              <a:rPr lang="pt-PT" sz="1000" b="1" dirty="0">
                <a:latin typeface="Aptos" panose="020B0004020202020204" pitchFamily="34" charset="0"/>
              </a:rPr>
              <a:t>Comissão/Hungria </a:t>
            </a:r>
            <a:r>
              <a:rPr lang="pt-PT" sz="1000" dirty="0">
                <a:latin typeface="Aptos" panose="020B0004020202020204" pitchFamily="34" charset="0"/>
              </a:rPr>
              <a:t>e </a:t>
            </a:r>
            <a:r>
              <a:rPr lang="pt-PT" sz="1000" b="1" dirty="0">
                <a:latin typeface="Aptos" panose="020B0004020202020204" pitchFamily="34" charset="0"/>
              </a:rPr>
              <a:t>Comissão/República Checa </a:t>
            </a:r>
            <a:r>
              <a:rPr lang="pt-PT" sz="1000" dirty="0">
                <a:latin typeface="Aptos" panose="020B0004020202020204" pitchFamily="34" charset="0"/>
              </a:rPr>
              <a:t>(Prazo imposto ao direito de acesso a um advogado) </a:t>
            </a:r>
            <a:endParaRPr lang="pt-PT" sz="1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/>
              </a:rPr>
              <a:t>https://curia.europa.eu/site/upload/docs/application/pdf/2026-03/cp260036pt.pdf</a:t>
            </a:r>
            <a:endParaRPr lang="pt-PT" sz="1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dirty="0">
                <a:latin typeface="Aptos" panose="020B0004020202020204" pitchFamily="34" charset="0"/>
              </a:rPr>
              <a:t>Conclusões da advogada-geral no processo C-829/24 | </a:t>
            </a:r>
            <a:r>
              <a:rPr lang="pt-PT" sz="1000" b="1" dirty="0">
                <a:latin typeface="Aptos" panose="020B0004020202020204" pitchFamily="34" charset="0"/>
              </a:rPr>
              <a:t>Comissão/Hungria </a:t>
            </a:r>
            <a:r>
              <a:rPr lang="pt-PT" sz="1000" dirty="0">
                <a:latin typeface="Aptos" panose="020B0004020202020204" pitchFamily="34" charset="0"/>
              </a:rPr>
              <a:t>(Proteção contra a ingerência política estrangeira)</a:t>
            </a:r>
            <a:endParaRPr lang="pt-PT" sz="1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/>
              </a:rPr>
              <a:t>https://curia.europa.eu/site/upload/docs/application/pdf/2026-02/cp260016pt.pdf</a:t>
            </a:r>
            <a:r>
              <a:rPr lang="pt-PT" sz="1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pt-PT" sz="1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pt-PT" sz="1000" kern="100" dirty="0">
              <a:effectLst/>
              <a:highlight>
                <a:srgbClr val="C0C0C0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539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E6FE2DAD-90CB-4BD3-5F18-27CBFCCFFB9D}"/>
              </a:ext>
            </a:extLst>
          </p:cNvPr>
          <p:cNvSpPr txBox="1"/>
          <p:nvPr/>
        </p:nvSpPr>
        <p:spPr>
          <a:xfrm>
            <a:off x="197224" y="1620687"/>
            <a:ext cx="8588187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P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Pacote de procedimentos de infração de março: principais decisões </a:t>
            </a:r>
          </a:p>
          <a:p>
            <a:pPr>
              <a:buNone/>
            </a:pPr>
            <a:r>
              <a:rPr lang="pt-P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 de mar. de 2026 </a:t>
            </a:r>
          </a:p>
          <a:p>
            <a:pPr>
              <a:buNone/>
            </a:pPr>
            <a:endParaRPr lang="pt-PT" sz="1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PT" sz="1600" dirty="0"/>
              <a:t>A Comissão Europeia adota regularmente decisões relativas a procedimentos de infração contra os Estados-Membros que não cumprem as obrigações que lhes incumbem por força do direito da UE. Essas decisões abrangem vários setores e domínios políticos da UE e visam assegurar a correta aplicação do direito da UE em benefício dos cidadãos e das empresas.</a:t>
            </a:r>
          </a:p>
          <a:p>
            <a:pPr>
              <a:lnSpc>
                <a:spcPct val="150000"/>
              </a:lnSpc>
            </a:pPr>
            <a:r>
              <a:rPr lang="pt-PT" sz="1600" dirty="0"/>
              <a:t>As principais decisões tomadas pela Comissão são apresentadas, por domínio político.</a:t>
            </a:r>
          </a:p>
          <a:p>
            <a:pPr>
              <a:buNone/>
            </a:pPr>
            <a:endParaRPr lang="pt-PT" sz="1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pt-PT" u="sng" kern="100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https://ec.europa.eu/commission/presscorner/detail/pt/inf_26_431</a:t>
            </a:r>
            <a:r>
              <a:rPr lang="pt-P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679A24B5-CDF8-7E49-EC80-750ADD0EE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024" y="310403"/>
            <a:ext cx="4506402" cy="111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21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/>
          <p:nvPr/>
        </p:nvSpPr>
        <p:spPr>
          <a:xfrm>
            <a:off x="0" y="4604400"/>
            <a:ext cx="9144000" cy="54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  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7727400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IMP.GE.086.3 | 2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2340000" y="4818600"/>
            <a:ext cx="54957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Título do Trabalho ou Nome do Autor e Data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 t="1361" b="1361"/>
          <a:stretch/>
        </p:blipFill>
        <p:spPr>
          <a:xfrm>
            <a:off x="540000" y="4664525"/>
            <a:ext cx="1139948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EA466615-C50C-0F12-B097-3283C9B96CDE}"/>
              </a:ext>
            </a:extLst>
          </p:cNvPr>
          <p:cNvSpPr txBox="1"/>
          <p:nvPr/>
        </p:nvSpPr>
        <p:spPr>
          <a:xfrm>
            <a:off x="515850" y="1011523"/>
            <a:ext cx="457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2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ação por incumprimento</a:t>
            </a:r>
          </a:p>
          <a:p>
            <a:r>
              <a:rPr lang="pt-PT" sz="3200" b="1" dirty="0">
                <a:latin typeface="Times New Roman" panose="02020603050405020304" pitchFamily="18" charset="0"/>
              </a:rPr>
              <a:t>por Estado-Membro</a:t>
            </a:r>
            <a:endParaRPr lang="pt-PT" sz="32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61DCC78-EB94-6181-D8B3-D6CD836A4A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177" t="41656" r="31734" b="19666"/>
          <a:stretch>
            <a:fillRect/>
          </a:stretch>
        </p:blipFill>
        <p:spPr>
          <a:xfrm>
            <a:off x="4715436" y="340658"/>
            <a:ext cx="3649182" cy="3044407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2C41B62-2B72-E27F-04DF-2BBF34FC188C}"/>
              </a:ext>
            </a:extLst>
          </p:cNvPr>
          <p:cNvSpPr txBox="1"/>
          <p:nvPr/>
        </p:nvSpPr>
        <p:spPr>
          <a:xfrm>
            <a:off x="421341" y="405593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5"/>
              </a:rPr>
              <a:t>https://ec.europa.eu/implementing-eu-law/home/pt</a:t>
            </a:r>
            <a:r>
              <a:rPr lang="pt-PT" dirty="0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64C8973-F860-D0B3-F9E2-530E333AE6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710" t="8192" r="19465" b="35840"/>
          <a:stretch>
            <a:fillRect/>
          </a:stretch>
        </p:blipFill>
        <p:spPr>
          <a:xfrm>
            <a:off x="941294" y="0"/>
            <a:ext cx="6705599" cy="483572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730AF24-00E9-2464-7F6C-92A93BA8CF35}"/>
              </a:ext>
            </a:extLst>
          </p:cNvPr>
          <p:cNvSpPr txBox="1"/>
          <p:nvPr/>
        </p:nvSpPr>
        <p:spPr>
          <a:xfrm>
            <a:off x="98612" y="4835723"/>
            <a:ext cx="78799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000" dirty="0">
                <a:hlinkClick r:id="rId3"/>
              </a:rPr>
              <a:t>https://ec.europa.eu/implementing-eu-law/member-state-infringement-cases/pt#inline-nav-6</a:t>
            </a:r>
            <a:r>
              <a:rPr lang="pt-PT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9332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202CD745-389B-B590-1CE5-7A963CA6A2F9}"/>
              </a:ext>
            </a:extLst>
          </p:cNvPr>
          <p:cNvSpPr txBox="1"/>
          <p:nvPr/>
        </p:nvSpPr>
        <p:spPr>
          <a:xfrm>
            <a:off x="304800" y="4620280"/>
            <a:ext cx="88392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TRIBUNAL DE JUSTIÇA DA UNIÃO EUROPEIA. </a:t>
            </a:r>
            <a:r>
              <a:rPr lang="pt-PT" sz="11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Relatório anual 2025 Estatísticas judiciárias do Tribunal de Justiça</a:t>
            </a:r>
            <a:r>
              <a:rPr lang="pt-PT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União Europeia, 2026, p. 11.</a:t>
            </a:r>
            <a:r>
              <a:rPr lang="pt-PT" sz="1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8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https://curia.europa.eu/site/upload/docs/application/pdf/2026-03/ra_fr_statistiques_25_-_cour_web.pdf</a:t>
            </a:r>
            <a:r>
              <a:rPr lang="pt-PT" sz="8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pt-PT" sz="8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01F92EC-BB74-0C01-B5BF-A8AD38B5EC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460" t="19173" r="27690" b="48758"/>
          <a:stretch>
            <a:fillRect/>
          </a:stretch>
        </p:blipFill>
        <p:spPr>
          <a:xfrm>
            <a:off x="224118" y="0"/>
            <a:ext cx="8319247" cy="455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35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C4F2DC4-B75C-633D-8AE0-7BADABC9A818}"/>
              </a:ext>
            </a:extLst>
          </p:cNvPr>
          <p:cNvSpPr txBox="1"/>
          <p:nvPr/>
        </p:nvSpPr>
        <p:spPr>
          <a:xfrm>
            <a:off x="4661648" y="489452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000" dirty="0">
                <a:hlinkClick r:id="rId2"/>
              </a:rPr>
              <a:t>https://www.globalcrossings.com.br</a:t>
            </a:r>
            <a:r>
              <a:rPr lang="pt-PT" dirty="0">
                <a:hlinkClick r:id="rId2"/>
              </a:rPr>
              <a:t>/</a:t>
            </a:r>
            <a:r>
              <a:rPr lang="pt-PT" dirty="0"/>
              <a:t> </a:t>
            </a:r>
          </a:p>
        </p:txBody>
      </p:sp>
      <p:pic>
        <p:nvPicPr>
          <p:cNvPr id="2" name="Imagem 1" descr="Uma imagem com texto, captura de ecrã, carrinho de mão&#10;&#10;Os conteúdos gerados por IA podem estar incorretos.">
            <a:extLst>
              <a:ext uri="{FF2B5EF4-FFF2-40B4-BE49-F238E27FC236}">
                <a16:creationId xmlns:a16="http://schemas.microsoft.com/office/drawing/2014/main" id="{CFC864CA-703D-A4B0-C773-8E0D443F15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41" y="138400"/>
            <a:ext cx="8776447" cy="49424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6035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23425061-25FC-15EF-4418-4E48031FE3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903" t="31895" r="26854" b="9020"/>
          <a:stretch>
            <a:fillRect/>
          </a:stretch>
        </p:blipFill>
        <p:spPr>
          <a:xfrm>
            <a:off x="251012" y="0"/>
            <a:ext cx="8023412" cy="507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01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4EFDC16-F6BD-4057-A1F3-F58A35FB64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4" t="15876" r="20273" b="40026"/>
          <a:stretch>
            <a:fillRect/>
          </a:stretch>
        </p:blipFill>
        <p:spPr bwMode="auto">
          <a:xfrm>
            <a:off x="645458" y="0"/>
            <a:ext cx="7363348" cy="43700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489AB9B5-2FA5-037D-2414-D5D3B03F6B23}"/>
              </a:ext>
            </a:extLst>
          </p:cNvPr>
          <p:cNvSpPr txBox="1"/>
          <p:nvPr/>
        </p:nvSpPr>
        <p:spPr>
          <a:xfrm>
            <a:off x="0" y="4594516"/>
            <a:ext cx="9000565" cy="4147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PT" sz="1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TRIBUNAL DE JUSTIÇA DA UNIÃO EUROPEIA. </a:t>
            </a:r>
            <a:r>
              <a:rPr lang="pt-PT" sz="10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Relatório anual 2025 Estatísticas judiciárias do Tribunal de Justiça</a:t>
            </a:r>
            <a:r>
              <a:rPr lang="pt-PT" sz="1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União Europeia, 2026, p. 38. Disponível em: </a:t>
            </a:r>
            <a:r>
              <a:rPr lang="pt-PT" sz="1000" u="sng" kern="1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https://curia.europa.eu/site/upload/docs/application/pdf/2026-03/ra_fr_statistiques_25_-_cour_web.pdf</a:t>
            </a:r>
            <a:r>
              <a:rPr lang="pt-PT" sz="1000" u="sng" kern="1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</a:t>
            </a:r>
            <a:r>
              <a:rPr lang="pt-PT" sz="1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(fr)</a:t>
            </a: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647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58EA0D5C-9101-808E-D7C6-32E8BF7DA9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837862"/>
              </p:ext>
            </p:extLst>
          </p:nvPr>
        </p:nvGraphicFramePr>
        <p:xfrm>
          <a:off x="80683" y="71718"/>
          <a:ext cx="8752169" cy="50717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614">
                  <a:extLst>
                    <a:ext uri="{9D8B030D-6E8A-4147-A177-3AD203B41FA5}">
                      <a16:colId xmlns:a16="http://schemas.microsoft.com/office/drawing/2014/main" val="3909791377"/>
                    </a:ext>
                  </a:extLst>
                </a:gridCol>
                <a:gridCol w="370126">
                  <a:extLst>
                    <a:ext uri="{9D8B030D-6E8A-4147-A177-3AD203B41FA5}">
                      <a16:colId xmlns:a16="http://schemas.microsoft.com/office/drawing/2014/main" val="2324888317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1264980402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2426064444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892710092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216271372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506724353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951182397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756023271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1480548396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1994669659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346015436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324189544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2580000128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2820139868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2168409548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4067976646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423534499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651750340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2398411708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056572433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519935289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918940668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193937628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417761876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357050588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4146718166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4289351794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1933691148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256450103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3820185962"/>
                    </a:ext>
                  </a:extLst>
                </a:gridCol>
                <a:gridCol w="253801">
                  <a:extLst>
                    <a:ext uri="{9D8B030D-6E8A-4147-A177-3AD203B41FA5}">
                      <a16:colId xmlns:a16="http://schemas.microsoft.com/office/drawing/2014/main" val="4179476122"/>
                    </a:ext>
                  </a:extLst>
                </a:gridCol>
                <a:gridCol w="179776">
                  <a:extLst>
                    <a:ext uri="{9D8B030D-6E8A-4147-A177-3AD203B41FA5}">
                      <a16:colId xmlns:a16="http://schemas.microsoft.com/office/drawing/2014/main" val="1804676902"/>
                    </a:ext>
                  </a:extLst>
                </a:gridCol>
                <a:gridCol w="158625">
                  <a:extLst>
                    <a:ext uri="{9D8B030D-6E8A-4147-A177-3AD203B41FA5}">
                      <a16:colId xmlns:a16="http://schemas.microsoft.com/office/drawing/2014/main" val="2662221013"/>
                    </a:ext>
                  </a:extLst>
                </a:gridCol>
                <a:gridCol w="170523">
                  <a:extLst>
                    <a:ext uri="{9D8B030D-6E8A-4147-A177-3AD203B41FA5}">
                      <a16:colId xmlns:a16="http://schemas.microsoft.com/office/drawing/2014/main" val="4158612382"/>
                    </a:ext>
                  </a:extLst>
                </a:gridCol>
                <a:gridCol w="137475">
                  <a:extLst>
                    <a:ext uri="{9D8B030D-6E8A-4147-A177-3AD203B41FA5}">
                      <a16:colId xmlns:a16="http://schemas.microsoft.com/office/drawing/2014/main" val="4236870476"/>
                    </a:ext>
                  </a:extLst>
                </a:gridCol>
              </a:tblGrid>
              <a:tr h="28523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País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1953 a 1997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1997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1998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1999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2000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2001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2002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2003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2004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2005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2006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2007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2008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2009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2010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2011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2012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2013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2014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2015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2016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2017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2018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2019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2020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2021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2022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2023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2024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2025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Soma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Total </a:t>
                      </a:r>
                      <a:endParaRPr lang="pt-PT" sz="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Média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anos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3580088989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FR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França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163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444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423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5,8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1481426483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DE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Alemanha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322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302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4,1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2591841767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IT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Itália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343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689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669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9,2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482307021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BG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Bélgica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419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400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5,5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1657224768"/>
                  </a:ext>
                </a:extLst>
              </a:tr>
              <a:tr h="31883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NL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Países Baixos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2,1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3991285506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LU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Luxemburgo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275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277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3,8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4235592964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UK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Reino Unido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3,2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874449672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IE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Irlanda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230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224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4,3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2122533360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DK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Dinamarca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0,9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4261289072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EL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Grécia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429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429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9,8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1618099508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PT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Portugal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236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5,7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2329156926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ES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Espanha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286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277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7,1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1439923286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AT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Áustria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5,1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3351364370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FI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Finlândia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2,0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817536435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SE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Suécia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2,0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2926982504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CY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Chipre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0,7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965011178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EE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Estónia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1,2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3223032218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LV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Letónia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0,3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1078754063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LT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Lituânia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0,1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2766486135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PL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Polónia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7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103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4,9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157119429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HU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Hungria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2,0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866044990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CZ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Chéquia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1,9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4036133870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SI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Eslováquia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1,2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404869290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SK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Eslovénia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1,3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794023489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MT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Malta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1,1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1576119662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RO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Roménia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0,8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802314894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BG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Bulgária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34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1,9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18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407207588"/>
                  </a:ext>
                </a:extLst>
              </a:tr>
              <a:tr h="1654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CR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500" u="none" strike="noStrike">
                          <a:effectLst/>
                        </a:rPr>
                        <a:t>Croácia</a:t>
                      </a:r>
                      <a:endParaRPr lang="pt-PT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 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2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3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1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6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>
                          <a:effectLst/>
                        </a:rPr>
                        <a:t>0,5</a:t>
                      </a:r>
                      <a:endParaRPr lang="pt-PT" sz="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PT" sz="400" u="none" strike="noStrike" dirty="0">
                          <a:effectLst/>
                        </a:rPr>
                        <a:t>12</a:t>
                      </a:r>
                      <a:endParaRPr lang="pt-PT" sz="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3862" marR="3862" marT="3862" marB="0" anchor="b"/>
                </a:tc>
                <a:extLst>
                  <a:ext uri="{0D108BD9-81ED-4DB2-BD59-A6C34878D82A}">
                    <a16:rowId xmlns:a16="http://schemas.microsoft.com/office/drawing/2014/main" val="3332568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704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2FE13C20-006B-59D6-613B-8715BB27A5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72495"/>
              </p:ext>
            </p:extLst>
          </p:nvPr>
        </p:nvGraphicFramePr>
        <p:xfrm>
          <a:off x="0" y="-406565"/>
          <a:ext cx="9144000" cy="5550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90321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EFBC5C8-B19B-0C6B-2C48-26C79D99A8E2}"/>
              </a:ext>
            </a:extLst>
          </p:cNvPr>
          <p:cNvSpPr txBox="1"/>
          <p:nvPr/>
        </p:nvSpPr>
        <p:spPr>
          <a:xfrm>
            <a:off x="475129" y="3932564"/>
            <a:ext cx="8534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GOVERNO DE PORTUGAL</a:t>
            </a:r>
            <a:r>
              <a:rPr lang="pt-PT" sz="14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4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Relatório</a:t>
            </a:r>
            <a:r>
              <a:rPr lang="en-US" sz="14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 Governo </a:t>
            </a:r>
            <a:r>
              <a:rPr lang="en-US" sz="14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sobre</a:t>
            </a:r>
            <a:r>
              <a:rPr lang="en-US" sz="14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"Portugal na União </a:t>
            </a:r>
            <a:r>
              <a:rPr lang="en-US" sz="14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Europeia</a:t>
            </a:r>
            <a:r>
              <a:rPr lang="en-US" sz="14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2024"</a:t>
            </a:r>
            <a:r>
              <a:rPr lang="pt-PT" sz="14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pt-PT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2025. Disponível em:  Em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https://infoeuropa.mne.gov.pt/Nyron/Library/Catalog/winlibimg.aspx?doc=59295&amp;img=12159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pt-PT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FD59ABD-B52D-E2CD-3272-1B6B41FFAA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690" t="28410" r="25320" b="53290"/>
          <a:stretch>
            <a:fillRect/>
          </a:stretch>
        </p:blipFill>
        <p:spPr>
          <a:xfrm>
            <a:off x="1568822" y="779928"/>
            <a:ext cx="7279429" cy="226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61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2454A02-8CAB-E0C1-4AAC-0801E81E2108}"/>
              </a:ext>
            </a:extLst>
          </p:cNvPr>
          <p:cNvSpPr txBox="1"/>
          <p:nvPr/>
        </p:nvSpPr>
        <p:spPr>
          <a:xfrm>
            <a:off x="237565" y="372122"/>
            <a:ext cx="8668870" cy="4253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/>
              <a:t>Nos termos da </a:t>
            </a:r>
            <a:r>
              <a:rPr lang="pt-PT" b="1" dirty="0"/>
              <a:t>alínea i) do n.º 1 do artigo 197.º da Constituição da República Portuguesa</a:t>
            </a:r>
            <a:r>
              <a:rPr lang="pt-PT" dirty="0"/>
              <a:t>, cabe ao Governo “Apresentar, em tempo útil, à Assembleia da República, para efeitos do disposto na alínea n) do artigo 161.º e na alínea f) do artigo 163.º, informação referente ao processo de construção da União Europeia”. </a:t>
            </a:r>
          </a:p>
          <a:p>
            <a:pPr algn="just">
              <a:lnSpc>
                <a:spcPct val="150000"/>
              </a:lnSpc>
            </a:pPr>
            <a:endParaRPr lang="pt-PT" dirty="0"/>
          </a:p>
          <a:p>
            <a:pPr algn="just">
              <a:lnSpc>
                <a:spcPct val="150000"/>
              </a:lnSpc>
            </a:pPr>
            <a:r>
              <a:rPr lang="pt-PT" dirty="0"/>
              <a:t>De acordo com o disposto no n.º 4 do artigo 5.º da Lei nº 43/2006, de 25 de agosto, com as alterações introduzidas pelas Lei n.º 21/2012, de 17 de maio, pela Lei n.º 18/2018, de 2 de maio, pela Lei n.º 64/2020 de 2 de novembro e pela Lei n.º 44/2023, de 14 de agosto “</a:t>
            </a:r>
            <a:r>
              <a:rPr lang="pt-PT" b="1" dirty="0"/>
              <a:t>O Governo apresenta à Assembleia da República, no 1.º trimestre de cada ano, um relatório sucinto que permita o acompanhamento da participação de Portugal no processo de construção da União Europeia</a:t>
            </a:r>
            <a:r>
              <a:rPr lang="pt-PT" dirty="0"/>
              <a:t>, devendo aquele relatório informar, nomeadamente, sobre as deliberações com maior impacto para Portugal tomadas no ano anterior pelas instituições europeias e as medidas postas em prática pelo Governo em resultado dessas deliberações, com particular incidência na transposição de diretivas.“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0FBE6C6-71E1-6DBD-C186-649233C0BC1E}"/>
              </a:ext>
            </a:extLst>
          </p:cNvPr>
          <p:cNvSpPr txBox="1"/>
          <p:nvPr/>
        </p:nvSpPr>
        <p:spPr>
          <a:xfrm>
            <a:off x="237565" y="4771378"/>
            <a:ext cx="87361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800" dirty="0"/>
              <a:t>https://app.parlamento.pt/webutils/docs/doc.pdf?path=6148523063484d364c793968636d356c6443397a6158526c63793959566b6c4d5a5763765130394e4c7a5244515555765247396a6457316c626e52766330567564476c6b5957526c6330563464475679626d467a4c324a6b4e4464694f546b314c5468694f574d744e444530596931684d5759774c544a6d5a6d4d795a6a41354f54686c4d6935775a47593d&amp;fich=bd47b995-8b9c-414b-a1f0-2ffc2f0998e2.pdf&amp;Inline=true  </a:t>
            </a:r>
          </a:p>
        </p:txBody>
      </p:sp>
    </p:spTree>
    <p:extLst>
      <p:ext uri="{BB962C8B-B14F-4D97-AF65-F5344CB8AC3E}">
        <p14:creationId xmlns:p14="http://schemas.microsoft.com/office/powerpoint/2010/main" val="41231391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nquadramento processual do incumprimento do Direito da União Europeia  pelos Estados-membros - YouTube">
            <a:extLst>
              <a:ext uri="{FF2B5EF4-FFF2-40B4-BE49-F238E27FC236}">
                <a16:creationId xmlns:a16="http://schemas.microsoft.com/office/drawing/2014/main" id="{DB77EF14-549C-530F-9008-53A466BBA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59" y="444873"/>
            <a:ext cx="5211856" cy="291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05284D41-6537-0815-AE88-AA113DE44ACA}"/>
              </a:ext>
            </a:extLst>
          </p:cNvPr>
          <p:cNvSpPr txBox="1"/>
          <p:nvPr/>
        </p:nvSpPr>
        <p:spPr>
          <a:xfrm>
            <a:off x="860612" y="3675462"/>
            <a:ext cx="7171765" cy="10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NEVES, Inês. </a:t>
            </a:r>
            <a:r>
              <a:rPr lang="pt-BR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 recurso de anulação no contencioso de legalidade da União Europeia</a:t>
            </a:r>
            <a:r>
              <a:rPr lang="es-E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s-ES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Ordem</a:t>
            </a:r>
            <a:r>
              <a:rPr lang="es-E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dos Advogados portuguesa, 2024.  </a:t>
            </a: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Disponível em:</a:t>
            </a:r>
            <a:r>
              <a:rPr lang="pt-P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sz="14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https://crlisboa.org/wp/video/video-o-recurso-de-anulacao-no-contencioso-de-legalidade-da-uniao-europeia/</a:t>
            </a:r>
            <a:r>
              <a:rPr lang="es-E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s-ES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Acesso</a:t>
            </a:r>
            <a:r>
              <a:rPr lang="es-E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em 02 Mai 2024. 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7930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81A01AD-A885-9BC1-E756-7B0E7AC0A87B}"/>
              </a:ext>
            </a:extLst>
          </p:cNvPr>
          <p:cNvSpPr txBox="1"/>
          <p:nvPr/>
        </p:nvSpPr>
        <p:spPr>
          <a:xfrm>
            <a:off x="277906" y="1104733"/>
            <a:ext cx="8588188" cy="34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Referências breves</a:t>
            </a:r>
          </a:p>
          <a:p>
            <a:pPr algn="just">
              <a:lnSpc>
                <a:spcPct val="150000"/>
              </a:lnSpc>
              <a:buNone/>
            </a:pPr>
            <a:endParaRPr lang="pt-BR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ALVES, Dora Resende.</a:t>
            </a:r>
            <a:r>
              <a:rPr lang="pt-BR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Apontamentos (incompletos) de Contencioso da União Europeia</a:t>
            </a: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. Centro de Cópias da Universidade Portucalense, policopiado. Versão de 2017, renovada em Maio de 2025. 284 páginas.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BALTAZAR, Isabel e PACHECO, Fátima (Coord.). </a:t>
            </a:r>
            <a:r>
              <a:rPr lang="pt-BR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Dicionário de Valores Europeus</a:t>
            </a: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. Petrony, 2025.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DUARTE, Rita Sineiro Andrade Aroso. </a:t>
            </a:r>
            <a:r>
              <a:rPr lang="pt-PT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crise do Estado de Direito na União Europeia e o papel do TJUE</a:t>
            </a: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Coimbra: Almedina, 2022.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599671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12" y="1085786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9789" y="3011165"/>
            <a:ext cx="272382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dra@upt.pt</a:t>
            </a: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ORCID –</a:t>
            </a:r>
            <a:r>
              <a:rPr kumimoji="0" lang="pt-PT" altLang="pt-PT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http://orcid.org/0000-0003-4720-1400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726229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  <p:pic>
        <p:nvPicPr>
          <p:cNvPr id="5" name="Imagem 4" descr="Uma imagem com Tipo de letra, escrita à mão, file, branco&#10;&#10;Os conteúdos gerados por IA poderão estar incorretos.">
            <a:extLst>
              <a:ext uri="{FF2B5EF4-FFF2-40B4-BE49-F238E27FC236}">
                <a16:creationId xmlns:a16="http://schemas.microsoft.com/office/drawing/2014/main" id="{27E8E60B-26BE-4A4F-519B-B38430009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8578" y="2090673"/>
            <a:ext cx="2991267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pa com todos os países da União Europeia">
            <a:extLst>
              <a:ext uri="{FF2B5EF4-FFF2-40B4-BE49-F238E27FC236}">
                <a16:creationId xmlns:a16="http://schemas.microsoft.com/office/drawing/2014/main" id="{78B7F82C-0313-4A18-1CF3-32859917C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75" y="0"/>
            <a:ext cx="507206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79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C311F178-8EA3-DF3D-3ABE-469BED593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Um mercado interno</a:t>
            </a:r>
          </a:p>
        </p:txBody>
      </p:sp>
      <p:pic>
        <p:nvPicPr>
          <p:cNvPr id="4098" name="Picture 2" descr="Mapa da UE com uma rede de linhas amarelas que ligam vários pontos.">
            <a:extLst>
              <a:ext uri="{FF2B5EF4-FFF2-40B4-BE49-F238E27FC236}">
                <a16:creationId xmlns:a16="http://schemas.microsoft.com/office/drawing/2014/main" id="{8D0AB0BB-2BEE-E728-46BA-D627D7173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965" y="1362806"/>
            <a:ext cx="5702402" cy="369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576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missão Europeia instaura processos contra Portugal no Tribunal de Justiça  da União Europeia por incumprimento da pontualidade no pagamento a empresas">
            <a:extLst>
              <a:ext uri="{FF2B5EF4-FFF2-40B4-BE49-F238E27FC236}">
                <a16:creationId xmlns:a16="http://schemas.microsoft.com/office/drawing/2014/main" id="{B9C5B7DB-5608-B3D9-94B9-E9A24D47B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8" y="2370324"/>
            <a:ext cx="5037604" cy="251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1E77A55-3560-9AED-9F85-CA90AE237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629" y="2656635"/>
            <a:ext cx="2143125" cy="2143125"/>
          </a:xfrm>
          <a:prstGeom prst="rect">
            <a:avLst/>
          </a:prstGeom>
        </p:spPr>
      </p:pic>
      <p:pic>
        <p:nvPicPr>
          <p:cNvPr id="2052" name="Picture 4" descr="logo-pt">
            <a:extLst>
              <a:ext uri="{FF2B5EF4-FFF2-40B4-BE49-F238E27FC236}">
                <a16:creationId xmlns:a16="http://schemas.microsoft.com/office/drawing/2014/main" id="{FD40F7F7-0734-539C-181F-609B91750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63" y="227199"/>
            <a:ext cx="7449009" cy="137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073A747D-1702-3050-5272-9B0E800E3749}"/>
              </a:ext>
            </a:extLst>
          </p:cNvPr>
          <p:cNvSpPr txBox="1"/>
          <p:nvPr/>
        </p:nvSpPr>
        <p:spPr>
          <a:xfrm>
            <a:off x="5844988" y="182078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dirty="0">
                <a:hlinkClick r:id="rId5"/>
              </a:rPr>
              <a:t>https://curia.europa.eu/</a:t>
            </a:r>
            <a:r>
              <a:rPr lang="pt-PT" sz="20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95683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5F513735-CF10-735B-8DE3-2A722D3D2D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955" t="28061" r="6218" b="24009"/>
          <a:stretch>
            <a:fillRect/>
          </a:stretch>
        </p:blipFill>
        <p:spPr>
          <a:xfrm>
            <a:off x="-73870" y="936450"/>
            <a:ext cx="9291740" cy="4207050"/>
          </a:xfrm>
          <a:prstGeom prst="rect">
            <a:avLst/>
          </a:prstGeom>
        </p:spPr>
      </p:pic>
      <p:pic>
        <p:nvPicPr>
          <p:cNvPr id="1026" name="Picture 2" descr="Diário da República">
            <a:extLst>
              <a:ext uri="{FF2B5EF4-FFF2-40B4-BE49-F238E27FC236}">
                <a16:creationId xmlns:a16="http://schemas.microsoft.com/office/drawing/2014/main" id="{EF0358CB-235B-87C5-4B81-6183D775B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419" y="88444"/>
            <a:ext cx="4234658" cy="92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076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3807967-0CD7-68E4-5184-9475EFE17987}"/>
              </a:ext>
            </a:extLst>
          </p:cNvPr>
          <p:cNvSpPr txBox="1"/>
          <p:nvPr/>
        </p:nvSpPr>
        <p:spPr>
          <a:xfrm>
            <a:off x="502023" y="194642"/>
            <a:ext cx="8337176" cy="4274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4.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   </a:t>
            </a:r>
            <a:r>
              <a:rPr lang="pt-PT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do TUE</a:t>
            </a:r>
          </a:p>
          <a:p>
            <a:pPr algn="just">
              <a:spcBef>
                <a:spcPts val="600"/>
              </a:spcBef>
              <a:buNone/>
            </a:pP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(…)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3.   Em virtude do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princípio da cooperação leal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 União e os Estados-Membros respeitam-se e assistem-se mutuamente no cumprimento das missões decorrentes dos Tratados.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Os Estados-Membros tomam todas as medidas gerais ou específicas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adequadas para garantir a execução das obrigações decorrentes dos Tratados ou resultantes dos atos das instituições da União.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Os Estados-Membros facilitam à União o cumprimento da sua missão e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abstêm-se de qualquer medida suscetível de pôr em perigo a realização dos objetivos da União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FE3AD98-9067-FA20-26CE-EA6DFD25C2E9}"/>
              </a:ext>
            </a:extLst>
          </p:cNvPr>
          <p:cNvSpPr txBox="1"/>
          <p:nvPr/>
        </p:nvSpPr>
        <p:spPr>
          <a:xfrm>
            <a:off x="2949389" y="4835723"/>
            <a:ext cx="68490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https://eur-lex.europa.eu/legal-content/PT/TXT/?uri=CELEX%3A12016M004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3896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A947916-B904-16AF-7E84-EC2D7E213637}"/>
              </a:ext>
            </a:extLst>
          </p:cNvPr>
          <p:cNvSpPr txBox="1"/>
          <p:nvPr/>
        </p:nvSpPr>
        <p:spPr>
          <a:xfrm>
            <a:off x="233082" y="621937"/>
            <a:ext cx="8677835" cy="3345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258.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considerar que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um Estado-Membro não cumpriu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qualquer das obrigações que lhe incumbem por força dos Tratados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formulará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um parecer fundamentado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sobre o assunto,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após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ter dado a esse Estado oportunidade de apresentar as suas observações.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Estado 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em causa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não proceder em conformidade 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com este parecer no prazo fixado pela Comissão, esta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pode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recorrer ao Tribunal 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de Justiça da União Europeia.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A64050C-57F2-8F06-0065-B4FCEC947C36}"/>
              </a:ext>
            </a:extLst>
          </p:cNvPr>
          <p:cNvSpPr txBox="1"/>
          <p:nvPr/>
        </p:nvSpPr>
        <p:spPr>
          <a:xfrm>
            <a:off x="2940423" y="4651048"/>
            <a:ext cx="65173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https://eur-lex.europa.eu/legal-content/PT/TXT/?uri=CELEX%3A12016E258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9803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23A5935-3F03-8700-90BA-C2165ADED0B9}"/>
              </a:ext>
            </a:extLst>
          </p:cNvPr>
          <p:cNvSpPr txBox="1"/>
          <p:nvPr/>
        </p:nvSpPr>
        <p:spPr>
          <a:xfrm>
            <a:off x="98612" y="-8167"/>
            <a:ext cx="8946776" cy="4890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259.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d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 TFUE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Qualquer Estado-Membro pode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recorrer ao Tribunal de Justiça da União Europeia, se considerar que outro Estado-Membro não cumpriu qualquer das obrigações que lhe incumbem por força dos Tratados.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Antes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de qualquer Estado-Membro introduzir recurso contra outro Estado-Membro, com fundamento em pretenso incumprimento das obrigações que a este incumbem por força dos Tratados,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deve submeter o assunto à apreciação da Comissão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 formulará um parecer fundamentado, depois de os Estados interessados terem tido oportunidade de apresentar, em processo contraditório, as suas observações escritas e orais.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a Comissão não tiver formulado parecer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no prazo de três meses 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contar da data do pedido, a falta de parecer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não impede o recurso ao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7CC2202-610F-6313-6972-964225500AD1}"/>
              </a:ext>
            </a:extLst>
          </p:cNvPr>
          <p:cNvSpPr txBox="1"/>
          <p:nvPr/>
        </p:nvSpPr>
        <p:spPr>
          <a:xfrm>
            <a:off x="3039036" y="4881890"/>
            <a:ext cx="69386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https://eur-lex.europa.eu/legal-content/PT/TXT/?uri=CELEX%3A12016E259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667467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2762</Words>
  <Application>Microsoft Office PowerPoint</Application>
  <PresentationFormat>Apresentação no Ecrã (16:9)</PresentationFormat>
  <Paragraphs>1166</Paragraphs>
  <Slides>29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29</vt:i4>
      </vt:variant>
    </vt:vector>
  </HeadingPairs>
  <TitlesOfParts>
    <vt:vector size="37" baseType="lpstr">
      <vt:lpstr>Arial</vt:lpstr>
      <vt:lpstr>Times New Roman</vt:lpstr>
      <vt:lpstr>Arial</vt:lpstr>
      <vt:lpstr>Helvetica Neue Light</vt:lpstr>
      <vt:lpstr>Aptos</vt:lpstr>
      <vt:lpstr>Calibri</vt:lpstr>
      <vt:lpstr>Aptos Narrow</vt:lpstr>
      <vt:lpstr>Simple Light</vt:lpstr>
      <vt:lpstr>Apresentação do PowerPoint</vt:lpstr>
      <vt:lpstr>Apresentação do PowerPoint</vt:lpstr>
      <vt:lpstr>Apresentação do PowerPoint</vt:lpstr>
      <vt:lpstr>Um mercado interno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mdmir</dc:creator>
  <cp:lastModifiedBy>Filipa Maria Sousa Marinho da Silva</cp:lastModifiedBy>
  <cp:revision>48</cp:revision>
  <dcterms:modified xsi:type="dcterms:W3CDTF">2026-03-30T12:56:39Z</dcterms:modified>
</cp:coreProperties>
</file>