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9" r:id="rId4"/>
    <p:sldId id="280" r:id="rId5"/>
    <p:sldId id="276" r:id="rId6"/>
    <p:sldId id="281" r:id="rId7"/>
    <p:sldId id="286" r:id="rId8"/>
    <p:sldId id="283" r:id="rId9"/>
    <p:sldId id="282" r:id="rId10"/>
    <p:sldId id="287" r:id="rId11"/>
    <p:sldId id="262" r:id="rId12"/>
    <p:sldId id="258" r:id="rId13"/>
  </p:sldIdLst>
  <p:sldSz cx="9144000" cy="5143500" type="screen16x9"/>
  <p:notesSz cx="6858000" cy="9144000"/>
  <p:embeddedFontLst>
    <p:embeddedFont>
      <p:font typeface="Helvetica Neue Light" panose="020B060402020202020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0">
          <p15:clr>
            <a:srgbClr val="00FFFF"/>
          </p15:clr>
        </p15:guide>
        <p15:guide id="2" orient="horz" pos="340">
          <p15:clr>
            <a:srgbClr val="00FFFF"/>
          </p15:clr>
        </p15:guide>
        <p15:guide id="3" orient="horz" pos="2900">
          <p15:clr>
            <a:srgbClr val="00FFFF"/>
          </p15:clr>
        </p15:guide>
        <p15:guide id="4" pos="5420">
          <p15:clr>
            <a:srgbClr val="00FFFF"/>
          </p15:clr>
        </p15:guide>
        <p15:guide id="5" pos="2982">
          <p15:clr>
            <a:srgbClr val="747775"/>
          </p15:clr>
        </p15:guide>
        <p15:guide id="6" pos="2778">
          <p15:clr>
            <a:srgbClr val="747775"/>
          </p15:clr>
        </p15:guide>
        <p15:guide id="7" orient="horz" pos="454">
          <p15:clr>
            <a:srgbClr val="747775"/>
          </p15:clr>
        </p15:guide>
        <p15:guide id="8" orient="horz" pos="2518">
          <p15:clr>
            <a:srgbClr val="747775"/>
          </p15:clr>
        </p15:guide>
        <p15:guide id="9" orient="horz" pos="1157">
          <p15:clr>
            <a:srgbClr val="747775"/>
          </p15:clr>
        </p15:guide>
        <p15:guide id="10" orient="horz" pos="1879">
          <p15:clr>
            <a:srgbClr val="747775"/>
          </p15:clr>
        </p15:guide>
        <p15:guide id="11" pos="1270">
          <p15:clr>
            <a:srgbClr val="747775"/>
          </p15:clr>
        </p15:guide>
        <p15:guide id="12" pos="1474">
          <p15:clr>
            <a:srgbClr val="747775"/>
          </p15:clr>
        </p15:guide>
        <p15:guide id="13" orient="horz" pos="95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645" autoAdjust="0"/>
  </p:normalViewPr>
  <p:slideViewPr>
    <p:cSldViewPr snapToGrid="0">
      <p:cViewPr varScale="1">
        <p:scale>
          <a:sx n="97" d="100"/>
          <a:sy n="97" d="100"/>
        </p:scale>
        <p:origin x="384" y="84"/>
      </p:cViewPr>
      <p:guideLst>
        <p:guide pos="340"/>
        <p:guide orient="horz" pos="340"/>
        <p:guide orient="horz" pos="2900"/>
        <p:guide pos="5420"/>
        <p:guide pos="2982"/>
        <p:guide pos="2778"/>
        <p:guide orient="horz" pos="454"/>
        <p:guide orient="horz" pos="2518"/>
        <p:guide orient="horz" pos="1157"/>
        <p:guide orient="horz" pos="1879"/>
        <p:guide pos="1270"/>
        <p:guide pos="1474"/>
        <p:guide orient="horz" pos="9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B8C54-5DE9-5B87-9C21-13DE3A3F0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3B0DBAFE-DE8F-D7C0-AF5F-34F1A17C1D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3BE794DE-0D99-B120-64CC-B89A91B32D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lnSpc>
                <a:spcPct val="107000"/>
              </a:lnSpc>
              <a:spcAft>
                <a:spcPts val="800"/>
              </a:spcAft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621374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335268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b58ba33f9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b58ba33f9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lnSpc>
                <a:spcPct val="107000"/>
              </a:lnSpc>
              <a:spcAft>
                <a:spcPts val="800"/>
              </a:spcAft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92197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386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5077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88359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5078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13552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lnSpc>
                <a:spcPct val="107000"/>
              </a:lnSpc>
              <a:spcAft>
                <a:spcPts val="800"/>
              </a:spcAft>
              <a:buNone/>
            </a:pPr>
            <a:endParaRPr lang="pt-PT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57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1635373"/>
            <a:ext cx="8272211" cy="2758727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7967-6BE1-46D8-B406-81F422792A49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467103"/>
            <a:ext cx="789381" cy="273844"/>
          </a:xfrm>
        </p:spPr>
        <p:txBody>
          <a:bodyPr/>
          <a:lstStyle/>
          <a:p>
            <a:fld id="{AC1DD826-5F90-4F5C-811B-F5D272359F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403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evistas.ulusofona.pt/index.php/rfdulp/article/view/8505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://orcid.org/0000-0003-4720-1400" TargetMode="External"/><Relationship Id="rId4" Type="http://schemas.openxmlformats.org/officeDocument/2006/relationships/hyperlink" Target="mailto:dra@upt.pt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collection/eu-law/treaties/treaties-force.htmlhttps:/eur-lex.europa.eu/collection/eu-law/treaties/treaties-force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PT/TXT/?uri=CELEX%3A52024DC0115&amp;qid=1710234342137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s://images.squarespace-cdn.com/content/v1/65b685742a110417c9c12bfa/a0bf7977-3fc3-4bbd-a737-a1537546611b/EU-VALUES-V3_EU-VALUES_BICOLOR.pn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342967" y="700337"/>
            <a:ext cx="6412946" cy="2861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pt-PT" sz="3200" b="1" u="sng" dirty="0">
                <a:solidFill>
                  <a:schemeClr val="accent5">
                    <a:lumMod val="75000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O Direito da Concorrência da União Europeia e o cidadão: </a:t>
            </a:r>
          </a:p>
          <a:p>
            <a:pPr>
              <a:lnSpc>
                <a:spcPct val="150000"/>
              </a:lnSpc>
            </a:pPr>
            <a:r>
              <a:rPr lang="pt-PT" sz="3200" b="1" u="sng" dirty="0">
                <a:solidFill>
                  <a:schemeClr val="accent5">
                    <a:lumMod val="75000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um entendimento essencial</a:t>
            </a:r>
          </a:p>
        </p:txBody>
      </p:sp>
      <p:sp>
        <p:nvSpPr>
          <p:cNvPr id="55" name="Google Shape;55;p13"/>
          <p:cNvSpPr txBox="1"/>
          <p:nvPr/>
        </p:nvSpPr>
        <p:spPr>
          <a:xfrm>
            <a:off x="5427402" y="3773841"/>
            <a:ext cx="3716598" cy="657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sz="2400" i="1" dirty="0"/>
              <a:t>Dora Resende Alves </a:t>
            </a:r>
            <a:r>
              <a:rPr lang="pt-PT" sz="1800" dirty="0"/>
              <a:t>– UPT</a:t>
            </a:r>
          </a:p>
          <a:p>
            <a:endParaRPr lang="pt-PT" sz="1800" dirty="0"/>
          </a:p>
        </p:txBody>
      </p:sp>
      <p:sp>
        <p:nvSpPr>
          <p:cNvPr id="2" name="Google Shape;55;p13">
            <a:extLst>
              <a:ext uri="{FF2B5EF4-FFF2-40B4-BE49-F238E27FC236}">
                <a16:creationId xmlns:a16="http://schemas.microsoft.com/office/drawing/2014/main" id="{5C08B69B-FE97-AE47-A3E8-F693F2BB4B16}"/>
              </a:ext>
            </a:extLst>
          </p:cNvPr>
          <p:cNvSpPr txBox="1"/>
          <p:nvPr/>
        </p:nvSpPr>
        <p:spPr>
          <a:xfrm>
            <a:off x="412954" y="3921325"/>
            <a:ext cx="2930013" cy="1093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endParaRPr lang="pt-PT" sz="1800" dirty="0"/>
          </a:p>
          <a:p>
            <a:r>
              <a:rPr lang="pt-PT" sz="1800" dirty="0"/>
              <a:t>ISCAP, </a:t>
            </a:r>
            <a:r>
              <a:rPr lang="pt-PT" sz="1800" dirty="0">
                <a:solidFill>
                  <a:schemeClr val="tx1"/>
                </a:solidFill>
              </a:rPr>
              <a:t>4 de Abril de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557B7-BCBA-32B3-961C-F760ADC5E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E1200CE9-7D77-5E03-241E-9366BA9CD913}"/>
              </a:ext>
            </a:extLst>
          </p:cNvPr>
          <p:cNvSpPr txBox="1"/>
          <p:nvPr/>
        </p:nvSpPr>
        <p:spPr>
          <a:xfrm>
            <a:off x="279159" y="98323"/>
            <a:ext cx="8948245" cy="3543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Breves referências</a:t>
            </a:r>
          </a:p>
          <a:p>
            <a:pPr>
              <a:lnSpc>
                <a:spcPct val="150000"/>
              </a:lnSpc>
            </a:pPr>
            <a:r>
              <a:rPr 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ALVES, Dora Resende. Direito da concorrência: os poderes de investigação e sanção da Comissão Europeia. Sílabas &amp; Desafios, 2018.  </a:t>
            </a:r>
          </a:p>
          <a:p>
            <a:pPr>
              <a:lnSpc>
                <a:spcPct val="150000"/>
              </a:lnSpc>
            </a:pPr>
            <a:r>
              <a:rPr 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ALVES, Dora Resende. (2024). Sobre o Direito Da Concorrência na União Europeia: Tópicos para atualização. Revista de Direito da ULP = ULP </a:t>
            </a:r>
            <a:r>
              <a:rPr lang="pt-PT" sz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Law</a:t>
            </a:r>
            <a:r>
              <a:rPr 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PT" sz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</a:t>
            </a:r>
            <a:r>
              <a:rPr 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17(1), 103-122. </a:t>
            </a:r>
            <a:r>
              <a:rPr 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https://revistas.ulusofona.pt/index.php/rfdulp/article/view/8505</a:t>
            </a:r>
            <a:r>
              <a:rPr 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BALTAZAR, Isabel e PACHECO, Fátima (</a:t>
            </a:r>
            <a:r>
              <a:rPr lang="pt-PT" sz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</a:t>
            </a:r>
            <a:r>
              <a:rPr 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.). Dicionário de Valores Europeus. </a:t>
            </a:r>
            <a:r>
              <a:rPr lang="pt-PT" sz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Petrony</a:t>
            </a:r>
            <a:r>
              <a:rPr 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2025. </a:t>
            </a:r>
          </a:p>
          <a:p>
            <a:pPr>
              <a:lnSpc>
                <a:spcPct val="150000"/>
              </a:lnSpc>
            </a:pPr>
            <a:r>
              <a:rPr 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CARAMELO GOMES, José Luís. Lições de Direito da Concorrência. Coimbra: Livraria Almedina, 2016.</a:t>
            </a:r>
          </a:p>
          <a:p>
            <a:pPr>
              <a:lnSpc>
                <a:spcPct val="150000"/>
              </a:lnSpc>
            </a:pPr>
            <a:endParaRPr lang="pt-PT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pt-PT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pt-PT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m 2" descr="Uma imagem com texto, captura de ecrã, Cara humana, design gráfico&#10;&#10;Os conteúdos gerados por IA poderão estar incorretos.">
            <a:extLst>
              <a:ext uri="{FF2B5EF4-FFF2-40B4-BE49-F238E27FC236}">
                <a16:creationId xmlns:a16="http://schemas.microsoft.com/office/drawing/2014/main" id="{9BFD80AB-778E-9BA4-D7B5-16084D161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562" y="2784714"/>
            <a:ext cx="3359279" cy="2160911"/>
          </a:xfrm>
          <a:prstGeom prst="rect">
            <a:avLst/>
          </a:prstGeom>
        </p:spPr>
      </p:pic>
      <p:pic>
        <p:nvPicPr>
          <p:cNvPr id="6" name="Imagem 5" descr="Uma imagem com texto, Tipo de letra, captura de ecrã, design gráfico&#10;&#10;Os conteúdos gerados por IA poderão estar incorretos.">
            <a:extLst>
              <a:ext uri="{FF2B5EF4-FFF2-40B4-BE49-F238E27FC236}">
                <a16:creationId xmlns:a16="http://schemas.microsoft.com/office/drawing/2014/main" id="{8B91D0E2-E439-97DA-5395-F28F378886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529" y="2473427"/>
            <a:ext cx="17716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255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m 5" descr="Uma imagem com pessoa, Cara humana, vestuário, interior&#10;&#10;Descrição gerada automaticamente">
            <a:extLst>
              <a:ext uri="{FF2B5EF4-FFF2-40B4-BE49-F238E27FC236}">
                <a16:creationId xmlns:a16="http://schemas.microsoft.com/office/drawing/2014/main" id="{1E32B5A7-760C-1C72-790B-A7B9B00A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61" y="1283695"/>
            <a:ext cx="16287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BBAE6BFF-972E-3282-CD22-3C964B18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1476" y="3312975"/>
            <a:ext cx="272382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altLang="pt-PT" sz="1000" dirty="0">
                <a:latin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dra@upt.pt</a:t>
            </a:r>
            <a:r>
              <a:rPr lang="pt-PT" altLang="pt-PT" sz="10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ORCID –</a:t>
            </a:r>
            <a:r>
              <a:rPr kumimoji="0" lang="pt-PT" altLang="pt-PT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altLang="pt-PT" sz="1000" u="sng" dirty="0">
                <a:solidFill>
                  <a:srgbClr val="0000FF"/>
                </a:solidFill>
                <a:highlight>
                  <a:srgbClr val="FFFFFF"/>
                </a:highlight>
                <a:latin typeface="Calibri" panose="020F050202020403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http://orcid.org/0000-0003-4720-1400</a:t>
            </a:r>
            <a:r>
              <a:rPr lang="pt-PT" altLang="pt-PT" sz="1000" u="sng" dirty="0">
                <a:solidFill>
                  <a:srgbClr val="0000FF"/>
                </a:solidFill>
                <a:highlight>
                  <a:srgbClr val="FFFFFF"/>
                </a:highlight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A759FF-1672-DC94-A7FA-6E1B0F9D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270" y="2726229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pt-PT" alt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C1C0F0A-7C7B-29ED-2608-B554408F4654}"/>
              </a:ext>
            </a:extLst>
          </p:cNvPr>
          <p:cNvSpPr txBox="1"/>
          <p:nvPr/>
        </p:nvSpPr>
        <p:spPr>
          <a:xfrm>
            <a:off x="5056440" y="683997"/>
            <a:ext cx="59480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solidFill>
                  <a:schemeClr val="accent1">
                    <a:lumMod val="75000"/>
                  </a:schemeClr>
                </a:solidFill>
              </a:rPr>
              <a:t>Muito obrigada!</a:t>
            </a:r>
          </a:p>
        </p:txBody>
      </p:sp>
      <p:pic>
        <p:nvPicPr>
          <p:cNvPr id="2" name="Imagem 1" descr="Uma imagem com Tipo de letra, escrita à mão, file, branco&#10;&#10;Os conteúdos gerados por IA poderão estar incorretos.">
            <a:extLst>
              <a:ext uri="{FF2B5EF4-FFF2-40B4-BE49-F238E27FC236}">
                <a16:creationId xmlns:a16="http://schemas.microsoft.com/office/drawing/2014/main" id="{A6F9FF27-977C-9ACA-F99A-D9D67DC4B2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4790" y="2014459"/>
            <a:ext cx="2991267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63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t="69" b="79"/>
          <a:stretch/>
        </p:blipFill>
        <p:spPr>
          <a:xfrm>
            <a:off x="3852000" y="2160000"/>
            <a:ext cx="1440001" cy="110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766142" y="4107581"/>
            <a:ext cx="1406788" cy="523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 descr="University Logo (2)">
            <a:extLst>
              <a:ext uri="{FF2B5EF4-FFF2-40B4-BE49-F238E27FC236}">
                <a16:creationId xmlns:a16="http://schemas.microsoft.com/office/drawing/2014/main" id="{1C8A2E9A-A41F-23C8-67F4-14F7178EFF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80" y="327998"/>
            <a:ext cx="1985763" cy="871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Uma imagem com texto, captura de ecrã, Billboard, ar livre&#10;&#10;Os conteúdos gerados por IA poderão estar incorretos.">
            <a:extLst>
              <a:ext uri="{FF2B5EF4-FFF2-40B4-BE49-F238E27FC236}">
                <a16:creationId xmlns:a16="http://schemas.microsoft.com/office/drawing/2014/main" id="{3659EB6F-90C9-2FAE-340A-2303FE5E29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818" y="1199536"/>
            <a:ext cx="5400040" cy="34613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2D9DF7CF-192F-0211-9B47-3DF2678224DA}"/>
              </a:ext>
            </a:extLst>
          </p:cNvPr>
          <p:cNvSpPr txBox="1"/>
          <p:nvPr/>
        </p:nvSpPr>
        <p:spPr>
          <a:xfrm>
            <a:off x="1134567" y="589936"/>
            <a:ext cx="8948245" cy="3220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Roteiro</a:t>
            </a:r>
          </a:p>
          <a:p>
            <a:pPr>
              <a:lnSpc>
                <a:spcPct val="150000"/>
              </a:lnSpc>
            </a:pPr>
            <a:endParaRPr lang="pt-PT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Introdução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conceito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 principais temas do direito da concorrência da União Europeia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ligação com o cidadão </a:t>
            </a:r>
          </a:p>
          <a:p>
            <a:pPr>
              <a:lnSpc>
                <a:spcPct val="150000"/>
              </a:lnSpc>
            </a:pP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Notas conclusivas</a:t>
            </a:r>
          </a:p>
        </p:txBody>
      </p:sp>
    </p:spTree>
    <p:extLst>
      <p:ext uri="{BB962C8B-B14F-4D97-AF65-F5344CB8AC3E}">
        <p14:creationId xmlns:p14="http://schemas.microsoft.com/office/powerpoint/2010/main" val="2349866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C311F178-8EA3-DF3D-3ABE-469BED593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Um mercado interno</a:t>
            </a:r>
          </a:p>
        </p:txBody>
      </p:sp>
      <p:pic>
        <p:nvPicPr>
          <p:cNvPr id="4098" name="Picture 2" descr="Mapa da UE com uma rede de linhas amarelas que ligam vários pontos.">
            <a:extLst>
              <a:ext uri="{FF2B5EF4-FFF2-40B4-BE49-F238E27FC236}">
                <a16:creationId xmlns:a16="http://schemas.microsoft.com/office/drawing/2014/main" id="{8D0AB0BB-2BEE-E728-46BA-D627D7173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965" y="1362806"/>
            <a:ext cx="5702402" cy="369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576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b="1" dirty="0"/>
          </a:p>
          <a:p>
            <a:pPr marL="114300" indent="0">
              <a:buNone/>
            </a:pPr>
            <a:endParaRPr lang="pt-PT" b="1" dirty="0"/>
          </a:p>
          <a:p>
            <a:pPr marL="114300" indent="0">
              <a:buNone/>
            </a:pPr>
            <a:r>
              <a:rPr lang="pt-PT" sz="2400" b="1" dirty="0"/>
              <a:t>artigos 101.º a 109.º do TFUE </a:t>
            </a:r>
          </a:p>
          <a:p>
            <a:pPr marL="114300" indent="0">
              <a:buNone/>
            </a:pPr>
            <a:endParaRPr lang="pt-PT" b="1" dirty="0"/>
          </a:p>
          <a:p>
            <a:pPr marL="114300" indent="0">
              <a:buNone/>
            </a:pPr>
            <a:endParaRPr lang="pt-PT" b="1" dirty="0"/>
          </a:p>
          <a:p>
            <a:pPr marL="114300" indent="0">
              <a:buNone/>
            </a:pPr>
            <a:endParaRPr lang="pt-PT" b="1" dirty="0"/>
          </a:p>
          <a:p>
            <a:pPr marL="114300" indent="0">
              <a:buNone/>
            </a:pPr>
            <a:endParaRPr lang="pt-PT" b="1" dirty="0"/>
          </a:p>
          <a:p>
            <a:pPr marL="114300" indent="0">
              <a:buNone/>
            </a:pPr>
            <a:endParaRPr lang="pt-PT" b="1" dirty="0"/>
          </a:p>
          <a:p>
            <a:pPr marL="114300" indent="0" algn="r">
              <a:buNone/>
            </a:pPr>
            <a:r>
              <a:rPr lang="pt-PT" sz="900" dirty="0">
                <a:hlinkClick r:id="rId3"/>
              </a:rPr>
              <a:t>https://eur-lex.europa.eu/collection/eu-law/treaties/treaties-force.htmlhttps://eur-lex.europa.eu/collection/eu-law/treaties/treaties-force.html</a:t>
            </a:r>
            <a:r>
              <a:rPr lang="pt-PT" sz="900" dirty="0"/>
              <a:t>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89857C6-CFB1-B1B0-2BD6-3090A373E7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2825" y="1938798"/>
            <a:ext cx="2857500" cy="16002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879C7E9B-178B-C6C5-F2DC-126DFA89D8B0}"/>
              </a:ext>
            </a:extLst>
          </p:cNvPr>
          <p:cNvSpPr txBox="1"/>
          <p:nvPr/>
        </p:nvSpPr>
        <p:spPr>
          <a:xfrm>
            <a:off x="591779" y="568877"/>
            <a:ext cx="9134168" cy="577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bases do direito da concorrência da União Europeia </a:t>
            </a:r>
          </a:p>
        </p:txBody>
      </p:sp>
    </p:spTree>
    <p:extLst>
      <p:ext uri="{BB962C8B-B14F-4D97-AF65-F5344CB8AC3E}">
        <p14:creationId xmlns:p14="http://schemas.microsoft.com/office/powerpoint/2010/main" val="2374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561F987-DABA-22DA-1C0E-E533A37D53B8}"/>
              </a:ext>
            </a:extLst>
          </p:cNvPr>
          <p:cNvSpPr txBox="1"/>
          <p:nvPr/>
        </p:nvSpPr>
        <p:spPr>
          <a:xfrm>
            <a:off x="678424" y="1750818"/>
            <a:ext cx="925215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pt-PT" sz="3200" dirty="0"/>
              <a:t>proibição de acordos restritivos da concorrência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pt-PT" sz="3200" dirty="0"/>
              <a:t>proibição de abusos de posição dominante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pt-PT" sz="3200" dirty="0"/>
              <a:t>controlo das concentrações de empresas 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pt-PT" sz="3200" dirty="0"/>
              <a:t>controlo dos auxílios de Estado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7031B1C-1F70-4B1B-DEFE-4612B80F8D2D}"/>
              </a:ext>
            </a:extLst>
          </p:cNvPr>
          <p:cNvSpPr txBox="1"/>
          <p:nvPr/>
        </p:nvSpPr>
        <p:spPr>
          <a:xfrm>
            <a:off x="235974" y="549212"/>
            <a:ext cx="9134168" cy="577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 principais temas do direito da concorrência da União Europeia </a:t>
            </a:r>
          </a:p>
        </p:txBody>
      </p:sp>
    </p:spTree>
    <p:extLst>
      <p:ext uri="{BB962C8B-B14F-4D97-AF65-F5344CB8AC3E}">
        <p14:creationId xmlns:p14="http://schemas.microsoft.com/office/powerpoint/2010/main" val="3231220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4D4177B-EA37-AA6F-CC91-B6B53858FFDF}"/>
              </a:ext>
            </a:extLst>
          </p:cNvPr>
          <p:cNvSpPr txBox="1"/>
          <p:nvPr/>
        </p:nvSpPr>
        <p:spPr>
          <a:xfrm>
            <a:off x="762000" y="3111528"/>
            <a:ext cx="7620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2000" dirty="0"/>
              <a:t>COMISSÃO EUROPEIA. Relatório da Comissão ao Parlamento Europeu, ao Conselho, ao Comité Económico e Social Europeu e ao Comité das Regiões </a:t>
            </a:r>
            <a:r>
              <a:rPr lang="pt-PT" sz="2000" b="1" i="1" dirty="0"/>
              <a:t>Relatório sobre a Política de Concorrência 2023</a:t>
            </a:r>
            <a:r>
              <a:rPr lang="pt-PT" sz="2000" dirty="0"/>
              <a:t>. </a:t>
            </a:r>
          </a:p>
          <a:p>
            <a:pPr algn="just"/>
            <a:r>
              <a:rPr lang="pt-PT" sz="2000" dirty="0"/>
              <a:t>Documento COM(2024) 115 final de 06.03.2024. </a:t>
            </a:r>
          </a:p>
          <a:p>
            <a:pPr algn="just"/>
            <a:endParaRPr lang="pt-PT" sz="1000" dirty="0"/>
          </a:p>
          <a:p>
            <a:pPr algn="r"/>
            <a:r>
              <a:rPr lang="pt-PT" sz="1000" dirty="0">
                <a:hlinkClick r:id="rId3"/>
              </a:rPr>
              <a:t>https://eur-lex.europa.eu/legal-content/PT/TXT/?uri=CELEX%3A52024DC0115&amp;qid=1710234342137</a:t>
            </a:r>
            <a:r>
              <a:rPr lang="pt-PT" sz="1000" dirty="0"/>
              <a:t>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677819E-440B-46D9-C64C-CF4E59146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936" y="1683610"/>
            <a:ext cx="4509130" cy="111566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A78EC3F-4DB8-1FC4-1F73-C130F534DADA}"/>
              </a:ext>
            </a:extLst>
          </p:cNvPr>
          <p:cNvSpPr txBox="1"/>
          <p:nvPr/>
        </p:nvSpPr>
        <p:spPr>
          <a:xfrm>
            <a:off x="5481483" y="1683610"/>
            <a:ext cx="457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2800" b="1" i="0" dirty="0">
                <a:effectLst/>
                <a:latin typeface="arial" panose="020B0604020202020204" pitchFamily="34" charset="0"/>
              </a:rPr>
              <a:t>Relatórios anuais de atividades</a:t>
            </a:r>
          </a:p>
        </p:txBody>
      </p:sp>
    </p:spTree>
    <p:extLst>
      <p:ext uri="{BB962C8B-B14F-4D97-AF65-F5344CB8AC3E}">
        <p14:creationId xmlns:p14="http://schemas.microsoft.com/office/powerpoint/2010/main" val="3514254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5F238FE-7B52-634E-EF4A-F49B9578E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833185"/>
            <a:ext cx="3813170" cy="2537491"/>
          </a:xfrm>
          <a:prstGeom prst="rect">
            <a:avLst/>
          </a:prstGeom>
        </p:spPr>
      </p:pic>
      <p:pic>
        <p:nvPicPr>
          <p:cNvPr id="2050" name="Picture 2" descr="União Europeia: história, objetivos, países-membros - Mundo Educação">
            <a:extLst>
              <a:ext uri="{FF2B5EF4-FFF2-40B4-BE49-F238E27FC236}">
                <a16:creationId xmlns:a16="http://schemas.microsoft.com/office/drawing/2014/main" id="{B55A4500-C5C8-0C54-70C4-97B223825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20" y="1833185"/>
            <a:ext cx="3813170" cy="254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8F579A6-9F8D-179C-38C8-3171ED36F13D}"/>
              </a:ext>
            </a:extLst>
          </p:cNvPr>
          <p:cNvSpPr txBox="1"/>
          <p:nvPr/>
        </p:nvSpPr>
        <p:spPr>
          <a:xfrm>
            <a:off x="860303" y="558086"/>
            <a:ext cx="58944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3200" dirty="0"/>
              <a:t>A ligação com o cidadão </a:t>
            </a:r>
          </a:p>
        </p:txBody>
      </p:sp>
    </p:spTree>
    <p:extLst>
      <p:ext uri="{BB962C8B-B14F-4D97-AF65-F5344CB8AC3E}">
        <p14:creationId xmlns:p14="http://schemas.microsoft.com/office/powerpoint/2010/main" val="2662231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3074" name="Picture 2" descr="EU-VALUES Jean Monnet Network. Advancing EU Foreign Policy Education">
            <a:extLst>
              <a:ext uri="{FF2B5EF4-FFF2-40B4-BE49-F238E27FC236}">
                <a16:creationId xmlns:a16="http://schemas.microsoft.com/office/drawing/2014/main" id="{3D1ED069-0115-CEBB-15D8-C0F16385B952}"/>
              </a:ext>
            </a:extLst>
          </p:cNvPr>
          <p:cNvPicPr>
            <a:picLocks noChangeAspect="1" noChangeArrowheads="1"/>
          </p:cNvPicPr>
          <p:nvPr/>
        </p:nvPicPr>
        <p:blipFill>
          <a:blip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3" y="1933296"/>
            <a:ext cx="9006986" cy="2314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983333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345</Words>
  <Application>Microsoft Office PowerPoint</Application>
  <PresentationFormat>Apresentação no Ecrã (16:9)</PresentationFormat>
  <Paragraphs>99</Paragraphs>
  <Slides>12</Slides>
  <Notes>12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9" baseType="lpstr">
      <vt:lpstr>Wingdings</vt:lpstr>
      <vt:lpstr>Calibri</vt:lpstr>
      <vt:lpstr>Arial</vt:lpstr>
      <vt:lpstr>Times New Roman</vt:lpstr>
      <vt:lpstr>Arial</vt:lpstr>
      <vt:lpstr>Helvetica Neue Light</vt:lpstr>
      <vt:lpstr>Simple Light</vt:lpstr>
      <vt:lpstr>Apresentação do PowerPoint</vt:lpstr>
      <vt:lpstr>Apresentação do PowerPoint</vt:lpstr>
      <vt:lpstr>Apresentação do PowerPoint</vt:lpstr>
      <vt:lpstr>Um mercado interno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mdmir</dc:creator>
  <cp:lastModifiedBy>Dora Resende Alves</cp:lastModifiedBy>
  <cp:revision>157</cp:revision>
  <dcterms:modified xsi:type="dcterms:W3CDTF">2025-04-03T22:20:52Z</dcterms:modified>
</cp:coreProperties>
</file>