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3" r:id="rId7"/>
    <p:sldId id="267" r:id="rId8"/>
    <p:sldId id="264" r:id="rId9"/>
    <p:sldId id="268" r:id="rId10"/>
    <p:sldId id="266" r:id="rId11"/>
    <p:sldId id="271" r:id="rId12"/>
    <p:sldId id="269" r:id="rId13"/>
    <p:sldId id="270" r:id="rId14"/>
    <p:sldId id="262" r:id="rId15"/>
    <p:sldId id="258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Helvetica Neue Light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31" y="58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lamento.pt/Legislacao/Documents/Legislacao_Anotada/IniciativaLegislativaCidadaos_Simples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http://orcid.org/0000-0003-4720-140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ra@upt.pt" TargetMode="External"/><Relationship Id="rId5" Type="http://schemas.openxmlformats.org/officeDocument/2006/relationships/hyperlink" Target="https://orcid.org/0000-0001-8512-1650" TargetMode="External"/><Relationship Id="rId4" Type="http://schemas.openxmlformats.org/officeDocument/2006/relationships/hyperlink" Target="mailto:mario.barata@ipleiria.p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rlamento.pt/Legislacao/Paginas/ConstituicaoRepublicaPortuguesa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diariodarepublica.pt/dr/legislacao-consolidada/decreto-aprovacao-constituicao/1976-3452077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09246" y="586066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Ensinar Direito Constitucional</a:t>
            </a:r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uma nova metodologia assente na </a:t>
            </a:r>
            <a:r>
              <a:rPr lang="pt-PT" sz="3200" b="1" dirty="0">
                <a:solidFill>
                  <a:schemeClr val="accent5">
                    <a:lumMod val="75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cidadania e democracia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93976" y="3935506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Mário Simões Barata – IP Leiria;</a:t>
            </a:r>
          </a:p>
          <a:p>
            <a:r>
              <a:rPr lang="pt-PT" sz="1800" dirty="0"/>
              <a:t>Dora Resende Alves – UPT</a:t>
            </a:r>
          </a:p>
          <a:p>
            <a:endParaRPr lang="pt-PT" sz="1800" dirty="0"/>
          </a:p>
          <a:p>
            <a:r>
              <a:rPr lang="pt-PT" sz="1800" dirty="0"/>
              <a:t>Fortaleza, 08 de agosto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F4B1C8-CB3E-EA77-7679-77A1E29436F9}"/>
              </a:ext>
            </a:extLst>
          </p:cNvPr>
          <p:cNvSpPr txBox="1"/>
          <p:nvPr/>
        </p:nvSpPr>
        <p:spPr>
          <a:xfrm>
            <a:off x="128587" y="32593"/>
            <a:ext cx="88868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lphaLcParenR"/>
            </a:pPr>
            <a:r>
              <a:rPr lang="pt-PT" sz="2400" dirty="0"/>
              <a:t>O referendo (artigo 115.º)</a:t>
            </a:r>
          </a:p>
          <a:p>
            <a:pPr algn="just"/>
            <a:r>
              <a:rPr lang="pt-PT" sz="2400" dirty="0"/>
              <a:t>O referendo é uma consulta feita aos eleitores sobre uma determinada questão ou texto no quadro de um procedimento formal regulado na lei. Os resultados podem ser vinculativos quando é atingido uma determinado nível de participação.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b) Iniciativa Legislativa (artigo 167.º)</a:t>
            </a:r>
          </a:p>
          <a:p>
            <a:pPr algn="just"/>
            <a:r>
              <a:rPr lang="pt-PT" sz="2400" dirty="0"/>
              <a:t>A iniciativa da lei cabe à Assembleia da República (AR) e ao Governo bem como em determinadas condições a grupos de cidadãos.</a:t>
            </a:r>
            <a:r>
              <a:rPr lang="pt-PT" sz="2400" dirty="0">
                <a:effectLst/>
                <a:ea typeface="Times New Roman" panose="02020603050405020304" pitchFamily="18" charset="0"/>
              </a:rPr>
              <a:t> A </a:t>
            </a:r>
            <a:r>
              <a:rPr lang="pt-PT" sz="2400" dirty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Lei n.º 17/2003, de 4 de junho</a:t>
            </a:r>
            <a:r>
              <a:rPr lang="pt-PT" sz="2400" dirty="0">
                <a:effectLst/>
                <a:ea typeface="Times New Roman" panose="02020603050405020304" pitchFamily="18" charset="0"/>
              </a:rPr>
              <a:t>, regulamenta o direito de iniciativa previsto no artigo 167.º da lei fundamental e o enquadramento normativo exige que os projetos de lei apresentados à AR sejam subscritos por 20 000 cidadãos. </a:t>
            </a:r>
            <a:endParaRPr lang="pt-PT" sz="2400" dirty="0">
              <a:ea typeface="Times New Roman" panose="02020603050405020304" pitchFamily="18" charset="0"/>
            </a:endParaRPr>
          </a:p>
          <a:p>
            <a:pPr algn="just"/>
            <a:r>
              <a:rPr lang="pt-PT" sz="1200" dirty="0">
                <a:hlinkClick r:id="rId2"/>
              </a:rPr>
              <a:t>https://www.parlamento.pt/Legislacao/Documents/Legislacao_Anotada/IniciativaLegislativaCidadaos_Simples.pdf</a:t>
            </a:r>
            <a:r>
              <a:rPr lang="pt-P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226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1DC542A3-0F6C-AA7C-9375-DEF9412C3172}"/>
              </a:ext>
            </a:extLst>
          </p:cNvPr>
          <p:cNvSpPr txBox="1"/>
          <p:nvPr/>
        </p:nvSpPr>
        <p:spPr>
          <a:xfrm>
            <a:off x="1" y="0"/>
            <a:ext cx="9144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Esta abordagem 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assente na cidadania e democracia </a:t>
            </a:r>
            <a:r>
              <a:rPr lang="pt-PT" sz="2400" dirty="0"/>
              <a:t>que acabamos de expor poderá ser igualmente replicada na </a:t>
            </a:r>
            <a:r>
              <a:rPr lang="pt-PT" sz="2400" dirty="0" err="1"/>
              <a:t>uc</a:t>
            </a:r>
            <a:r>
              <a:rPr lang="pt-PT" sz="2400" dirty="0"/>
              <a:t> de </a:t>
            </a:r>
            <a:r>
              <a:rPr lang="pt-PT" sz="2400" dirty="0">
                <a:solidFill>
                  <a:srgbClr val="7030A0"/>
                </a:solidFill>
              </a:rPr>
              <a:t>Direito da União Europeia (DUE)</a:t>
            </a:r>
            <a:r>
              <a:rPr lang="pt-PT" sz="2400" dirty="0"/>
              <a:t> dado que os </a:t>
            </a:r>
            <a:r>
              <a:rPr lang="pt-PT" sz="2400" dirty="0">
                <a:solidFill>
                  <a:srgbClr val="7030A0"/>
                </a:solidFill>
              </a:rPr>
              <a:t>Tratados europeus </a:t>
            </a:r>
            <a:r>
              <a:rPr lang="pt-PT" sz="2400" dirty="0"/>
              <a:t>constituem a chamada “constituição material” da União Europeia.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Assim, podemos recorrer à mesma aquando da analise da 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Carta dos Direitos Fundamentais da União Europeia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as eleições para o Parlamento Europeu (direito de votar e de ser eleito) e a iniciativa de cidadania europeia como instrumento da democracia europeia.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A propósito do </a:t>
            </a:r>
            <a:r>
              <a:rPr lang="pt-PT" sz="2400" dirty="0">
                <a:solidFill>
                  <a:srgbClr val="7030A0"/>
                </a:solidFill>
              </a:rPr>
              <a:t>Tratado de Lisboa </a:t>
            </a:r>
            <a:r>
              <a:rPr lang="pt-PT" sz="2400" dirty="0"/>
              <a:t>urge sublinhar que a democracia e o respeito pelos direitos fundamentais constituem valores da União Europeia (artigo 2.º do </a:t>
            </a:r>
            <a:r>
              <a:rPr lang="pt-PT" sz="2400"/>
              <a:t>TUE).</a:t>
            </a:r>
          </a:p>
          <a:p>
            <a:pPr algn="just"/>
            <a:endParaRPr lang="pt-PT" sz="2400" dirty="0"/>
          </a:p>
          <a:p>
            <a:pPr algn="r"/>
            <a:r>
              <a:rPr lang="pt-PT" sz="1600" dirty="0">
                <a:hlinkClick r:id="rId2"/>
              </a:rPr>
              <a:t>https://eur-lex.europa.eu/collection/eu-law/treaties/treaties-force.html</a:t>
            </a:r>
            <a:r>
              <a:rPr lang="pt-P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3127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083F9651-54AB-AEF5-2902-3C0D2A1C9CC4}"/>
              </a:ext>
            </a:extLst>
          </p:cNvPr>
          <p:cNvSpPr txBox="1"/>
          <p:nvPr/>
        </p:nvSpPr>
        <p:spPr>
          <a:xfrm>
            <a:off x="94129" y="66833"/>
            <a:ext cx="8816789" cy="500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pt-PT" sz="2400" dirty="0">
                <a:ea typeface="Times New Roman" panose="02020603050405020304" pitchFamily="18" charset="0"/>
              </a:rPr>
              <a:t>Em suma, a</a:t>
            </a:r>
            <a:r>
              <a:rPr lang="pt-PT" sz="2400" dirty="0">
                <a:effectLst/>
                <a:ea typeface="Times New Roman" panose="02020603050405020304" pitchFamily="18" charset="0"/>
              </a:rPr>
              <a:t> presente comunicação pretende enfatizar a relevância do ensino para a formação da cidadania. O Direito Constitucional serviu de mote pela sua posição cimeira no entendimento do Estado. Não se deixou também de tocar na educação sobre a União Europeia num contexto onde a cidadania nos países membros desta organização de integração são também cidadãos europeus num plano multinível, seja no que toca ao direito constitucional seja quanto à cidadania pessoal num plano transnacional.</a:t>
            </a:r>
          </a:p>
        </p:txBody>
      </p:sp>
    </p:spTree>
    <p:extLst>
      <p:ext uri="{BB962C8B-B14F-4D97-AF65-F5344CB8AC3E}">
        <p14:creationId xmlns:p14="http://schemas.microsoft.com/office/powerpoint/2010/main" val="2410991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6DDE074-B9F9-C70E-4473-45EDC28025A9}"/>
              </a:ext>
            </a:extLst>
          </p:cNvPr>
          <p:cNvSpPr txBox="1"/>
          <p:nvPr/>
        </p:nvSpPr>
        <p:spPr>
          <a:xfrm>
            <a:off x="407894" y="91888"/>
            <a:ext cx="8601635" cy="514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pt-PT" sz="2400" dirty="0">
                <a:effectLst/>
                <a:latin typeface="+mn-lt"/>
                <a:ea typeface="Times New Roman" panose="02020603050405020304" pitchFamily="18" charset="0"/>
              </a:rPr>
              <a:t>Através do ensino do Direito Constitucional busca-se a formação para a cidadania e essa, exercida de modo pleno, informado e em democracia, através de instrumentos cada vez mais próximos do cidadão e diretos</a:t>
            </a:r>
            <a:r>
              <a:rPr lang="pt-PT" sz="2400" dirty="0"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pt-PT" sz="2400" dirty="0">
                <a:effectLst/>
                <a:latin typeface="+mn-lt"/>
                <a:ea typeface="Times New Roman" panose="02020603050405020304" pitchFamily="18" charset="0"/>
              </a:rPr>
              <a:t>O contributo é singelo, mas veemente. Cada alerta para a academia que possa chegar mais além ao cidadão comum será um passo na formação de uma cidadania mais consciente e informada, o que só poderá trazer bom contributo à democracia.</a:t>
            </a:r>
          </a:p>
        </p:txBody>
      </p:sp>
    </p:spTree>
    <p:extLst>
      <p:ext uri="{BB962C8B-B14F-4D97-AF65-F5344CB8AC3E}">
        <p14:creationId xmlns:p14="http://schemas.microsoft.com/office/powerpoint/2010/main" val="1358396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agem 4" descr="Uma imagem com livro, Cara humana, estante de livros, pessoa&#10;&#10;Descrição gerada automaticamente">
            <a:extLst>
              <a:ext uri="{FF2B5EF4-FFF2-40B4-BE49-F238E27FC236}">
                <a16:creationId xmlns:a16="http://schemas.microsoft.com/office/drawing/2014/main" id="{8BADF28D-BC02-DC76-AD86-06328469C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1" y="3062420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5748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RIO SIMÕES BARATA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mario.barata@ipleiria.pt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en-US" sz="10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https://orcid.org/0000-0001-8512-1650</a:t>
            </a:r>
            <a:r>
              <a:rPr lang="en-US" sz="10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0" y="4604400"/>
            <a:ext cx="9144000" cy="54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  </a:t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IMP.GE.090.3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2340000" y="4818600"/>
            <a:ext cx="54957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Título do Trabalho ou Nome do(a) Autor(a) e Data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 descr="Uma imagem com texto, captura de ecrã, Tipo de letra, logótipo&#10;&#10;Descrição gerada automaticamente">
            <a:extLst>
              <a:ext uri="{FF2B5EF4-FFF2-40B4-BE49-F238E27FC236}">
                <a16:creationId xmlns:a16="http://schemas.microsoft.com/office/drawing/2014/main" id="{4A799762-B942-BA12-1F53-8791A5298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1" y="430306"/>
            <a:ext cx="6500279" cy="3662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1353670" y="221758"/>
            <a:ext cx="4572000" cy="4536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/>
              <a:t>Roteiro</a:t>
            </a:r>
          </a:p>
          <a:p>
            <a:pPr>
              <a:lnSpc>
                <a:spcPct val="150000"/>
              </a:lnSpc>
            </a:pPr>
            <a:endParaRPr lang="pt-PT" sz="28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/>
              <a:t>Introdução;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/>
              <a:t>Cidadania;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/>
              <a:t>Direito Constitucional;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/>
              <a:t>Tratados Europeus;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/>
              <a:t>Conclusão</a:t>
            </a:r>
          </a:p>
        </p:txBody>
      </p:sp>
      <p:pic>
        <p:nvPicPr>
          <p:cNvPr id="3074" name="Imagem 1">
            <a:extLst>
              <a:ext uri="{FF2B5EF4-FFF2-40B4-BE49-F238E27FC236}">
                <a16:creationId xmlns:a16="http://schemas.microsoft.com/office/drawing/2014/main" id="{B6D3FED7-64D3-41DA-FCE0-0CB788EBC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455" y="150040"/>
            <a:ext cx="2494445" cy="311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56E6C10-B4B6-E7B0-AFCE-036A52D6EE4F}"/>
              </a:ext>
            </a:extLst>
          </p:cNvPr>
          <p:cNvSpPr txBox="1"/>
          <p:nvPr/>
        </p:nvSpPr>
        <p:spPr>
          <a:xfrm>
            <a:off x="237564" y="0"/>
            <a:ext cx="86688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/>
              <a:t>Desde há vários anos os autores preocupam-se com uma questão central: 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De que forma transmitir aos alunos a profundidade e a gravidade das matérias do Direito Constitucional? Estarão esgotados os métodos de exposição teórica dos conteúdos? Ainda que ditados por manuais sólidos e duradouros? Atentos os assuntos, inevitável manter esta componente. Há que introduzir o aluno em conceitos novos, nunca ouvidos e incontornáveis. Mas há também que relacionar os alunos de forma amigável com os documentos fundamentais, tornar a lei fundamental do Estado um documento sempre presente, fácil de consultar.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3394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EA09160-0204-D002-0DD7-323BAD4DA443}"/>
              </a:ext>
            </a:extLst>
          </p:cNvPr>
          <p:cNvSpPr txBox="1"/>
          <p:nvPr/>
        </p:nvSpPr>
        <p:spPr>
          <a:xfrm>
            <a:off x="82923" y="236387"/>
            <a:ext cx="89781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/>
              <a:t>A ideia de cidadania (“a 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face pública da existência individual” nas palavras de Andrew </a:t>
            </a:r>
            <a:r>
              <a:rPr kumimoji="0" lang="pt-P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Heywood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(2007)) </a:t>
            </a:r>
            <a:r>
              <a:rPr lang="pt-PT" sz="2400" dirty="0"/>
              <a:t>com tudo que o conceito encerra (tal como a participação na vida da </a:t>
            </a:r>
            <a:r>
              <a:rPr lang="pt-PT" sz="2400" i="1" dirty="0"/>
              <a:t>polis</a:t>
            </a:r>
            <a:r>
              <a:rPr lang="pt-PT" sz="2400" dirty="0"/>
              <a:t> ou comunidade política através do exercício de direitos fundamentais assim com o cumprimento dos chamados deveres de cidadania) deve nortear uma abordagem alternativa à lecionação dos conteúdos tradicionalmente oferecidos numa unidade curricular de Direito Constitucional. Por outras palavras, os autores estão a apontar para abordagem inovadora assente na cidadania e na democracia, de modo que os alunos possam compreender o real alcance do </a:t>
            </a:r>
            <a:r>
              <a:rPr lang="pt-PT" sz="2400" b="1" dirty="0"/>
              <a:t>princípio do Estado de Direito democrático</a:t>
            </a:r>
            <a:r>
              <a:rPr lang="pt-PT" sz="2400" dirty="0"/>
              <a:t> consagrado no artigo 2.º da lei fundamental portuguesa.</a:t>
            </a:r>
          </a:p>
        </p:txBody>
      </p:sp>
    </p:spTree>
    <p:extLst>
      <p:ext uri="{BB962C8B-B14F-4D97-AF65-F5344CB8AC3E}">
        <p14:creationId xmlns:p14="http://schemas.microsoft.com/office/powerpoint/2010/main" val="750683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0EC63D9-34B1-7725-5FE6-89DCE2A46E4E}"/>
              </a:ext>
            </a:extLst>
          </p:cNvPr>
          <p:cNvSpPr txBox="1"/>
          <p:nvPr/>
        </p:nvSpPr>
        <p:spPr>
          <a:xfrm>
            <a:off x="1" y="197224"/>
            <a:ext cx="91439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/>
              <a:t>A unidade curricular de Direito Constitucional é uma disciplina oferecida no primeiro ano de cursos como Direito, Solicitadoria, Administração Pública.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Estuda-se o documento escrito que contém os direitos e deveres fundamentais e os respetivos modos de proteção bem como a organização do poder politico.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Em Portugal, vivemos no quadro da </a:t>
            </a:r>
            <a:r>
              <a:rPr lang="pt-PT" sz="2400" dirty="0">
                <a:solidFill>
                  <a:srgbClr val="00B0F0"/>
                </a:solidFill>
              </a:rPr>
              <a:t>Constituição da Republica Portuguesa que entrou em vigor em 25 de Abril de 1976</a:t>
            </a:r>
            <a:r>
              <a:rPr lang="pt-PT" sz="2400" dirty="0"/>
              <a:t>. A nossa lei fundamental já foi </a:t>
            </a:r>
            <a:r>
              <a:rPr lang="pt-PT" sz="2400" dirty="0">
                <a:solidFill>
                  <a:srgbClr val="00B0F0"/>
                </a:solidFill>
              </a:rPr>
              <a:t>revista 7 vezes </a:t>
            </a:r>
            <a:r>
              <a:rPr lang="pt-PT" sz="2400" dirty="0"/>
              <a:t>e tivemos já um desencadear de processo de revisão que poderia ter conduzido a uma 8.ª revisão constitucional </a:t>
            </a:r>
            <a:r>
              <a:rPr lang="pt-PT" sz="1200" dirty="0"/>
              <a:t>(interrompido por razões de ordem política).</a:t>
            </a:r>
          </a:p>
        </p:txBody>
      </p:sp>
    </p:spTree>
    <p:extLst>
      <p:ext uri="{BB962C8B-B14F-4D97-AF65-F5344CB8AC3E}">
        <p14:creationId xmlns:p14="http://schemas.microsoft.com/office/powerpoint/2010/main" val="3497311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dição especial da CRP">
            <a:extLst>
              <a:ext uri="{FF2B5EF4-FFF2-40B4-BE49-F238E27FC236}">
                <a16:creationId xmlns:a16="http://schemas.microsoft.com/office/drawing/2014/main" id="{7B205B99-02FE-90B8-A64A-454FEA8A4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120" y="197223"/>
            <a:ext cx="3729318" cy="372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730C77E-8F4E-5ABF-DD9B-91A0EAB85743}"/>
              </a:ext>
            </a:extLst>
          </p:cNvPr>
          <p:cNvSpPr txBox="1"/>
          <p:nvPr/>
        </p:nvSpPr>
        <p:spPr>
          <a:xfrm>
            <a:off x="439270" y="4315480"/>
            <a:ext cx="82027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3"/>
              </a:rPr>
              <a:t>https://www.parlamento.pt/Legislacao/Paginas/ConstituicaoRepublicaPortuguesa.aspx</a:t>
            </a:r>
            <a:r>
              <a:rPr lang="pt-PT" dirty="0"/>
              <a:t> </a:t>
            </a:r>
          </a:p>
          <a:p>
            <a:r>
              <a:rPr lang="pt-PT" dirty="0"/>
              <a:t>ou</a:t>
            </a:r>
          </a:p>
          <a:p>
            <a:r>
              <a:rPr lang="pt-PT" dirty="0">
                <a:hlinkClick r:id="rId4"/>
              </a:rPr>
              <a:t>https://diariodarepublica.pt/dr/legislacao-consolidada/decreto-aprovacao-constituicao/1976-34520775</a:t>
            </a:r>
            <a:r>
              <a:rPr lang="pt-PT" dirty="0"/>
              <a:t> </a:t>
            </a:r>
          </a:p>
        </p:txBody>
      </p:sp>
      <p:pic>
        <p:nvPicPr>
          <p:cNvPr id="4100" name="Picture 4" descr="Diário da República">
            <a:extLst>
              <a:ext uri="{FF2B5EF4-FFF2-40B4-BE49-F238E27FC236}">
                <a16:creationId xmlns:a16="http://schemas.microsoft.com/office/drawing/2014/main" id="{A7070207-33B0-AAED-CF8F-E20341413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704" y="3267667"/>
            <a:ext cx="3017745" cy="65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61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2769063-470F-DADC-AB02-198170B26A99}"/>
              </a:ext>
            </a:extLst>
          </p:cNvPr>
          <p:cNvSpPr txBox="1"/>
          <p:nvPr/>
        </p:nvSpPr>
        <p:spPr>
          <a:xfrm>
            <a:off x="1" y="155704"/>
            <a:ext cx="89647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/>
              <a:t>Uma abordagem pedagógica à matéria de Direito Constitucional assente na cidadania e na democracia visa colocar o estudante/cidadão no centro da Constituição com vista a conformar o poder político através do exercício dos seus direitos fundamentais e o recurso a vários mecanismos de democracia direta e indireta.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Assim, no quadro dos direitos fundamentais é especialmente importante sublinhar os direitos, liberdades e garantias de participação politica, na medida em que “todos os cidadãos têm o direito de tomar parte na vida política e na direção dos assuntos públicos do país, diretamente ou por intermédio de representantes livremente eleitos” – artigo 48,º, n,º 1, da CRP.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42131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5BB9643-3E21-7351-92F8-6BF09537174A}"/>
              </a:ext>
            </a:extLst>
          </p:cNvPr>
          <p:cNvSpPr txBox="1"/>
          <p:nvPr/>
        </p:nvSpPr>
        <p:spPr>
          <a:xfrm>
            <a:off x="104775" y="0"/>
            <a:ext cx="89316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2800" dirty="0"/>
          </a:p>
          <a:p>
            <a:pPr algn="just"/>
            <a:r>
              <a:rPr lang="pt-PT" sz="2400" dirty="0"/>
              <a:t>Nesse sentido, são especialmente importantes: o exercício do </a:t>
            </a:r>
            <a:r>
              <a:rPr lang="pt-PT" sz="2000" dirty="0"/>
              <a:t>direito de sufrágio</a:t>
            </a:r>
            <a:r>
              <a:rPr lang="pt-PT" sz="2400" dirty="0"/>
              <a:t> (artigo 49.º) e o </a:t>
            </a:r>
            <a:r>
              <a:rPr lang="pt-PT" sz="2000" dirty="0"/>
              <a:t>direito de acesso a cargos públicos </a:t>
            </a:r>
            <a:r>
              <a:rPr lang="pt-PT" sz="2400" dirty="0"/>
              <a:t>(artigo 50.º); </a:t>
            </a:r>
            <a:r>
              <a:rPr lang="pt-PT" sz="2000" dirty="0"/>
              <a:t>liberdade de associação </a:t>
            </a:r>
            <a:r>
              <a:rPr lang="pt-PT" sz="2400" dirty="0"/>
              <a:t>e o </a:t>
            </a:r>
            <a:r>
              <a:rPr lang="pt-PT" sz="2000" dirty="0"/>
              <a:t>direito de constituir partidos políticos</a:t>
            </a:r>
            <a:r>
              <a:rPr lang="pt-PT" sz="2400" dirty="0"/>
              <a:t> (artigo 51.º); </a:t>
            </a:r>
            <a:r>
              <a:rPr lang="pt-PT" sz="2000" dirty="0"/>
              <a:t>direito de petição </a:t>
            </a:r>
            <a:r>
              <a:rPr lang="pt-PT" sz="2400" dirty="0"/>
              <a:t>e </a:t>
            </a:r>
            <a:r>
              <a:rPr lang="pt-PT" sz="2000" dirty="0"/>
              <a:t>direito de ação popular </a:t>
            </a:r>
            <a:r>
              <a:rPr lang="pt-PT" sz="2400" dirty="0"/>
              <a:t>(artigo 52.º). </a:t>
            </a:r>
            <a:r>
              <a:rPr lang="pt-P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Artigos da Constituição portuguesa.</a:t>
            </a:r>
          </a:p>
          <a:p>
            <a:pPr algn="just"/>
            <a:endParaRPr lang="pt-PT" sz="2400" dirty="0"/>
          </a:p>
          <a:p>
            <a:pPr algn="just"/>
            <a:r>
              <a:rPr lang="pt-PT" sz="2400" dirty="0"/>
              <a:t>Para além dos direitos fundamentais, uma abordagem pedagógica assente na cidadania e na democracia deve explicar o alcance do princípio democrático entendido como princípio fundamental da República Portuguesa. Tal implica que o aluno compreenda o alcance dos conceitos seguintes:</a:t>
            </a:r>
          </a:p>
          <a:p>
            <a:pPr algn="just"/>
            <a:r>
              <a:rPr lang="en-GB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1120318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1137</Words>
  <Application>Microsoft Office PowerPoint</Application>
  <PresentationFormat>Apresentação no Ecrã (16:9)</PresentationFormat>
  <Paragraphs>62</Paragraphs>
  <Slides>15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Helvetica Neue Light</vt:lpstr>
      <vt:lpstr>Calibri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Filipa FM. Marinho</cp:lastModifiedBy>
  <cp:revision>19</cp:revision>
  <dcterms:modified xsi:type="dcterms:W3CDTF">2024-08-13T10:47:46Z</dcterms:modified>
</cp:coreProperties>
</file>