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9"/>
  </p:notesMasterIdLst>
  <p:sldIdLst>
    <p:sldId id="256" r:id="rId2"/>
    <p:sldId id="257" r:id="rId3"/>
    <p:sldId id="259" r:id="rId4"/>
    <p:sldId id="277" r:id="rId5"/>
    <p:sldId id="276" r:id="rId6"/>
    <p:sldId id="278" r:id="rId7"/>
    <p:sldId id="280" r:id="rId8"/>
    <p:sldId id="281" r:id="rId9"/>
    <p:sldId id="282" r:id="rId10"/>
    <p:sldId id="283" r:id="rId11"/>
    <p:sldId id="286" r:id="rId12"/>
    <p:sldId id="284" r:id="rId13"/>
    <p:sldId id="285" r:id="rId14"/>
    <p:sldId id="287" r:id="rId15"/>
    <p:sldId id="279" r:id="rId16"/>
    <p:sldId id="262" r:id="rId17"/>
    <p:sldId id="258" r:id="rId18"/>
  </p:sldIdLst>
  <p:sldSz cx="9144000" cy="5143500" type="screen16x9"/>
  <p:notesSz cx="6858000" cy="9144000"/>
  <p:embeddedFontLst>
    <p:embeddedFont>
      <p:font typeface="Helvetica Neue Light" panose="020B0604020202020204" charset="0"/>
      <p:regular r:id="rId20"/>
      <p:bold r:id="rId21"/>
      <p:italic r:id="rId22"/>
      <p:boldItalic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340">
          <p15:clr>
            <a:srgbClr val="00FFFF"/>
          </p15:clr>
        </p15:guide>
        <p15:guide id="2" orient="horz" pos="340">
          <p15:clr>
            <a:srgbClr val="00FFFF"/>
          </p15:clr>
        </p15:guide>
        <p15:guide id="3" orient="horz" pos="2900">
          <p15:clr>
            <a:srgbClr val="00FFFF"/>
          </p15:clr>
        </p15:guide>
        <p15:guide id="4" pos="5420">
          <p15:clr>
            <a:srgbClr val="00FFFF"/>
          </p15:clr>
        </p15:guide>
        <p15:guide id="5" pos="2982">
          <p15:clr>
            <a:srgbClr val="747775"/>
          </p15:clr>
        </p15:guide>
        <p15:guide id="6" pos="2778">
          <p15:clr>
            <a:srgbClr val="747775"/>
          </p15:clr>
        </p15:guide>
        <p15:guide id="7" orient="horz" pos="454">
          <p15:clr>
            <a:srgbClr val="747775"/>
          </p15:clr>
        </p15:guide>
        <p15:guide id="8" orient="horz" pos="2518">
          <p15:clr>
            <a:srgbClr val="747775"/>
          </p15:clr>
        </p15:guide>
        <p15:guide id="9" orient="horz" pos="1157">
          <p15:clr>
            <a:srgbClr val="747775"/>
          </p15:clr>
        </p15:guide>
        <p15:guide id="10" orient="horz" pos="1879">
          <p15:clr>
            <a:srgbClr val="747775"/>
          </p15:clr>
        </p15:guide>
        <p15:guide id="11" pos="1270">
          <p15:clr>
            <a:srgbClr val="747775"/>
          </p15:clr>
        </p15:guide>
        <p15:guide id="12" pos="1474">
          <p15:clr>
            <a:srgbClr val="747775"/>
          </p15:clr>
        </p15:guide>
        <p15:guide id="13" orient="horz" pos="952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0645" autoAdjust="0"/>
  </p:normalViewPr>
  <p:slideViewPr>
    <p:cSldViewPr snapToGrid="0">
      <p:cViewPr varScale="1">
        <p:scale>
          <a:sx n="97" d="100"/>
          <a:sy n="97" d="100"/>
        </p:scale>
        <p:origin x="384" y="84"/>
      </p:cViewPr>
      <p:guideLst>
        <p:guide pos="340"/>
        <p:guide orient="horz" pos="340"/>
        <p:guide orient="horz" pos="2900"/>
        <p:guide pos="5420"/>
        <p:guide pos="2982"/>
        <p:guide pos="2778"/>
        <p:guide orient="horz" pos="454"/>
        <p:guide orient="horz" pos="2518"/>
        <p:guide orient="horz" pos="1157"/>
        <p:guide orient="horz" pos="1879"/>
        <p:guide pos="1270"/>
        <p:guide pos="1474"/>
        <p:guide orient="horz" pos="95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uroparl.europa.eu/news/pt/press-room/20240710IPR22805/roberta-metsola-reeleita-presidente-do-parlamento-europeu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uroparl.europa.eu/news/pt/headlines/priorities/protecao-social/20200206STO72031/mutilacao-genital-feminina-porque-ainda-acontece-e-quais-os-seus-efeitos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uroparl.europa.eu/news/pt/headlines/society/20200109STO69925/perceber-as-disparidades-salariais-entre-homens-e-mulheres-definicao-e-causas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 </a:t>
            </a:r>
            <a:r>
              <a:rPr lang="pt-PT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Comissão Europeia</a:t>
            </a:r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na sua composição recente 2024-2029 apresenta 40% de mulheres</a:t>
            </a:r>
          </a:p>
          <a:p>
            <a:pPr marL="15875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 percentagem de mulheres eleitas como eurodeputadas nas eleições europeias de junho de 2024 foi de 38,5%, o que significa uma ligeira diminuição face às 39,8% de eurodeputadas em funções antes das eleições.</a:t>
            </a:r>
          </a:p>
          <a:p>
            <a:pPr marL="15875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 </a:t>
            </a:r>
            <a:r>
              <a:rPr lang="pt-PT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Tribunal de Justiça da União Europeia</a:t>
            </a:r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emprega 60% de mulheres nos seus 2302 funcionários de 2024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4135525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050784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Christine </a:t>
            </a:r>
            <a:r>
              <a:rPr lang="pt-PT" sz="18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Lagarde</a:t>
            </a:r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tornou-se presidente do Banco Central Europeu em 2019</a:t>
            </a:r>
            <a:r>
              <a:rPr lang="pt-PT" sz="3200" dirty="0">
                <a:effectLst/>
              </a:rPr>
              <a:t> </a:t>
            </a:r>
          </a:p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pt-PT" sz="18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Ursula</a:t>
            </a:r>
            <a:r>
              <a:rPr lang="pt-PT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von der Leyen</a:t>
            </a:r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tornou-se presidente da Comissão Europeia em 2019 e em julho de 2024</a:t>
            </a:r>
            <a:r>
              <a:rPr lang="pt-PT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é renovado o mandato.</a:t>
            </a:r>
          </a:p>
          <a:p>
            <a:r>
              <a:rPr lang="pt-PT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Roberta </a:t>
            </a:r>
            <a:r>
              <a:rPr lang="pt-PT" sz="18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Metsola</a:t>
            </a:r>
            <a:r>
              <a:rPr lang="pt-PT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é presidente do </a:t>
            </a:r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Parlamento Europeu desde 2022, e foi </a:t>
            </a:r>
            <a:r>
              <a:rPr lang="pt-PT" sz="18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reeleita em julho de 2024 para um mandato de dois anos e meio</a:t>
            </a:r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Na legislatura parlamentar de 2024-2029, sete dos 14 vice-presidentes são mulheres, um número superior ao da legislatura precedente, que contava com seis mulheres no cargo de vice-presidentes.</a:t>
            </a:r>
            <a:r>
              <a:rPr lang="pt-PT" sz="3200" dirty="0">
                <a:effectLst/>
              </a:rPr>
              <a:t> </a:t>
            </a:r>
          </a:p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pt-PT" sz="18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Kaja</a:t>
            </a:r>
            <a:r>
              <a:rPr lang="pt-PT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pt-PT" sz="18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Kallas</a:t>
            </a:r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foi nomeada para o cargo de Alta Representante da União para os Negócios Estrangeiros e a Política de Segurança em 2024</a:t>
            </a:r>
          </a:p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pt-PT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Teresa Anjinho</a:t>
            </a:r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foi eleita Provedora de Justiça Europeia pelo Parlamento Europeu e assumiu funções a 27 de fevereiro de 2025 em </a:t>
            </a:r>
            <a:endParaRPr lang="pt-PT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01727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Esclarecimento dos conceitos de igualdade de género através da jurisprudência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Evolução da doutrina e precedentes judiciais</a:t>
            </a:r>
          </a:p>
        </p:txBody>
      </p:sp>
    </p:spTree>
    <p:extLst>
      <p:ext uri="{BB962C8B-B14F-4D97-AF65-F5344CB8AC3E}">
        <p14:creationId xmlns:p14="http://schemas.microsoft.com/office/powerpoint/2010/main" val="2936532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Esclarecimento dos conceitos de igualdade de género através da jurisprudência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Evolução da doutrina e precedentes judiciais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TEDH - </a:t>
            </a:r>
            <a:r>
              <a:rPr lang="pt-PT" sz="3200" dirty="0"/>
              <a:t>fundamentos da redução de uma indemnização por negligência médica em relação que afetou a sua condição ginecológica (em que o tribunal entendeu desvalorizar o dano face à idade da pacient</a:t>
            </a:r>
            <a:r>
              <a:rPr lang="pt-PT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3200" dirty="0"/>
              <a:t>analisa-se a recusa das autoridades búlgaras em concederem um subsídio destinado a famílias monoparentais, face ao não reconhecimento da paternidade por parte </a:t>
            </a:r>
            <a:endParaRPr lang="pt-PT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64585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25b58ba33f9_1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25b58ba33f9_1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eded2b2fa8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eded2b2fa8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pt-PT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Saudação e introdução: Apresente-se e cumprimente a audiência. Explique brevemente ;</a:t>
            </a:r>
          </a:p>
          <a:p>
            <a:pPr marL="15875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pt-PT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Objetivo deste encontro celebrativo e educacional, ressaltando a importância de difundir o conhecimento académico e o impacto social dos direitos das mulheres na UE.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7921972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pt-PT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Explique o contexto do projeto ‘Estudos sobre as mulheres, género e </a:t>
            </a:r>
            <a:r>
              <a:rPr lang="pt-PT" sz="18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interseccionalidade</a:t>
            </a:r>
            <a:r>
              <a:rPr lang="pt-PT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’, destacando a importância de levar o conhecimento universitário à sociedade e como a parceria  </a:t>
            </a: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entre docentes e discentes enriquece esta discussão, pretendemos trazer um </a:t>
            </a:r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vislumbre sobre o ponto dos </a:t>
            </a:r>
            <a:r>
              <a:rPr lang="en-IE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Direitos</a:t>
            </a:r>
            <a:r>
              <a:rPr lang="en-IE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das </a:t>
            </a:r>
            <a:r>
              <a:rPr lang="en-IE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Mulheres</a:t>
            </a:r>
            <a:r>
              <a:rPr lang="en-IE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no </a:t>
            </a:r>
            <a:r>
              <a:rPr lang="en-IE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Direito</a:t>
            </a:r>
            <a:r>
              <a:rPr lang="en-IE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da </a:t>
            </a:r>
            <a:r>
              <a:rPr lang="en-IE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União</a:t>
            </a:r>
            <a:r>
              <a:rPr lang="en-IE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E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Europeia</a:t>
            </a:r>
            <a:r>
              <a:rPr lang="en-IE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IE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Apenas</a:t>
            </a:r>
            <a:r>
              <a:rPr lang="en-IE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um conjunto de </a:t>
            </a:r>
            <a:r>
              <a:rPr lang="en-IE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tópicos</a:t>
            </a:r>
            <a:r>
              <a:rPr lang="en-IE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IE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uns</a:t>
            </a:r>
            <a:r>
              <a:rPr lang="en-IE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E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já</a:t>
            </a:r>
            <a:r>
              <a:rPr lang="en-IE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E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desenvolvidos</a:t>
            </a:r>
            <a:r>
              <a:rPr lang="en-IE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E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noutros</a:t>
            </a:r>
            <a:r>
              <a:rPr lang="en-IE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E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textos</a:t>
            </a:r>
            <a:r>
              <a:rPr lang="en-IE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outros </a:t>
            </a:r>
            <a:r>
              <a:rPr lang="en-IE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ainda</a:t>
            </a:r>
            <a:r>
              <a:rPr lang="en-IE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en-IE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desenvolver</a:t>
            </a:r>
            <a:r>
              <a:rPr lang="en-IE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no </a:t>
            </a:r>
            <a:r>
              <a:rPr lang="en-IE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decorrer</a:t>
            </a:r>
            <a:r>
              <a:rPr lang="en-IE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dos </a:t>
            </a:r>
            <a:r>
              <a:rPr lang="en-IE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trabalhos</a:t>
            </a:r>
            <a:r>
              <a:rPr lang="en-IE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do </a:t>
            </a:r>
            <a:r>
              <a:rPr lang="en-IE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grupo</a:t>
            </a:r>
            <a:r>
              <a:rPr lang="en-IE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de </a:t>
            </a:r>
            <a:r>
              <a:rPr lang="en-IE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Investigação</a:t>
            </a:r>
            <a:r>
              <a:rPr lang="en-IE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58750" indent="0">
              <a:lnSpc>
                <a:spcPct val="107000"/>
              </a:lnSpc>
              <a:spcAft>
                <a:spcPts val="800"/>
              </a:spcAft>
              <a:buNone/>
            </a:pP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9825624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Consagração da igualdade nos Tratados (TUE: Artigos 2 e 3;TFUE: Artigo 8)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Compromisso com a eliminação das desigualdades</a:t>
            </a: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6250776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/>
              <a:t>Alguns Instrumentos Legais Fundamentais</a:t>
            </a:r>
          </a:p>
        </p:txBody>
      </p:sp>
    </p:spTree>
    <p:extLst>
      <p:ext uri="{BB962C8B-B14F-4D97-AF65-F5344CB8AC3E}">
        <p14:creationId xmlns:p14="http://schemas.microsoft.com/office/powerpoint/2010/main" val="11862029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Legislação derivada: Iniciativas de 2017 a 2021 (justiça climática, combate ao assédio, conciliação, redução das disparidades salariais, erradicação da mutilação genital, promoção da economia digital.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Erradicação da prática de </a:t>
            </a:r>
            <a:r>
              <a:rPr lang="pt-PT" sz="1800" b="1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mutilação genital feminina</a:t>
            </a:r>
            <a:endParaRPr lang="pt-PT" sz="1800" b="1" u="sng" dirty="0">
              <a:solidFill>
                <a:srgbClr val="0000FF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Ratificação da Convenção de Istambul em 2023: Instrumento vinculativo contra violência. Fazer referencia as 2 apresentações.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pt-PT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93861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pt-PT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olmatar as </a:t>
            </a:r>
            <a:r>
              <a:rPr lang="pt-PT" sz="800" b="1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disparidades salariais entre mulheres e homens</a:t>
            </a:r>
            <a:r>
              <a:rPr lang="pt-PT" sz="800" b="1" i="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. </a:t>
            </a:r>
            <a:r>
              <a:rPr lang="pt-PT" sz="1100" b="0" i="0" dirty="0">
                <a:solidFill>
                  <a:srgbClr val="F5F5F5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 mulheres em Portugal ganham, em média, menos 16% do que os homens, o que corresponde a uma diferença de 238 euros brutos de salário médio mensal. A desigualdade salarial agrava-se com a progressão na carreira, atingindo uma disparidade de 26% nos cargos de topo, o que equivale a menos 760 euros brutos por mês para as mulheres. A presença feminina em cargos de liderança continua significativamente inferior à dos homens. Nos órgãos de decisão das empresas, há menos de uma mulher por cada 5 homens, representando apenas 17% dos cargos seniores. Esta realidade coloca Portugal na 22.ª posição entre os países da União Europeia.</a:t>
            </a:r>
            <a:endParaRPr lang="pt-PT" sz="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0883591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pt-PT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Alguns dos documentos oficiais que guiam a política de igualdade na UE, enfatizando a importância da estratégia de 2020-2025 e do relatório de 2025 para a avaliação dos avanços e desafios na área.</a:t>
            </a:r>
          </a:p>
        </p:txBody>
      </p:sp>
    </p:spTree>
    <p:extLst>
      <p:ext uri="{BB962C8B-B14F-4D97-AF65-F5344CB8AC3E}">
        <p14:creationId xmlns:p14="http://schemas.microsoft.com/office/powerpoint/2010/main" val="275257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330214" y="460805"/>
            <a:ext cx="8482004" cy="89197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894" y="526617"/>
            <a:ext cx="8272212" cy="760350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895" y="1635373"/>
            <a:ext cx="8272211" cy="2758727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07967-6BE1-46D8-B406-81F422792A49}" type="datetimeFigureOut">
              <a:rPr lang="en-GB" smtClean="0"/>
              <a:t>08/03/2025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8725" y="4467103"/>
            <a:ext cx="789381" cy="273844"/>
          </a:xfrm>
        </p:spPr>
        <p:txBody>
          <a:bodyPr/>
          <a:lstStyle/>
          <a:p>
            <a:fld id="{AC1DD826-5F90-4F5C-811B-F5D272359FD3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2403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Angelikalima@gmail.com" TargetMode="External"/><Relationship Id="rId7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orcid.org/0000-0003-4720-1400" TargetMode="External"/><Relationship Id="rId5" Type="http://schemas.openxmlformats.org/officeDocument/2006/relationships/hyperlink" Target="mailto:dra@upt.pt" TargetMode="External"/><Relationship Id="rId4" Type="http://schemas.openxmlformats.org/officeDocument/2006/relationships/hyperlink" Target="https://orcid.org/0009-0001-7781-2846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4509246" y="586066"/>
            <a:ext cx="4509247" cy="28619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pt-PT" sz="3200" b="1" u="sng" dirty="0">
                <a:solidFill>
                  <a:schemeClr val="accent5">
                    <a:lumMod val="75000"/>
                  </a:schemeClr>
                </a:solidFill>
              </a:rPr>
              <a:t>“Os Direitos das Mulheres no Direito da União Europeia”</a:t>
            </a:r>
            <a:endParaRPr sz="3200" b="1" dirty="0">
              <a:solidFill>
                <a:schemeClr val="accent5">
                  <a:lumMod val="75000"/>
                </a:schemeClr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5076000" y="3919740"/>
            <a:ext cx="4068000" cy="10936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pt-PT" sz="1800" dirty="0"/>
              <a:t>Dora Resende Alves – UPT</a:t>
            </a:r>
          </a:p>
          <a:p>
            <a:r>
              <a:rPr lang="pt-PT" sz="1800" dirty="0"/>
              <a:t>Angélica Lima  – UPT</a:t>
            </a:r>
          </a:p>
          <a:p>
            <a:endParaRPr lang="pt-PT" sz="1800" dirty="0"/>
          </a:p>
          <a:p>
            <a:endParaRPr lang="pt-PT" sz="1800" dirty="0"/>
          </a:p>
          <a:p>
            <a:r>
              <a:rPr lang="pt-PT" sz="1800" dirty="0"/>
              <a:t>Porto, </a:t>
            </a:r>
            <a:r>
              <a:rPr lang="pt-PT" sz="1800" dirty="0">
                <a:solidFill>
                  <a:schemeClr val="tx1"/>
                </a:solidFill>
              </a:rPr>
              <a:t>10 de Março de 2025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38310379-A4A5-E0C6-6B17-5972FFD17761}"/>
              </a:ext>
            </a:extLst>
          </p:cNvPr>
          <p:cNvSpPr txBox="1"/>
          <p:nvPr/>
        </p:nvSpPr>
        <p:spPr>
          <a:xfrm>
            <a:off x="4798381" y="2812666"/>
            <a:ext cx="462323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Projeto: Estudos sobre as mulheres, género e </a:t>
            </a:r>
            <a:r>
              <a:rPr lang="pt-PT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interseccionalidade</a:t>
            </a:r>
            <a:endParaRPr lang="pt-PT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1C67BA-4C76-4225-85ED-F857AB170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918" y="483829"/>
            <a:ext cx="7459878" cy="44072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pt-PT" sz="1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Instituições da UE e Representatividade</a:t>
            </a:r>
            <a:endParaRPr lang="en-GB" sz="1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D29658-082C-5FE1-24B5-A0217D54E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918" y="1512546"/>
            <a:ext cx="8284447" cy="3238933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endParaRPr lang="pt-PT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pt-PT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pt-PT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pt-PT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pt-PT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pt-PT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pt-PT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pt-PT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pt-PT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Imagem 2" descr="Ilustração de três mulheres ">
            <a:extLst>
              <a:ext uri="{FF2B5EF4-FFF2-40B4-BE49-F238E27FC236}">
                <a16:creationId xmlns:a16="http://schemas.microsoft.com/office/drawing/2014/main" id="{9C8D3375-A3AD-D678-91ED-422A7E372C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8602" y="2465932"/>
            <a:ext cx="4668480" cy="233424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7BBCACE9-5353-2DDB-12ED-F22220336242}"/>
              </a:ext>
            </a:extLst>
          </p:cNvPr>
          <p:cNvSpPr txBox="1"/>
          <p:nvPr/>
        </p:nvSpPr>
        <p:spPr>
          <a:xfrm>
            <a:off x="130896" y="1463853"/>
            <a:ext cx="6154289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4300" indent="0">
              <a:buNone/>
            </a:pPr>
            <a:r>
              <a:rPr lang="pt-PT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Comissão Europeia</a:t>
            </a:r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2024-2029 -  40% de mulheres</a:t>
            </a:r>
          </a:p>
          <a:p>
            <a:pPr marL="114300"/>
            <a:r>
              <a:rPr lang="pt-PT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Eurodeputadas</a:t>
            </a:r>
            <a:r>
              <a:rPr lang="pt-PT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– 2024 – 38,5% </a:t>
            </a:r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 mulheres.</a:t>
            </a:r>
          </a:p>
          <a:p>
            <a:pPr marL="114300"/>
            <a:r>
              <a:rPr lang="pt-PT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TJUE</a:t>
            </a:r>
            <a:r>
              <a:rPr lang="pt-PT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- 60</a:t>
            </a:r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% de mulheres</a:t>
            </a:r>
          </a:p>
          <a:p>
            <a:pPr marL="114300"/>
            <a:endParaRPr lang="pt-PT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pt-PT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6622318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1C67BA-4C76-4225-85ED-F857AB170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918" y="483829"/>
            <a:ext cx="7459878" cy="44072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pt-PT" sz="1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Instituições da UE e Representatividade</a:t>
            </a:r>
            <a:endParaRPr lang="en-GB" sz="1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D29658-082C-5FE1-24B5-A0217D54E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918" y="1512546"/>
            <a:ext cx="8284447" cy="3238933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endParaRPr lang="pt-PT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pt-PT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pt-PT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pt-PT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pt-PT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pt-PT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pt-PT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pt-PT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pt-PT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Imagem 3" descr="Infografia que mostra o aumento no número de mulheres eleitas para o Parlamento Europeu de 1979 a 2024.">
            <a:extLst>
              <a:ext uri="{FF2B5EF4-FFF2-40B4-BE49-F238E27FC236}">
                <a16:creationId xmlns:a16="http://schemas.microsoft.com/office/drawing/2014/main" id="{FBADBA87-A8A2-30C8-8466-CBBBBF887B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3278" y="1428433"/>
            <a:ext cx="3407158" cy="34071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142547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1C67BA-4C76-4225-85ED-F857AB170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918" y="483829"/>
            <a:ext cx="7459878" cy="44072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pt-PT" sz="1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Mulheres em Cargos de Liderança</a:t>
            </a:r>
            <a:endParaRPr lang="en-GB" sz="1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D29658-082C-5FE1-24B5-A0217D54E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918" y="1512546"/>
            <a:ext cx="8284447" cy="3238933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marL="0" indent="0">
              <a:buNone/>
            </a:pPr>
            <a:endParaRPr lang="pt-PT" dirty="0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C1959EE1-A96B-D491-D3EA-283E4240BF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825" y="1714719"/>
            <a:ext cx="1873797" cy="1249198"/>
          </a:xfrm>
          <a:prstGeom prst="rect">
            <a:avLst/>
          </a:prstGeom>
          <a:noFill/>
        </p:spPr>
      </p:pic>
      <p:pic>
        <p:nvPicPr>
          <p:cNvPr id="4" name="Imagem 3" descr="Sra. Ursula VON DER LEYEN - EU Whoiswho - Publications Office of the EU">
            <a:extLst>
              <a:ext uri="{FF2B5EF4-FFF2-40B4-BE49-F238E27FC236}">
                <a16:creationId xmlns:a16="http://schemas.microsoft.com/office/drawing/2014/main" id="{BD82F97D-BA83-CF05-EB44-35F05BD4C6E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841" y="1714719"/>
            <a:ext cx="1873797" cy="124838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 descr="Presidente do Parlamento Europeu vem a Portugal falar sobre a guerra - CNN  Portugal">
            <a:extLst>
              <a:ext uri="{FF2B5EF4-FFF2-40B4-BE49-F238E27FC236}">
                <a16:creationId xmlns:a16="http://schemas.microsoft.com/office/drawing/2014/main" id="{9FA5666E-483B-8B8A-EE6E-08F274EB504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3231" y="1714719"/>
            <a:ext cx="2251983" cy="126138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m 5" descr="3.991 fotografias e imagens de alta resolução de Kaja Kallas - Getty Images">
            <a:extLst>
              <a:ext uri="{FF2B5EF4-FFF2-40B4-BE49-F238E27FC236}">
                <a16:creationId xmlns:a16="http://schemas.microsoft.com/office/drawing/2014/main" id="{AD647335-3FB0-788C-3764-0FFA18D343C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9294" y="3469046"/>
            <a:ext cx="1785620" cy="1190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Teresa Anjinho">
            <a:extLst>
              <a:ext uri="{FF2B5EF4-FFF2-40B4-BE49-F238E27FC236}">
                <a16:creationId xmlns:a16="http://schemas.microsoft.com/office/drawing/2014/main" id="{E6B40D92-F519-F1A8-04B0-F79AAC70ED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1827" y="3413702"/>
            <a:ext cx="1301312" cy="130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83387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1C67BA-4C76-4225-85ED-F857AB170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918" y="483829"/>
            <a:ext cx="7459878" cy="44072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pt-PT" sz="1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Jurisprudência do TJUE e Casos Relevantes</a:t>
            </a:r>
            <a:endParaRPr lang="en-GB" sz="1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D29658-082C-5FE1-24B5-A0217D54E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918" y="1512546"/>
            <a:ext cx="8284447" cy="3238933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marL="0" indent="0">
              <a:buNone/>
            </a:pPr>
            <a:endParaRPr lang="pt-PT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FE87E3DD-8DF0-9464-3CC0-9A2309EA7163}"/>
              </a:ext>
            </a:extLst>
          </p:cNvPr>
          <p:cNvSpPr txBox="1"/>
          <p:nvPr/>
        </p:nvSpPr>
        <p:spPr>
          <a:xfrm>
            <a:off x="688427" y="1786919"/>
            <a:ext cx="8284447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Casos de 2024: </a:t>
            </a:r>
          </a:p>
          <a:p>
            <a:r>
              <a:rPr lang="pt-PT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Processo C-608/22</a:t>
            </a:r>
          </a:p>
          <a:p>
            <a:r>
              <a:rPr lang="pt-PT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Processo C-609/22 </a:t>
            </a:r>
          </a:p>
          <a:p>
            <a:r>
              <a:rPr lang="pt-PT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Processo C-646/21</a:t>
            </a:r>
            <a:endParaRPr lang="pt-PT" sz="3200" dirty="0"/>
          </a:p>
        </p:txBody>
      </p:sp>
    </p:spTree>
    <p:extLst>
      <p:ext uri="{BB962C8B-B14F-4D97-AF65-F5344CB8AC3E}">
        <p14:creationId xmlns:p14="http://schemas.microsoft.com/office/powerpoint/2010/main" val="13061296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1C67BA-4C76-4225-85ED-F857AB170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918" y="483829"/>
            <a:ext cx="7459878" cy="44072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pt-PT" sz="1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Jurisprudência do </a:t>
            </a:r>
            <a:r>
              <a:rPr lang="pt-PT" sz="17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TJUE e TEDH</a:t>
            </a:r>
            <a:endParaRPr lang="en-GB" sz="1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D29658-082C-5FE1-24B5-A0217D54E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918" y="1512546"/>
            <a:ext cx="8284447" cy="3238933"/>
          </a:xfrm>
        </p:spPr>
        <p:txBody>
          <a:bodyPr>
            <a:normAutofit fontScale="77500" lnSpcReduction="20000"/>
          </a:bodyPr>
          <a:lstStyle/>
          <a:p>
            <a:pPr marL="114300" indent="0">
              <a:buNone/>
            </a:pPr>
            <a:endParaRPr lang="pt-PT" sz="2000" dirty="0"/>
          </a:p>
          <a:p>
            <a:pPr marL="114300" indent="0">
              <a:lnSpc>
                <a:spcPct val="125000"/>
              </a:lnSpc>
              <a:buNone/>
            </a:pPr>
            <a:endParaRPr lang="pt-PT" sz="2000" dirty="0"/>
          </a:p>
          <a:p>
            <a:pPr marL="114300" indent="0">
              <a:lnSpc>
                <a:spcPct val="125000"/>
              </a:lnSpc>
              <a:buNone/>
            </a:pPr>
            <a:endParaRPr lang="pt-PT" sz="2000" dirty="0"/>
          </a:p>
          <a:p>
            <a:pPr marL="114300" indent="0">
              <a:lnSpc>
                <a:spcPct val="125000"/>
              </a:lnSpc>
              <a:buNone/>
            </a:pPr>
            <a:endParaRPr lang="pt-PT" sz="2000" dirty="0"/>
          </a:p>
          <a:p>
            <a:pPr marL="114300" indent="0">
              <a:lnSpc>
                <a:spcPct val="125000"/>
              </a:lnSpc>
              <a:buNone/>
            </a:pPr>
            <a:r>
              <a:rPr lang="pt-PT" sz="2000" dirty="0"/>
              <a:t>ACÓRDÃO DO TRIBUNAL DE JUSTIÇA (Grande Secção) 11 de junho de 2024, processo C‑646/21, K, L contra </a:t>
            </a:r>
            <a:r>
              <a:rPr lang="pt-PT" sz="2000" dirty="0" err="1"/>
              <a:t>Staatssecretaris</a:t>
            </a:r>
            <a:r>
              <a:rPr lang="pt-PT" sz="2000" dirty="0"/>
              <a:t> van </a:t>
            </a:r>
            <a:r>
              <a:rPr lang="pt-PT" sz="2000" dirty="0" err="1"/>
              <a:t>Justitie</a:t>
            </a:r>
            <a:r>
              <a:rPr lang="pt-PT" sz="2000" dirty="0"/>
              <a:t> </a:t>
            </a:r>
            <a:r>
              <a:rPr lang="pt-PT" sz="2000" dirty="0" err="1"/>
              <a:t>en</a:t>
            </a:r>
            <a:r>
              <a:rPr lang="pt-PT" sz="2000" dirty="0"/>
              <a:t> </a:t>
            </a:r>
            <a:r>
              <a:rPr lang="pt-PT" sz="2000" dirty="0" err="1"/>
              <a:t>Veiligheid</a:t>
            </a:r>
            <a:r>
              <a:rPr lang="pt-PT" sz="2000" dirty="0"/>
              <a:t> </a:t>
            </a:r>
          </a:p>
          <a:p>
            <a:pPr marL="114300" indent="0">
              <a:buNone/>
            </a:pPr>
            <a:endParaRPr lang="pt-PT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" indent="0">
              <a:buNone/>
            </a:pPr>
            <a:r>
              <a:rPr lang="pt-PT" sz="2000" dirty="0"/>
              <a:t>Carvalho Pinto de Sousa Morais v. Portugal - 17484/15 – </a:t>
            </a:r>
            <a:r>
              <a:rPr lang="pt-PT" sz="2000" dirty="0" err="1"/>
              <a:t>Judgment</a:t>
            </a:r>
            <a:r>
              <a:rPr lang="pt-PT" sz="2000" dirty="0"/>
              <a:t> – </a:t>
            </a:r>
            <a:r>
              <a:rPr lang="pt-PT" sz="2000" dirty="0" err="1"/>
              <a:t>July</a:t>
            </a:r>
            <a:r>
              <a:rPr lang="pt-PT" sz="2000" dirty="0"/>
              <a:t> 25, 2017 [</a:t>
            </a:r>
            <a:r>
              <a:rPr lang="pt-PT" sz="2000" dirty="0" err="1"/>
              <a:t>Section</a:t>
            </a:r>
            <a:r>
              <a:rPr lang="pt-PT" sz="2000" dirty="0"/>
              <a:t> IV] - TEDH</a:t>
            </a:r>
            <a:r>
              <a:rPr lang="en-US" sz="2000" dirty="0"/>
              <a:t> </a:t>
            </a:r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r>
              <a:rPr lang="en-US" sz="2000" dirty="0" err="1"/>
              <a:t>Yocheva</a:t>
            </a:r>
            <a:r>
              <a:rPr lang="en-US" sz="2000" dirty="0"/>
              <a:t> and </a:t>
            </a:r>
            <a:r>
              <a:rPr lang="en-US" sz="2000" dirty="0" err="1"/>
              <a:t>Ganeva</a:t>
            </a:r>
            <a:r>
              <a:rPr lang="en-US" sz="2000" dirty="0"/>
              <a:t> v. Bulgaria - 18592/15 and 43863/15 – Judgment </a:t>
            </a:r>
          </a:p>
          <a:p>
            <a:pPr marL="114300" indent="0">
              <a:buNone/>
            </a:pPr>
            <a:r>
              <a:rPr lang="en-US" sz="2000" dirty="0"/>
              <a:t>May 11th, 2021 [Section IV]</a:t>
            </a:r>
            <a:r>
              <a:rPr lang="pt-PT" sz="2000" dirty="0"/>
              <a:t> - TEDH</a:t>
            </a:r>
            <a:r>
              <a:rPr lang="en-US" sz="2000" dirty="0"/>
              <a:t> </a:t>
            </a:r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marL="0" indent="0">
              <a:buNone/>
            </a:pPr>
            <a:endParaRPr lang="pt-PT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FE87E3DD-8DF0-9464-3CC0-9A2309EA7163}"/>
              </a:ext>
            </a:extLst>
          </p:cNvPr>
          <p:cNvSpPr txBox="1"/>
          <p:nvPr/>
        </p:nvSpPr>
        <p:spPr>
          <a:xfrm>
            <a:off x="372635" y="1512546"/>
            <a:ext cx="8284447" cy="9447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4300">
              <a:lnSpc>
                <a:spcPct val="105000"/>
              </a:lnSpc>
              <a:buClr>
                <a:schemeClr val="dk2"/>
              </a:buClr>
              <a:buSzPts val="1800"/>
            </a:pPr>
            <a:r>
              <a:rPr lang="pt-PT" sz="1800" dirty="0">
                <a:solidFill>
                  <a:schemeClr val="dk2"/>
                </a:solidFill>
              </a:rPr>
              <a:t>Acórdão do Tribunal de Justiça de 4 de outubro de 2024, processos apensos C‑608/22 e C‑609/22, AH (C‑608/22), FN (C‑609/22) contra </a:t>
            </a:r>
            <a:r>
              <a:rPr lang="pt-PT" sz="1800" dirty="0" err="1">
                <a:solidFill>
                  <a:schemeClr val="dk2"/>
                </a:solidFill>
              </a:rPr>
              <a:t>Bundesamt</a:t>
            </a:r>
            <a:r>
              <a:rPr lang="pt-PT" sz="1800" dirty="0">
                <a:solidFill>
                  <a:schemeClr val="dk2"/>
                </a:solidFill>
              </a:rPr>
              <a:t> </a:t>
            </a:r>
            <a:r>
              <a:rPr lang="pt-PT" sz="1800" dirty="0" err="1">
                <a:solidFill>
                  <a:schemeClr val="dk2"/>
                </a:solidFill>
              </a:rPr>
              <a:t>für</a:t>
            </a:r>
            <a:r>
              <a:rPr lang="pt-PT" sz="1800" dirty="0">
                <a:solidFill>
                  <a:schemeClr val="dk2"/>
                </a:solidFill>
              </a:rPr>
              <a:t> </a:t>
            </a:r>
            <a:r>
              <a:rPr lang="pt-PT" sz="1800" dirty="0" err="1">
                <a:solidFill>
                  <a:schemeClr val="dk2"/>
                </a:solidFill>
              </a:rPr>
              <a:t>Fremdenwesen</a:t>
            </a:r>
            <a:r>
              <a:rPr lang="pt-PT" sz="1800" dirty="0">
                <a:solidFill>
                  <a:schemeClr val="dk2"/>
                </a:solidFill>
              </a:rPr>
              <a:t> und </a:t>
            </a:r>
            <a:r>
              <a:rPr lang="pt-PT" sz="1800" dirty="0" err="1">
                <a:solidFill>
                  <a:schemeClr val="dk2"/>
                </a:solidFill>
              </a:rPr>
              <a:t>Asyl</a:t>
            </a:r>
            <a:r>
              <a:rPr lang="pt-PT" sz="1800" dirty="0">
                <a:solidFill>
                  <a:schemeClr val="dk2"/>
                </a:solidFill>
              </a:rPr>
              <a:t> - TJUE</a:t>
            </a:r>
          </a:p>
        </p:txBody>
      </p:sp>
    </p:spTree>
    <p:extLst>
      <p:ext uri="{BB962C8B-B14F-4D97-AF65-F5344CB8AC3E}">
        <p14:creationId xmlns:p14="http://schemas.microsoft.com/office/powerpoint/2010/main" val="18040897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1C67BA-4C76-4225-85ED-F857AB170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918" y="483829"/>
            <a:ext cx="7459878" cy="440723"/>
          </a:xfrm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Conclusões e Reflexões (Perguntas e Discussão)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D29658-082C-5FE1-24B5-A0217D54E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5311" y="1378692"/>
            <a:ext cx="8450318" cy="3603211"/>
          </a:xfrm>
        </p:spPr>
        <p:txBody>
          <a:bodyPr>
            <a:normAutofit/>
          </a:bodyPr>
          <a:lstStyle/>
          <a:p>
            <a:endParaRPr lang="pt-PT" dirty="0">
              <a:effectLst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Avanços significativos e desafios persistentes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importância de transformar direitos em realidade</a:t>
            </a:r>
          </a:p>
          <a:p>
            <a:pPr marL="114300" indent="0">
              <a:buNone/>
            </a:pPr>
            <a:endParaRPr lang="pt-PT" dirty="0"/>
          </a:p>
          <a:p>
            <a:endParaRPr lang="pt-PT" dirty="0"/>
          </a:p>
          <a:p>
            <a:endParaRPr lang="pt-PT" dirty="0"/>
          </a:p>
          <a:p>
            <a:pPr marL="114300" indent="0">
              <a:buNone/>
            </a:pPr>
            <a:r>
              <a:rPr lang="pt-PT" dirty="0"/>
              <a:t>"</a:t>
            </a:r>
            <a:r>
              <a:rPr lang="pt-PT" b="1" dirty="0"/>
              <a:t>Não se nasce mulher, torna-se mulher</a:t>
            </a:r>
            <a:r>
              <a:rPr lang="pt-PT" dirty="0"/>
              <a:t>.“ - Simone de Beauvoir</a:t>
            </a:r>
          </a:p>
          <a:p>
            <a:endParaRPr lang="pt-PT" dirty="0"/>
          </a:p>
          <a:p>
            <a:endParaRPr lang="pt-PT" dirty="0"/>
          </a:p>
          <a:p>
            <a:pPr marL="0" indent="0">
              <a:buNone/>
            </a:pP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9528457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Imagem 5" descr="Uma imagem com pessoa, Cara humana, vestuário, interior&#10;&#10;Descrição gerada automaticamente">
            <a:extLst>
              <a:ext uri="{FF2B5EF4-FFF2-40B4-BE49-F238E27FC236}">
                <a16:creationId xmlns:a16="http://schemas.microsoft.com/office/drawing/2014/main" id="{1E32B5A7-760C-1C72-790B-A7B9B00AC8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432" y="991394"/>
            <a:ext cx="1628775" cy="2009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>
            <a:extLst>
              <a:ext uri="{FF2B5EF4-FFF2-40B4-BE49-F238E27FC236}">
                <a16:creationId xmlns:a16="http://schemas.microsoft.com/office/drawing/2014/main" id="{BBAE6BFF-972E-3282-CD22-3C964B188C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3177" y="3510655"/>
            <a:ext cx="2728632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pt-PT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ANGÉLICA LIMA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PT" altLang="pt-PT" b="1" u="sng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PT" sz="1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Angelikalima@gmail.com</a:t>
            </a:r>
            <a:endParaRPr lang="pt-PT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endParaRPr lang="pt-PT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PT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ORCID – </a:t>
            </a:r>
            <a:r>
              <a:rPr lang="pt-PT" sz="1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https://orcid.org/0009-0001-7781-2846</a:t>
            </a:r>
            <a:endParaRPr lang="pt-PT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pt-PT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pt-P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6A759FF-1672-DC94-A7FA-6E1B0F9D66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5270" y="2866961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pt-PT" altLang="pt-PT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pt-PT" altLang="pt-PT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endParaRPr kumimoji="0" lang="pt-PT" altLang="pt-PT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pt-P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B029D5DB-5E15-10B6-40B4-991B1047ADE8}"/>
              </a:ext>
            </a:extLst>
          </p:cNvPr>
          <p:cNvSpPr txBox="1"/>
          <p:nvPr/>
        </p:nvSpPr>
        <p:spPr>
          <a:xfrm>
            <a:off x="3003177" y="1783736"/>
            <a:ext cx="45720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pt-PT" sz="14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DORA RESENDE ALVES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PT" altLang="pt-PT" b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PT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dra@upt.pt</a:t>
            </a:r>
            <a:r>
              <a:rPr lang="pt-PT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endParaRPr lang="pt-PT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PT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ORCID – </a:t>
            </a:r>
            <a:r>
              <a:rPr lang="pt-PT" sz="1000" u="sng" dirty="0">
                <a:solidFill>
                  <a:srgbClr val="0000FF"/>
                </a:solidFill>
                <a:effectLst/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6" tooltip="Go to my personal page at http://orcid.org/"/>
              </a:rPr>
              <a:t>http://orcid.org/0000-0003-4720-1400</a:t>
            </a:r>
            <a:endParaRPr lang="pt-PT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pt-PT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3C1C0F0A-7C7B-29ED-2608-B554408F4654}"/>
              </a:ext>
            </a:extLst>
          </p:cNvPr>
          <p:cNvSpPr txBox="1"/>
          <p:nvPr/>
        </p:nvSpPr>
        <p:spPr>
          <a:xfrm>
            <a:off x="5178677" y="534238"/>
            <a:ext cx="594808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4000" dirty="0">
                <a:solidFill>
                  <a:schemeClr val="accent1">
                    <a:lumMod val="75000"/>
                  </a:schemeClr>
                </a:solidFill>
              </a:rPr>
              <a:t>Muito obrigada!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64DD5A01-1D5D-276B-0A27-DAD9ED9306F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8369" y="3006908"/>
            <a:ext cx="1382868" cy="1981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6630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p15"/>
          <p:cNvPicPr preferRelativeResize="0"/>
          <p:nvPr/>
        </p:nvPicPr>
        <p:blipFill rotWithShape="1">
          <a:blip r:embed="rId3">
            <a:alphaModFix/>
          </a:blip>
          <a:srcRect t="69" b="79"/>
          <a:stretch/>
        </p:blipFill>
        <p:spPr>
          <a:xfrm>
            <a:off x="3852000" y="2160000"/>
            <a:ext cx="1440001" cy="1108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D68A56C9-7969-633A-9E85-A7FF03EFF1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271" y="3715721"/>
            <a:ext cx="3177391" cy="903376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B6E41548-E5B0-D443-03D9-E009E697F8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47892" y="3679249"/>
            <a:ext cx="2209914" cy="939848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4187F448-6DAE-CA7F-A52E-1064989D529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58036" y="3679250"/>
            <a:ext cx="2448424" cy="102675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 rotWithShape="1">
          <a:blip r:embed="rId3">
            <a:alphaModFix/>
          </a:blip>
          <a:srcRect t="1671" b="1681"/>
          <a:stretch/>
        </p:blipFill>
        <p:spPr>
          <a:xfrm>
            <a:off x="540000" y="4703262"/>
            <a:ext cx="1112402" cy="34227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D0CCE545-A428-5FE8-E863-925B2A2956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2574" y="1086778"/>
            <a:ext cx="8418851" cy="2460464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E0145CA8-1B94-2D4F-E4D1-E400A7E7E542}"/>
              </a:ext>
            </a:extLst>
          </p:cNvPr>
          <p:cNvSpPr txBox="1"/>
          <p:nvPr/>
        </p:nvSpPr>
        <p:spPr>
          <a:xfrm>
            <a:off x="2743200" y="4442977"/>
            <a:ext cx="681070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Projeto: Estudos sobre as mulheres, género e </a:t>
            </a:r>
            <a:r>
              <a:rPr lang="pt-PT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interseccionalidade</a:t>
            </a:r>
            <a:endParaRPr lang="pt-PT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2D9DF7CF-192F-0211-9B47-3DF2678224DA}"/>
              </a:ext>
            </a:extLst>
          </p:cNvPr>
          <p:cNvSpPr txBox="1"/>
          <p:nvPr/>
        </p:nvSpPr>
        <p:spPr>
          <a:xfrm>
            <a:off x="269327" y="0"/>
            <a:ext cx="8948245" cy="51136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Roteiro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pt-PT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Introdução;</a:t>
            </a:r>
          </a:p>
          <a:p>
            <a:pPr marL="342900" indent="-342900">
              <a:lnSpc>
                <a:spcPct val="150000"/>
              </a:lnSpc>
              <a:buFont typeface="Arial"/>
              <a:buAutoNum type="arabicPeriod"/>
            </a:pPr>
            <a:r>
              <a:rPr lang="pt-PT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Igualdade de Género na UE</a:t>
            </a:r>
          </a:p>
          <a:p>
            <a:pPr marL="342900" indent="-342900">
              <a:lnSpc>
                <a:spcPct val="150000"/>
              </a:lnSpc>
              <a:buFont typeface="Arial"/>
              <a:buAutoNum type="arabicPeriod"/>
            </a:pPr>
            <a:r>
              <a:rPr lang="pt-PT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Instrumentos Legais Fundamentais</a:t>
            </a:r>
          </a:p>
          <a:p>
            <a:pPr marL="342900" indent="-342900">
              <a:lnSpc>
                <a:spcPct val="150000"/>
              </a:lnSpc>
              <a:buFont typeface="Arial"/>
              <a:buAutoNum type="arabicPeriod"/>
            </a:pPr>
            <a:r>
              <a:rPr lang="pt-PT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Direito Derivado e Convenção de Istambul</a:t>
            </a:r>
          </a:p>
          <a:p>
            <a:pPr marL="342900" indent="-342900">
              <a:lnSpc>
                <a:spcPct val="150000"/>
              </a:lnSpc>
              <a:buFont typeface="Arial"/>
              <a:buAutoNum type="arabicPeriod"/>
            </a:pPr>
            <a:r>
              <a:rPr lang="pt-PT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Documentação e Estratégias da Comissão Europeia</a:t>
            </a:r>
          </a:p>
          <a:p>
            <a:pPr marL="342900" indent="-342900">
              <a:lnSpc>
                <a:spcPct val="150000"/>
              </a:lnSpc>
              <a:buFont typeface="Arial"/>
              <a:buAutoNum type="arabicPeriod"/>
            </a:pPr>
            <a:r>
              <a:rPr lang="pt-PT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Instituições da UE e Representatividade</a:t>
            </a:r>
          </a:p>
          <a:p>
            <a:pPr marL="342900" indent="-342900">
              <a:lnSpc>
                <a:spcPct val="150000"/>
              </a:lnSpc>
              <a:buFont typeface="Arial"/>
              <a:buAutoNum type="arabicPeriod"/>
            </a:pPr>
            <a:r>
              <a:rPr lang="pt-PT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Mulheres em Cargos de Liderança</a:t>
            </a:r>
          </a:p>
          <a:p>
            <a:pPr marL="342900" indent="-342900">
              <a:lnSpc>
                <a:spcPct val="150000"/>
              </a:lnSpc>
              <a:buFont typeface="Arial"/>
              <a:buAutoNum type="arabicPeriod"/>
            </a:pPr>
            <a:r>
              <a:rPr lang="pt-PT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Jurisprudência do TJUE e Casos Relevantes</a:t>
            </a:r>
          </a:p>
          <a:p>
            <a:pPr marL="342900" indent="-342900">
              <a:lnSpc>
                <a:spcPct val="150000"/>
              </a:lnSpc>
              <a:buFont typeface="Arial"/>
              <a:buAutoNum type="arabicPeriod"/>
            </a:pPr>
            <a:r>
              <a:rPr lang="pt-PT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Outros Tópicos e a Ligação aos ODS</a:t>
            </a:r>
          </a:p>
          <a:p>
            <a:pPr marL="342900" indent="-342900">
              <a:lnSpc>
                <a:spcPct val="150000"/>
              </a:lnSpc>
              <a:buFont typeface="Arial"/>
              <a:buAutoNum type="arabicPeriod"/>
            </a:pPr>
            <a:r>
              <a:rPr lang="pt-PT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Conclusões e Reflexões (Perguntas e Discussão)</a:t>
            </a:r>
          </a:p>
        </p:txBody>
      </p:sp>
    </p:spTree>
    <p:extLst>
      <p:ext uri="{BB962C8B-B14F-4D97-AF65-F5344CB8AC3E}">
        <p14:creationId xmlns:p14="http://schemas.microsoft.com/office/powerpoint/2010/main" val="23498663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1C67BA-4C76-4225-85ED-F857AB170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918" y="483829"/>
            <a:ext cx="7459878" cy="440723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pt-PT" sz="1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Introdução</a:t>
            </a:r>
            <a:endParaRPr lang="en-GB" sz="19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D29658-082C-5FE1-24B5-A0217D54E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918" y="1512546"/>
            <a:ext cx="8284447" cy="3238933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marL="0" indent="0">
              <a:buNone/>
            </a:pPr>
            <a:endParaRPr lang="pt-PT" dirty="0"/>
          </a:p>
        </p:txBody>
      </p:sp>
      <p:pic>
        <p:nvPicPr>
          <p:cNvPr id="3" name="Imagem 2" descr="Dia Internacional da Mulher 2025">
            <a:extLst>
              <a:ext uri="{FF2B5EF4-FFF2-40B4-BE49-F238E27FC236}">
                <a16:creationId xmlns:a16="http://schemas.microsoft.com/office/drawing/2014/main" id="{7D78E17E-D0C6-0886-F539-1E886FB052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4200" y="1819120"/>
            <a:ext cx="6869881" cy="20486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239928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1C67BA-4C76-4225-85ED-F857AB170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918" y="483829"/>
            <a:ext cx="7459878" cy="44072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Igualdade de Género na UE</a:t>
            </a:r>
            <a:endParaRPr lang="en-GB" sz="1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D29658-082C-5FE1-24B5-A0217D54E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918" y="1512546"/>
            <a:ext cx="8284447" cy="3238933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pt-PT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TUE: Artigos 2º e 3º</a:t>
            </a:r>
          </a:p>
          <a:p>
            <a:pPr marL="114300" indent="0">
              <a:buNone/>
            </a:pPr>
            <a:endParaRPr lang="pt-PT" b="1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" indent="0">
              <a:buNone/>
            </a:pPr>
            <a:endParaRPr lang="pt-PT" b="1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" indent="0">
              <a:buNone/>
            </a:pPr>
            <a:endParaRPr lang="pt-PT" b="1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" indent="0">
              <a:buNone/>
            </a:pPr>
            <a:endParaRPr lang="pt-PT" b="1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" indent="0">
              <a:buNone/>
            </a:pPr>
            <a:endParaRPr lang="pt-PT" b="1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" indent="0">
              <a:buNone/>
            </a:pPr>
            <a:endParaRPr lang="pt-PT" b="1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" indent="0">
              <a:buNone/>
            </a:pPr>
            <a:endParaRPr lang="pt-PT" b="1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" indent="0">
              <a:buNone/>
            </a:pPr>
            <a:r>
              <a:rPr lang="pt-PT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TFUE: Artigo 8º</a:t>
            </a:r>
            <a:endParaRPr lang="pt-PT" b="1" dirty="0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D2A54CB7-F72D-99F2-78BB-C1F94F92BF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7063" y="1817103"/>
            <a:ext cx="4829733" cy="2482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3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1C67BA-4C76-4225-85ED-F857AB170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918" y="483829"/>
            <a:ext cx="7459878" cy="44072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Instrumentos Legais Fundamentais</a:t>
            </a:r>
            <a:endParaRPr lang="en-GB" sz="1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D29658-082C-5FE1-24B5-A0217D54E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918" y="1364662"/>
            <a:ext cx="8284447" cy="3238933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pt-PT" dirty="0"/>
              <a:t>Tratado da União Europeia e Tratado sobre o Funcionamento da UE</a:t>
            </a:r>
          </a:p>
          <a:p>
            <a:pPr marL="114300" indent="0">
              <a:buNone/>
            </a:pPr>
            <a:r>
              <a:rPr lang="pt-PT" dirty="0"/>
              <a:t>Artigo 8.º do TFUE: Objetivo de eliminar desigualdades</a:t>
            </a:r>
          </a:p>
          <a:p>
            <a:pPr marL="114300" indent="0">
              <a:buNone/>
            </a:pPr>
            <a:r>
              <a:rPr lang="pt-PT" dirty="0"/>
              <a:t>Carta dos Direitos Fundamentais - Artigo 23.º: Igualdade de género</a:t>
            </a:r>
          </a:p>
          <a:p>
            <a:pPr marL="114300" indent="0">
              <a:buNone/>
            </a:pPr>
            <a:r>
              <a:rPr lang="pt-PT" dirty="0"/>
              <a:t>Diretiva (UE) 2024/1385 contra a violência</a:t>
            </a:r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marL="0" indent="0">
              <a:buNone/>
            </a:pPr>
            <a:endParaRPr lang="pt-PT" dirty="0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A1ADE588-A619-C7E3-E1EA-3959BEBAF7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3297" y="2752902"/>
            <a:ext cx="4435364" cy="2331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2239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1C67BA-4C76-4225-85ED-F857AB170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918" y="483829"/>
            <a:ext cx="7459878" cy="44072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pt-PT" sz="1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Direito Derivado e Convenção de Istambul</a:t>
            </a:r>
            <a:r>
              <a:rPr lang="en-GB" sz="1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D29658-082C-5FE1-24B5-A0217D54E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918" y="1512546"/>
            <a:ext cx="8284447" cy="3238933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marL="0" indent="0">
              <a:buNone/>
            </a:pPr>
            <a:endParaRPr lang="pt-PT" dirty="0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125BAECF-CBD5-4374-1197-7362E969C7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6870" y="1407442"/>
            <a:ext cx="4677102" cy="2680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5766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1C67BA-4C76-4225-85ED-F857AB170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918" y="483829"/>
            <a:ext cx="7459878" cy="44072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pt-PT" sz="1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Direito Derivado e Convenção de Istambul</a:t>
            </a:r>
            <a:r>
              <a:rPr lang="en-GB" sz="1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D29658-082C-5FE1-24B5-A0217D54E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918" y="1512546"/>
            <a:ext cx="8284447" cy="3238933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marL="0" indent="0">
              <a:buNone/>
            </a:pPr>
            <a:endParaRPr lang="pt-PT" dirty="0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85812C42-CAD4-9340-A9D4-F8D875F05C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5865" y="1500866"/>
            <a:ext cx="2581984" cy="3262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2206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1C67BA-4C76-4225-85ED-F857AB170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918" y="483829"/>
            <a:ext cx="7459878" cy="44072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pt-PT" sz="1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Documentação e Estratégias da Comissão Europeia</a:t>
            </a:r>
            <a:endParaRPr lang="en-GB" sz="1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D29658-082C-5FE1-24B5-A0217D54E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918" y="1512546"/>
            <a:ext cx="8284447" cy="3238933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marL="0" indent="0">
              <a:buNone/>
            </a:pPr>
            <a:endParaRPr lang="pt-PT" dirty="0"/>
          </a:p>
        </p:txBody>
      </p:sp>
      <p:pic>
        <p:nvPicPr>
          <p:cNvPr id="3" name="Imagem 2" descr="Uma imagem com Gráficos, design gráfico, Tipo de letra, logótipo&#10;&#10;Os conteúdos gerados por IA poderão estar incorretos.">
            <a:extLst>
              <a:ext uri="{FF2B5EF4-FFF2-40B4-BE49-F238E27FC236}">
                <a16:creationId xmlns:a16="http://schemas.microsoft.com/office/drawing/2014/main" id="{6C6BFB1F-DD9A-FE82-F94A-E9F4E9C992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6833" y="1400832"/>
            <a:ext cx="2152650" cy="215265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C387EFCC-6ED4-77AD-081D-774A14DC7BCE}"/>
              </a:ext>
            </a:extLst>
          </p:cNvPr>
          <p:cNvSpPr txBox="1"/>
          <p:nvPr/>
        </p:nvSpPr>
        <p:spPr>
          <a:xfrm>
            <a:off x="486918" y="1651931"/>
            <a:ext cx="5598572" cy="20607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pt-PT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Relatório de 2025 sobre a igualdade de género (80 páginas)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pt-PT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Estratégia para a Igualdade de Género 2020-2025 (COM/2020/152)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Acompanhamento das iniciativas pelo Parlamento e Comissão Europeia</a:t>
            </a:r>
            <a:endParaRPr lang="pt-PT" sz="1800" dirty="0"/>
          </a:p>
        </p:txBody>
      </p:sp>
    </p:spTree>
    <p:extLst>
      <p:ext uri="{BB962C8B-B14F-4D97-AF65-F5344CB8AC3E}">
        <p14:creationId xmlns:p14="http://schemas.microsoft.com/office/powerpoint/2010/main" val="2669833330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607</TotalTime>
  <Words>1126</Words>
  <Application>Microsoft Office PowerPoint</Application>
  <PresentationFormat>Apresentação no Ecrã (16:9)</PresentationFormat>
  <Paragraphs>206</Paragraphs>
  <Slides>17</Slides>
  <Notes>15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17</vt:i4>
      </vt:variant>
    </vt:vector>
  </HeadingPairs>
  <TitlesOfParts>
    <vt:vector size="22" baseType="lpstr">
      <vt:lpstr>Times New Roman</vt:lpstr>
      <vt:lpstr>Helvetica Neue Light</vt:lpstr>
      <vt:lpstr>Calibri</vt:lpstr>
      <vt:lpstr>Arial</vt:lpstr>
      <vt:lpstr>Simple Light</vt:lpstr>
      <vt:lpstr>Apresentação do PowerPoint</vt:lpstr>
      <vt:lpstr>Apresentação do PowerPoint</vt:lpstr>
      <vt:lpstr>Apresentação do PowerPoint</vt:lpstr>
      <vt:lpstr>Introdução</vt:lpstr>
      <vt:lpstr>Igualdade de Género na UE</vt:lpstr>
      <vt:lpstr>Instrumentos Legais Fundamentais</vt:lpstr>
      <vt:lpstr>Direito Derivado e Convenção de Istambul </vt:lpstr>
      <vt:lpstr>Direito Derivado e Convenção de Istambul </vt:lpstr>
      <vt:lpstr>Documentação e Estratégias da Comissão Europeia</vt:lpstr>
      <vt:lpstr>Instituições da UE e Representatividade</vt:lpstr>
      <vt:lpstr>Instituições da UE e Representatividade</vt:lpstr>
      <vt:lpstr>Mulheres em Cargos de Liderança</vt:lpstr>
      <vt:lpstr>Jurisprudência do TJUE e Casos Relevantes</vt:lpstr>
      <vt:lpstr>Jurisprudência do TJUE e TEDH</vt:lpstr>
      <vt:lpstr>Conclusões e Reflexões (Perguntas e Discussão)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mdmir</dc:creator>
  <cp:lastModifiedBy>Dora Resende Alves</cp:lastModifiedBy>
  <cp:revision>131</cp:revision>
  <dcterms:modified xsi:type="dcterms:W3CDTF">2025-03-08T19:45:40Z</dcterms:modified>
</cp:coreProperties>
</file>