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56" r:id="rId2"/>
    <p:sldId id="257" r:id="rId3"/>
    <p:sldId id="259" r:id="rId4"/>
    <p:sldId id="292" r:id="rId5"/>
    <p:sldId id="289" r:id="rId6"/>
    <p:sldId id="276" r:id="rId7"/>
    <p:sldId id="282" r:id="rId8"/>
    <p:sldId id="283" r:id="rId9"/>
    <p:sldId id="288" r:id="rId10"/>
    <p:sldId id="281" r:id="rId11"/>
    <p:sldId id="286" r:id="rId12"/>
    <p:sldId id="293" r:id="rId13"/>
    <p:sldId id="290" r:id="rId14"/>
    <p:sldId id="287" r:id="rId15"/>
    <p:sldId id="262" r:id="rId16"/>
    <p:sldId id="258" r:id="rId17"/>
  </p:sldIdLst>
  <p:sldSz cx="9144000" cy="5143500" type="screen16x9"/>
  <p:notesSz cx="6858000" cy="9144000"/>
  <p:embeddedFontLst>
    <p:embeddedFont>
      <p:font typeface="Helvetica Neue Light" panose="020B0604020202020204" charset="0"/>
      <p:regular r:id="rId19"/>
      <p:bold r:id="rId20"/>
      <p:italic r:id="rId21"/>
      <p:boldItalic r:id="rId22"/>
    </p:embeddedFont>
    <p:embeddedFont>
      <p:font typeface="Open Sans" panose="020B060603050402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40">
          <p15:clr>
            <a:srgbClr val="00FFFF"/>
          </p15:clr>
        </p15:guide>
        <p15:guide id="2" orient="horz" pos="340">
          <p15:clr>
            <a:srgbClr val="00FFFF"/>
          </p15:clr>
        </p15:guide>
        <p15:guide id="3" orient="horz" pos="2900">
          <p15:clr>
            <a:srgbClr val="00FFFF"/>
          </p15:clr>
        </p15:guide>
        <p15:guide id="4" pos="5420">
          <p15:clr>
            <a:srgbClr val="00FFFF"/>
          </p15:clr>
        </p15:guide>
        <p15:guide id="5" pos="2982">
          <p15:clr>
            <a:srgbClr val="747775"/>
          </p15:clr>
        </p15:guide>
        <p15:guide id="6" pos="2778">
          <p15:clr>
            <a:srgbClr val="747775"/>
          </p15:clr>
        </p15:guide>
        <p15:guide id="7" orient="horz" pos="454">
          <p15:clr>
            <a:srgbClr val="747775"/>
          </p15:clr>
        </p15:guide>
        <p15:guide id="8" orient="horz" pos="2518">
          <p15:clr>
            <a:srgbClr val="747775"/>
          </p15:clr>
        </p15:guide>
        <p15:guide id="9" orient="horz" pos="1157">
          <p15:clr>
            <a:srgbClr val="747775"/>
          </p15:clr>
        </p15:guide>
        <p15:guide id="10" orient="horz" pos="1879">
          <p15:clr>
            <a:srgbClr val="747775"/>
          </p15:clr>
        </p15:guide>
        <p15:guide id="11" pos="1270">
          <p15:clr>
            <a:srgbClr val="747775"/>
          </p15:clr>
        </p15:guide>
        <p15:guide id="12" pos="1474">
          <p15:clr>
            <a:srgbClr val="747775"/>
          </p15:clr>
        </p15:guide>
        <p15:guide id="13" orient="horz" pos="95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645" autoAdjust="0"/>
  </p:normalViewPr>
  <p:slideViewPr>
    <p:cSldViewPr snapToGrid="0">
      <p:cViewPr varScale="1">
        <p:scale>
          <a:sx n="97" d="100"/>
          <a:sy n="97" d="100"/>
        </p:scale>
        <p:origin x="384" y="78"/>
      </p:cViewPr>
      <p:guideLst>
        <p:guide pos="340"/>
        <p:guide orient="horz" pos="340"/>
        <p:guide orient="horz" pos="2900"/>
        <p:guide pos="5420"/>
        <p:guide pos="2982"/>
        <p:guide pos="2778"/>
        <p:guide orient="horz" pos="454"/>
        <p:guide orient="horz" pos="2518"/>
        <p:guide orient="horz" pos="1157"/>
        <p:guide orient="horz" pos="1879"/>
        <p:guide pos="1270"/>
        <p:guide pos="1474"/>
        <p:guide orient="horz" pos="9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a:lnSpc>
                <a:spcPct val="107000"/>
              </a:lnSpc>
              <a:spcAft>
                <a:spcPts val="800"/>
              </a:spcAft>
            </a:pPr>
            <a:endParaRPr lang="pt-PT" dirty="0"/>
          </a:p>
        </p:txBody>
      </p:sp>
    </p:spTree>
    <p:extLst>
      <p:ext uri="{BB962C8B-B14F-4D97-AF65-F5344CB8AC3E}">
        <p14:creationId xmlns:p14="http://schemas.microsoft.com/office/powerpoint/2010/main" val="4088359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158750" marR="0" lvl="0" indent="0" algn="l" defTabSz="914400" rtl="0" eaLnBrk="1" fontAlgn="auto" latinLnBrk="0" hangingPunct="1">
              <a:lnSpc>
                <a:spcPct val="107000"/>
              </a:lnSpc>
              <a:spcBef>
                <a:spcPts val="0"/>
              </a:spcBef>
              <a:spcAft>
                <a:spcPts val="800"/>
              </a:spcAft>
              <a:buClr>
                <a:srgbClr val="000000"/>
              </a:buClr>
              <a:buSzPts val="1100"/>
              <a:buFont typeface="Arial"/>
              <a:buNone/>
              <a:tabLst/>
              <a:defRPr/>
            </a:pPr>
            <a:endParaRPr lang="pt-PT" dirty="0"/>
          </a:p>
        </p:txBody>
      </p:sp>
    </p:spTree>
    <p:extLst>
      <p:ext uri="{BB962C8B-B14F-4D97-AF65-F5344CB8AC3E}">
        <p14:creationId xmlns:p14="http://schemas.microsoft.com/office/powerpoint/2010/main" val="105078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endParaRPr lang="pt-PT" dirty="0"/>
          </a:p>
        </p:txBody>
      </p:sp>
    </p:spTree>
    <p:extLst>
      <p:ext uri="{BB962C8B-B14F-4D97-AF65-F5344CB8AC3E}">
        <p14:creationId xmlns:p14="http://schemas.microsoft.com/office/powerpoint/2010/main" val="3172576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endParaRPr lang="pt-PT" dirty="0"/>
          </a:p>
        </p:txBody>
      </p:sp>
    </p:spTree>
    <p:extLst>
      <p:ext uri="{BB962C8B-B14F-4D97-AF65-F5344CB8AC3E}">
        <p14:creationId xmlns:p14="http://schemas.microsoft.com/office/powerpoint/2010/main" val="173432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B8C54-5DE9-5B87-9C21-13DE3A3F06F0}"/>
            </a:ext>
          </a:extLst>
        </p:cNvPr>
        <p:cNvGrpSpPr/>
        <p:nvPr/>
      </p:nvGrpSpPr>
      <p:grpSpPr>
        <a:xfrm>
          <a:off x="0" y="0"/>
          <a:ext cx="0" cy="0"/>
          <a:chOff x="0" y="0"/>
          <a:chExt cx="0" cy="0"/>
        </a:xfrm>
      </p:grpSpPr>
      <p:sp>
        <p:nvSpPr>
          <p:cNvPr id="2" name="Marcador de Posição da Imagem do Diapositivo 1">
            <a:extLst>
              <a:ext uri="{FF2B5EF4-FFF2-40B4-BE49-F238E27FC236}">
                <a16:creationId xmlns:a16="http://schemas.microsoft.com/office/drawing/2014/main" id="{3B0DBAFE-DE8F-D7C0-AF5F-34F1A17C1D7B}"/>
              </a:ext>
            </a:extLst>
          </p:cNvPr>
          <p:cNvSpPr>
            <a:spLocks noGrp="1" noRot="1" noChangeAspect="1"/>
          </p:cNvSpPr>
          <p:nvPr>
            <p:ph type="sldImg"/>
          </p:nvPr>
        </p:nvSpPr>
        <p:spPr>
          <a:xfrm>
            <a:off x="381000" y="685800"/>
            <a:ext cx="6096000" cy="3429000"/>
          </a:xfrm>
        </p:spPr>
      </p:sp>
      <p:sp>
        <p:nvSpPr>
          <p:cNvPr id="3" name="Marcador de Posição de Notas 2">
            <a:extLst>
              <a:ext uri="{FF2B5EF4-FFF2-40B4-BE49-F238E27FC236}">
                <a16:creationId xmlns:a16="http://schemas.microsoft.com/office/drawing/2014/main" id="{3BE794DE-0D99-B120-64CC-B89A91B32D72}"/>
              </a:ext>
            </a:extLst>
          </p:cNvPr>
          <p:cNvSpPr>
            <a:spLocks noGrp="1"/>
          </p:cNvSpPr>
          <p:nvPr>
            <p:ph type="body" idx="1"/>
          </p:nvPr>
        </p:nvSpPr>
        <p:spPr/>
        <p:txBody>
          <a:bodyPr/>
          <a:lstStyle/>
          <a:p>
            <a:pPr marL="158750" indent="0">
              <a:lnSpc>
                <a:spcPct val="107000"/>
              </a:lnSpc>
              <a:spcAft>
                <a:spcPts val="800"/>
              </a:spcAft>
              <a:buNone/>
            </a:pPr>
            <a:endParaRPr lang="pt-PT" dirty="0"/>
          </a:p>
        </p:txBody>
      </p:sp>
    </p:spTree>
    <p:extLst>
      <p:ext uri="{BB962C8B-B14F-4D97-AF65-F5344CB8AC3E}">
        <p14:creationId xmlns:p14="http://schemas.microsoft.com/office/powerpoint/2010/main" val="2062137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5b58ba33f9_1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5b58ba33f9_1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eded2b2fa8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eded2b2fa8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158750" indent="0">
              <a:lnSpc>
                <a:spcPct val="107000"/>
              </a:lnSpc>
              <a:spcAft>
                <a:spcPts val="800"/>
              </a:spcAft>
              <a:buNone/>
            </a:pPr>
            <a:endParaRPr lang="pt-PT" dirty="0"/>
          </a:p>
        </p:txBody>
      </p:sp>
    </p:spTree>
    <p:extLst>
      <p:ext uri="{BB962C8B-B14F-4D97-AF65-F5344CB8AC3E}">
        <p14:creationId xmlns:p14="http://schemas.microsoft.com/office/powerpoint/2010/main" val="792197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616BD-EAAE-3C7E-01DE-632927476D69}"/>
            </a:ext>
          </a:extLst>
        </p:cNvPr>
        <p:cNvGrpSpPr/>
        <p:nvPr/>
      </p:nvGrpSpPr>
      <p:grpSpPr>
        <a:xfrm>
          <a:off x="0" y="0"/>
          <a:ext cx="0" cy="0"/>
          <a:chOff x="0" y="0"/>
          <a:chExt cx="0" cy="0"/>
        </a:xfrm>
      </p:grpSpPr>
      <p:sp>
        <p:nvSpPr>
          <p:cNvPr id="2" name="Marcador de Posição da Imagem do Diapositivo 1">
            <a:extLst>
              <a:ext uri="{FF2B5EF4-FFF2-40B4-BE49-F238E27FC236}">
                <a16:creationId xmlns:a16="http://schemas.microsoft.com/office/drawing/2014/main" id="{6862BDFE-79D2-9C01-1620-777702D315AD}"/>
              </a:ext>
            </a:extLst>
          </p:cNvPr>
          <p:cNvSpPr>
            <a:spLocks noGrp="1" noRot="1" noChangeAspect="1"/>
          </p:cNvSpPr>
          <p:nvPr>
            <p:ph type="sldImg"/>
          </p:nvPr>
        </p:nvSpPr>
        <p:spPr>
          <a:xfrm>
            <a:off x="381000" y="685800"/>
            <a:ext cx="6096000" cy="3429000"/>
          </a:xfrm>
        </p:spPr>
      </p:sp>
      <p:sp>
        <p:nvSpPr>
          <p:cNvPr id="3" name="Marcador de Posição de Notas 2">
            <a:extLst>
              <a:ext uri="{FF2B5EF4-FFF2-40B4-BE49-F238E27FC236}">
                <a16:creationId xmlns:a16="http://schemas.microsoft.com/office/drawing/2014/main" id="{3B1EE8A6-E84F-7984-CFBC-81BD55186F23}"/>
              </a:ext>
            </a:extLst>
          </p:cNvPr>
          <p:cNvSpPr>
            <a:spLocks noGrp="1"/>
          </p:cNvSpPr>
          <p:nvPr>
            <p:ph type="body" idx="1"/>
          </p:nvPr>
        </p:nvSpPr>
        <p:spPr/>
        <p:txBody>
          <a:bodyPr/>
          <a:lstStyle/>
          <a:p>
            <a:endParaRPr lang="pt-PT" dirty="0"/>
          </a:p>
        </p:txBody>
      </p:sp>
    </p:spTree>
    <p:extLst>
      <p:ext uri="{BB962C8B-B14F-4D97-AF65-F5344CB8AC3E}">
        <p14:creationId xmlns:p14="http://schemas.microsoft.com/office/powerpoint/2010/main" val="207223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158750" indent="0">
              <a:lnSpc>
                <a:spcPct val="107000"/>
              </a:lnSpc>
              <a:spcAft>
                <a:spcPts val="800"/>
              </a:spcAft>
              <a:buNone/>
            </a:pPr>
            <a:endParaRPr lang="pt-PT"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257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endParaRPr lang="pt-PT" dirty="0"/>
          </a:p>
        </p:txBody>
      </p:sp>
    </p:spTree>
    <p:extLst>
      <p:ext uri="{BB962C8B-B14F-4D97-AF65-F5344CB8AC3E}">
        <p14:creationId xmlns:p14="http://schemas.microsoft.com/office/powerpoint/2010/main" val="3625077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158750" indent="0">
              <a:lnSpc>
                <a:spcPct val="107000"/>
              </a:lnSpc>
              <a:spcAft>
                <a:spcPts val="800"/>
              </a:spcAft>
              <a:buNone/>
            </a:pPr>
            <a:endParaRPr lang="pt-PT"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257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a:xfrm>
            <a:off x="381000" y="685800"/>
            <a:ext cx="6096000" cy="3429000"/>
          </a:xfrm>
        </p:spPr>
      </p:sp>
      <p:sp>
        <p:nvSpPr>
          <p:cNvPr id="3" name="Marcador de Posição de Notas 2"/>
          <p:cNvSpPr>
            <a:spLocks noGrp="1"/>
          </p:cNvSpPr>
          <p:nvPr>
            <p:ph type="body" idx="1"/>
          </p:nvPr>
        </p:nvSpPr>
        <p:spPr/>
        <p:txBody>
          <a:bodyPr/>
          <a:lstStyle/>
          <a:p>
            <a:pPr marL="158750" marR="0" lvl="0" indent="0" algn="l" defTabSz="914400" rtl="0" eaLnBrk="1" fontAlgn="auto" latinLnBrk="0" hangingPunct="1">
              <a:lnSpc>
                <a:spcPct val="107000"/>
              </a:lnSpc>
              <a:spcBef>
                <a:spcPts val="0"/>
              </a:spcBef>
              <a:spcAft>
                <a:spcPts val="800"/>
              </a:spcAft>
              <a:buClr>
                <a:srgbClr val="000000"/>
              </a:buClr>
              <a:buSzPts val="1100"/>
              <a:buFont typeface="Arial"/>
              <a:buNone/>
              <a:tabLst/>
              <a:defRPr/>
            </a:pPr>
            <a:endParaRPr lang="pt-PT" dirty="0"/>
          </a:p>
        </p:txBody>
      </p:sp>
    </p:spTree>
    <p:extLst>
      <p:ext uri="{BB962C8B-B14F-4D97-AF65-F5344CB8AC3E}">
        <p14:creationId xmlns:p14="http://schemas.microsoft.com/office/powerpoint/2010/main" val="2413552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9D36D-74B0-C893-92F5-29B122A0DA48}"/>
            </a:ext>
          </a:extLst>
        </p:cNvPr>
        <p:cNvGrpSpPr/>
        <p:nvPr/>
      </p:nvGrpSpPr>
      <p:grpSpPr>
        <a:xfrm>
          <a:off x="0" y="0"/>
          <a:ext cx="0" cy="0"/>
          <a:chOff x="0" y="0"/>
          <a:chExt cx="0" cy="0"/>
        </a:xfrm>
      </p:grpSpPr>
      <p:sp>
        <p:nvSpPr>
          <p:cNvPr id="2" name="Marcador de Posição da Imagem do Diapositivo 1">
            <a:extLst>
              <a:ext uri="{FF2B5EF4-FFF2-40B4-BE49-F238E27FC236}">
                <a16:creationId xmlns:a16="http://schemas.microsoft.com/office/drawing/2014/main" id="{CD04ECBD-65EC-3CE6-3AC7-961A7DF9B4D0}"/>
              </a:ext>
            </a:extLst>
          </p:cNvPr>
          <p:cNvSpPr>
            <a:spLocks noGrp="1" noRot="1" noChangeAspect="1"/>
          </p:cNvSpPr>
          <p:nvPr>
            <p:ph type="sldImg"/>
          </p:nvPr>
        </p:nvSpPr>
        <p:spPr>
          <a:xfrm>
            <a:off x="381000" y="685800"/>
            <a:ext cx="6096000" cy="3429000"/>
          </a:xfrm>
        </p:spPr>
      </p:sp>
      <p:sp>
        <p:nvSpPr>
          <p:cNvPr id="3" name="Marcador de Posição de Notas 2">
            <a:extLst>
              <a:ext uri="{FF2B5EF4-FFF2-40B4-BE49-F238E27FC236}">
                <a16:creationId xmlns:a16="http://schemas.microsoft.com/office/drawing/2014/main" id="{DA9B8546-CFDE-0967-DC87-691A132D97DE}"/>
              </a:ext>
            </a:extLst>
          </p:cNvPr>
          <p:cNvSpPr>
            <a:spLocks noGrp="1"/>
          </p:cNvSpPr>
          <p:nvPr>
            <p:ph type="body" idx="1"/>
          </p:nvPr>
        </p:nvSpPr>
        <p:spPr/>
        <p:txBody>
          <a:bodyPr/>
          <a:lstStyle/>
          <a:p>
            <a:pPr marL="158750" marR="0" lvl="0" indent="0" algn="l" defTabSz="914400" rtl="0" eaLnBrk="1" fontAlgn="auto" latinLnBrk="0" hangingPunct="1">
              <a:lnSpc>
                <a:spcPct val="107000"/>
              </a:lnSpc>
              <a:spcBef>
                <a:spcPts val="0"/>
              </a:spcBef>
              <a:spcAft>
                <a:spcPts val="800"/>
              </a:spcAft>
              <a:buClr>
                <a:srgbClr val="000000"/>
              </a:buClr>
              <a:buSzPts val="1100"/>
              <a:buFont typeface="Arial"/>
              <a:buNone/>
              <a:tabLst/>
              <a:defRPr/>
            </a:pPr>
            <a:endParaRPr lang="pt-PT" dirty="0"/>
          </a:p>
        </p:txBody>
      </p:sp>
    </p:spTree>
    <p:extLst>
      <p:ext uri="{BB962C8B-B14F-4D97-AF65-F5344CB8AC3E}">
        <p14:creationId xmlns:p14="http://schemas.microsoft.com/office/powerpoint/2010/main" val="1800170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ítulo e Objeto">
    <p:spTree>
      <p:nvGrpSpPr>
        <p:cNvPr id="1" name=""/>
        <p:cNvGrpSpPr/>
        <p:nvPr/>
      </p:nvGrpSpPr>
      <p:grpSpPr>
        <a:xfrm>
          <a:off x="0" y="0"/>
          <a:ext cx="0" cy="0"/>
          <a:chOff x="0" y="0"/>
          <a:chExt cx="0" cy="0"/>
        </a:xfrm>
      </p:grpSpPr>
      <p:sp>
        <p:nvSpPr>
          <p:cNvPr id="7" name="Rectangle 6"/>
          <p:cNvSpPr>
            <a:spLocks noChangeAspect="1"/>
          </p:cNvSpPr>
          <p:nvPr/>
        </p:nvSpPr>
        <p:spPr>
          <a:xfrm>
            <a:off x="330214" y="460805"/>
            <a:ext cx="8482004" cy="89197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526617"/>
            <a:ext cx="8272212" cy="760350"/>
          </a:xfrm>
        </p:spPr>
        <p:txBody>
          <a:bodyPr/>
          <a:lstStyle/>
          <a:p>
            <a:r>
              <a:rPr lang="pt-PT"/>
              <a:t>Clique para editar o estilo de título do Modelo Global</a:t>
            </a:r>
            <a:endParaRPr lang="en-US" dirty="0"/>
          </a:p>
        </p:txBody>
      </p:sp>
      <p:sp>
        <p:nvSpPr>
          <p:cNvPr id="3" name="Content Placeholder 2"/>
          <p:cNvSpPr>
            <a:spLocks noGrp="1"/>
          </p:cNvSpPr>
          <p:nvPr>
            <p:ph idx="1"/>
          </p:nvPr>
        </p:nvSpPr>
        <p:spPr>
          <a:xfrm>
            <a:off x="435895" y="1635373"/>
            <a:ext cx="8272211" cy="2758727"/>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46F07967-6BE1-46D8-B406-81F422792A49}" type="datetimeFigureOut">
              <a:rPr lang="en-GB" smtClean="0"/>
              <a:t>08/04/2025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18725" y="4467103"/>
            <a:ext cx="789381" cy="273844"/>
          </a:xfrm>
        </p:spPr>
        <p:txBody>
          <a:bodyPr/>
          <a:lstStyle/>
          <a:p>
            <a:fld id="{AC1DD826-5F90-4F5C-811B-F5D272359FD3}" type="slidenum">
              <a:rPr lang="en-GB" smtClean="0"/>
              <a:t>‹nº›</a:t>
            </a:fld>
            <a:endParaRPr lang="en-GB"/>
          </a:p>
        </p:txBody>
      </p:sp>
    </p:spTree>
    <p:extLst>
      <p:ext uri="{BB962C8B-B14F-4D97-AF65-F5344CB8AC3E}">
        <p14:creationId xmlns:p14="http://schemas.microsoft.com/office/powerpoint/2010/main" val="2342403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t-PT"/>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t-PT"/>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data.europa.eu/eli/dir/2004/83/oj"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hyperlink" Target="http://data.europa.eu/eli/dir/2013/32/oj" TargetMode="External"/><Relationship Id="rId4" Type="http://schemas.openxmlformats.org/officeDocument/2006/relationships/hyperlink" Target="https://eur-lex.europa.eu/eli/dir/2011/95/oj"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dra@upt.pt"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mailto:fatima_pacheco@live.com.pt" TargetMode="External"/><Relationship Id="rId4" Type="http://schemas.openxmlformats.org/officeDocument/2006/relationships/hyperlink" Target="http://orcid.org/0000-0003-4720-1400"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ww.academic-conferences.org/conferences/icgr/"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https://images.squarespace-cdn.com/content/v1/65b685742a110417c9c12bfa/a0bf7977-3fc3-4bbd-a737-a1537546611b/EU-VALUES-V3_EU-VALUES_BICOLOR.png"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p:nvPr/>
        </p:nvSpPr>
        <p:spPr>
          <a:xfrm>
            <a:off x="2635045" y="130066"/>
            <a:ext cx="6412946" cy="2861983"/>
          </a:xfrm>
          <a:prstGeom prst="rect">
            <a:avLst/>
          </a:prstGeom>
          <a:noFill/>
          <a:ln>
            <a:noFill/>
          </a:ln>
        </p:spPr>
        <p:txBody>
          <a:bodyPr spcFirstLastPara="1" wrap="square" lIns="0" tIns="0" rIns="0" bIns="0" anchor="t" anchorCtr="0">
            <a:noAutofit/>
          </a:bodyPr>
          <a:lstStyle/>
          <a:p>
            <a:pPr>
              <a:lnSpc>
                <a:spcPct val="150000"/>
              </a:lnSpc>
            </a:pPr>
            <a:r>
              <a:rPr lang="en-US" sz="3200" b="1" u="sng" dirty="0">
                <a:solidFill>
                  <a:schemeClr val="accent5">
                    <a:lumMod val="75000"/>
                  </a:schemeClr>
                </a:solidFill>
                <a:latin typeface="Helvetica Neue Light"/>
                <a:ea typeface="Helvetica Neue Light"/>
                <a:cs typeface="Helvetica Neue Light"/>
                <a:sym typeface="Helvetica Neue Light"/>
              </a:rPr>
              <a:t>Gender Equality: Recent Reactions From the CJEU in the Context of the Right to Asylum </a:t>
            </a:r>
          </a:p>
          <a:p>
            <a:pPr>
              <a:lnSpc>
                <a:spcPct val="150000"/>
              </a:lnSpc>
            </a:pPr>
            <a:r>
              <a:rPr lang="en-US" sz="3200" b="1" u="sng" dirty="0">
                <a:solidFill>
                  <a:schemeClr val="accent5">
                    <a:lumMod val="75000"/>
                  </a:schemeClr>
                </a:solidFill>
                <a:latin typeface="Helvetica Neue Light"/>
                <a:ea typeface="Helvetica Neue Light"/>
                <a:cs typeface="Helvetica Neue Light"/>
                <a:sym typeface="Helvetica Neue Light"/>
              </a:rPr>
              <a:t>– Afghan women’s Case law and the new Taliban Regime</a:t>
            </a:r>
            <a:endParaRPr lang="pt-PT" sz="3200" b="1" dirty="0">
              <a:solidFill>
                <a:schemeClr val="accent5">
                  <a:lumMod val="75000"/>
                </a:schemeClr>
              </a:solidFill>
              <a:latin typeface="Helvetica Neue Light"/>
              <a:ea typeface="Helvetica Neue Light"/>
              <a:cs typeface="Helvetica Neue Light"/>
              <a:sym typeface="Helvetica Neue Light"/>
            </a:endParaRPr>
          </a:p>
        </p:txBody>
      </p:sp>
      <p:sp>
        <p:nvSpPr>
          <p:cNvPr id="55" name="Google Shape;55;p13"/>
          <p:cNvSpPr txBox="1"/>
          <p:nvPr/>
        </p:nvSpPr>
        <p:spPr>
          <a:xfrm>
            <a:off x="6009822" y="4332695"/>
            <a:ext cx="3038169" cy="1093694"/>
          </a:xfrm>
          <a:prstGeom prst="rect">
            <a:avLst/>
          </a:prstGeom>
          <a:noFill/>
          <a:ln>
            <a:noFill/>
          </a:ln>
        </p:spPr>
        <p:txBody>
          <a:bodyPr spcFirstLastPara="1" wrap="square" lIns="0" tIns="0" rIns="0" bIns="0" anchor="b" anchorCtr="0">
            <a:noAutofit/>
          </a:bodyPr>
          <a:lstStyle/>
          <a:p>
            <a:r>
              <a:rPr lang="pt-PT" sz="1800" dirty="0"/>
              <a:t>Fátima Pacheco – ISCAP </a:t>
            </a:r>
          </a:p>
          <a:p>
            <a:endParaRPr lang="pt-PT" sz="1800" dirty="0"/>
          </a:p>
          <a:p>
            <a:r>
              <a:rPr lang="pt-PT" sz="1800" dirty="0"/>
              <a:t>Dora Resende Alves – UPT</a:t>
            </a:r>
          </a:p>
          <a:p>
            <a:endParaRPr lang="pt-PT" sz="1800" dirty="0"/>
          </a:p>
        </p:txBody>
      </p:sp>
      <p:sp>
        <p:nvSpPr>
          <p:cNvPr id="2" name="Google Shape;55;p13">
            <a:extLst>
              <a:ext uri="{FF2B5EF4-FFF2-40B4-BE49-F238E27FC236}">
                <a16:creationId xmlns:a16="http://schemas.microsoft.com/office/drawing/2014/main" id="{5C08B69B-FE97-AE47-A3E8-F693F2BB4B16}"/>
              </a:ext>
            </a:extLst>
          </p:cNvPr>
          <p:cNvSpPr txBox="1"/>
          <p:nvPr/>
        </p:nvSpPr>
        <p:spPr>
          <a:xfrm>
            <a:off x="412954" y="3921325"/>
            <a:ext cx="2930013" cy="1093694"/>
          </a:xfrm>
          <a:prstGeom prst="rect">
            <a:avLst/>
          </a:prstGeom>
          <a:noFill/>
          <a:ln>
            <a:noFill/>
          </a:ln>
        </p:spPr>
        <p:txBody>
          <a:bodyPr spcFirstLastPara="1" wrap="square" lIns="0" tIns="0" rIns="0" bIns="0" anchor="b" anchorCtr="0">
            <a:noAutofit/>
          </a:bodyPr>
          <a:lstStyle/>
          <a:p>
            <a:endParaRPr lang="pt-PT" sz="1800" dirty="0"/>
          </a:p>
          <a:p>
            <a:r>
              <a:rPr lang="pt-PT" sz="1800" dirty="0"/>
              <a:t>Porto, </a:t>
            </a:r>
            <a:r>
              <a:rPr lang="pt-PT" sz="1800" dirty="0">
                <a:solidFill>
                  <a:schemeClr val="tx1"/>
                </a:solidFill>
              </a:rPr>
              <a:t>10th </a:t>
            </a:r>
            <a:r>
              <a:rPr lang="pt-PT" sz="1800" dirty="0" err="1">
                <a:solidFill>
                  <a:schemeClr val="tx1"/>
                </a:solidFill>
              </a:rPr>
              <a:t>April</a:t>
            </a:r>
            <a:r>
              <a:rPr lang="pt-PT" sz="1800" dirty="0">
                <a:solidFill>
                  <a:schemeClr val="tx1"/>
                </a:solidFill>
              </a:rPr>
              <a:t>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DF17A9A8-78ED-32F4-7EB7-F9729726FD4F}"/>
              </a:ext>
            </a:extLst>
          </p:cNvPr>
          <p:cNvSpPr>
            <a:spLocks noGrp="1"/>
          </p:cNvSpPr>
          <p:nvPr>
            <p:ph type="title"/>
          </p:nvPr>
        </p:nvSpPr>
        <p:spPr/>
        <p:txBody>
          <a:bodyPr/>
          <a:lstStyle/>
          <a:p>
            <a:r>
              <a:rPr lang="pt-PT" dirty="0" err="1"/>
              <a:t>Other</a:t>
            </a:r>
            <a:r>
              <a:rPr lang="pt-PT" dirty="0"/>
              <a:t> </a:t>
            </a:r>
            <a:r>
              <a:rPr lang="pt-PT" dirty="0" err="1"/>
              <a:t>decision</a:t>
            </a:r>
            <a:r>
              <a:rPr lang="pt-PT" dirty="0"/>
              <a:t> </a:t>
            </a:r>
            <a:r>
              <a:rPr lang="pt-PT" dirty="0" err="1"/>
              <a:t>of</a:t>
            </a:r>
            <a:r>
              <a:rPr lang="pt-PT" dirty="0"/>
              <a:t> CJEU  (</a:t>
            </a:r>
            <a:r>
              <a:rPr lang="pt-PT" i="1" dirty="0" err="1"/>
              <a:t>Iranian</a:t>
            </a:r>
            <a:r>
              <a:rPr lang="pt-PT" i="1" dirty="0"/>
              <a:t> </a:t>
            </a:r>
            <a:r>
              <a:rPr lang="pt-PT" i="1" dirty="0" err="1"/>
              <a:t>women</a:t>
            </a:r>
            <a:r>
              <a:rPr lang="pt-PT" dirty="0"/>
              <a:t>)</a:t>
            </a:r>
          </a:p>
        </p:txBody>
      </p:sp>
      <p:sp>
        <p:nvSpPr>
          <p:cNvPr id="3" name="CaixaDeTexto 2">
            <a:extLst>
              <a:ext uri="{FF2B5EF4-FFF2-40B4-BE49-F238E27FC236}">
                <a16:creationId xmlns:a16="http://schemas.microsoft.com/office/drawing/2014/main" id="{C774650A-F309-03E4-A0CB-262F111968CD}"/>
              </a:ext>
            </a:extLst>
          </p:cNvPr>
          <p:cNvSpPr txBox="1"/>
          <p:nvPr/>
        </p:nvSpPr>
        <p:spPr>
          <a:xfrm>
            <a:off x="280219" y="1553350"/>
            <a:ext cx="8583561" cy="3590150"/>
          </a:xfrm>
          <a:prstGeom prst="rect">
            <a:avLst/>
          </a:prstGeom>
          <a:noFill/>
        </p:spPr>
        <p:txBody>
          <a:bodyPr wrap="square">
            <a:spAutoFit/>
          </a:bodyPr>
          <a:lstStyle/>
          <a:p>
            <a:pPr algn="just">
              <a:lnSpc>
                <a:spcPct val="150000"/>
              </a:lnSpc>
            </a:pPr>
            <a:r>
              <a:rPr lang="en-US" sz="2000" u="sng" dirty="0"/>
              <a:t>Women</a:t>
            </a:r>
            <a:r>
              <a:rPr lang="en-US" sz="2000" dirty="0"/>
              <a:t>, who share as a common characteristic the fact that they genuinely come to identify with the fundamental value of equality between women and men during their stay in a Member State </a:t>
            </a:r>
            <a:r>
              <a:rPr lang="en-US" sz="2000" u="sng" dirty="0"/>
              <a:t>may, depending on the circumstances in the country of origin, be regarded as belonging to a 'particular social group', constituting a 'reason for persecution' capable of leading to the recognition of refugee status</a:t>
            </a:r>
            <a:r>
              <a:rPr lang="en-US" sz="2000" dirty="0"/>
              <a:t>. </a:t>
            </a:r>
          </a:p>
          <a:p>
            <a:pPr algn="r">
              <a:lnSpc>
                <a:spcPct val="150000"/>
              </a:lnSpc>
            </a:pPr>
            <a:r>
              <a:rPr lang="en-US" dirty="0"/>
              <a:t>Judgment of the Court in Case C-646/21</a:t>
            </a:r>
            <a:endParaRPr lang="en-US" b="1" dirty="0"/>
          </a:p>
          <a:p>
            <a:pPr algn="just">
              <a:lnSpc>
                <a:spcPct val="150000"/>
              </a:lnSpc>
            </a:pPr>
            <a:endParaRPr lang="pt-PT" sz="2000" dirty="0"/>
          </a:p>
        </p:txBody>
      </p:sp>
    </p:spTree>
    <p:extLst>
      <p:ext uri="{BB962C8B-B14F-4D97-AF65-F5344CB8AC3E}">
        <p14:creationId xmlns:p14="http://schemas.microsoft.com/office/powerpoint/2010/main" val="3231220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1C67BA-4C76-4225-85ED-F857AB170FA6}"/>
              </a:ext>
            </a:extLst>
          </p:cNvPr>
          <p:cNvSpPr>
            <a:spLocks noGrp="1"/>
          </p:cNvSpPr>
          <p:nvPr>
            <p:ph type="title"/>
          </p:nvPr>
        </p:nvSpPr>
        <p:spPr>
          <a:xfrm>
            <a:off x="486918" y="483829"/>
            <a:ext cx="7459878" cy="440723"/>
          </a:xfrm>
        </p:spPr>
        <p:txBody>
          <a:bodyPr>
            <a:noAutofit/>
          </a:bodyPr>
          <a:lstStyle/>
          <a:p>
            <a:pPr>
              <a:lnSpc>
                <a:spcPct val="90000"/>
              </a:lnSpc>
            </a:pPr>
            <a:r>
              <a:rPr lang="pt-PT" sz="3200" dirty="0" err="1">
                <a:effectLst>
                  <a:outerShdw blurRad="38100" dist="38100" dir="2700000" algn="tl">
                    <a:srgbClr val="000000">
                      <a:alpha val="43137"/>
                    </a:srgbClr>
                  </a:outerShdw>
                </a:effectLst>
              </a:rPr>
              <a:t>Treaties</a:t>
            </a:r>
            <a:r>
              <a:rPr lang="pt-PT" sz="3200" dirty="0">
                <a:effectLst>
                  <a:outerShdw blurRad="38100" dist="38100" dir="2700000" algn="tl">
                    <a:srgbClr val="000000">
                      <a:alpha val="43137"/>
                    </a:srgbClr>
                  </a:outerShdw>
                </a:effectLst>
              </a:rPr>
              <a:t> (TEU + TFEU) + EU </a:t>
            </a:r>
            <a:r>
              <a:rPr lang="pt-PT" sz="3200" dirty="0" err="1">
                <a:effectLst>
                  <a:outerShdw blurRad="38100" dist="38100" dir="2700000" algn="tl">
                    <a:srgbClr val="000000">
                      <a:alpha val="43137"/>
                    </a:srgbClr>
                  </a:outerShdw>
                </a:effectLst>
              </a:rPr>
              <a:t>law</a:t>
            </a:r>
            <a:endParaRPr lang="en-GB" sz="32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A1D29658-082C-5FE1-24B5-A0217D54ED9D}"/>
              </a:ext>
            </a:extLst>
          </p:cNvPr>
          <p:cNvSpPr>
            <a:spLocks noGrp="1"/>
          </p:cNvSpPr>
          <p:nvPr>
            <p:ph idx="1"/>
          </p:nvPr>
        </p:nvSpPr>
        <p:spPr>
          <a:xfrm>
            <a:off x="486918" y="1512546"/>
            <a:ext cx="8284447" cy="3238933"/>
          </a:xfrm>
        </p:spPr>
        <p:txBody>
          <a:bodyPr>
            <a:normAutofit/>
          </a:bodyPr>
          <a:lstStyle/>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p:txBody>
      </p:sp>
      <p:sp>
        <p:nvSpPr>
          <p:cNvPr id="4" name="CaixaDeTexto 3">
            <a:extLst>
              <a:ext uri="{FF2B5EF4-FFF2-40B4-BE49-F238E27FC236}">
                <a16:creationId xmlns:a16="http://schemas.microsoft.com/office/drawing/2014/main" id="{CA06FE3C-62DE-C731-25C9-574F82A9BD0A}"/>
              </a:ext>
            </a:extLst>
          </p:cNvPr>
          <p:cNvSpPr txBox="1"/>
          <p:nvPr/>
        </p:nvSpPr>
        <p:spPr>
          <a:xfrm>
            <a:off x="372635" y="1663194"/>
            <a:ext cx="8398730" cy="3539430"/>
          </a:xfrm>
          <a:prstGeom prst="rect">
            <a:avLst/>
          </a:prstGeom>
          <a:noFill/>
        </p:spPr>
        <p:txBody>
          <a:bodyPr wrap="square">
            <a:spAutoFit/>
          </a:bodyPr>
          <a:lstStyle/>
          <a:p>
            <a:r>
              <a:rPr lang="en-US" b="1" dirty="0"/>
              <a:t>Council Directive 2004</a:t>
            </a:r>
            <a:r>
              <a:rPr lang="en-US" dirty="0"/>
              <a:t>/83/EC of 29 April 2004 on minimum standards for the qualification and status of third country nationals or stateless persons as refugees or as persons who otherwise need international protection and the content of the protection granted (2004). Official Journal of the European Union L 304, pp. 12–23 Available at: </a:t>
            </a:r>
            <a:r>
              <a:rPr lang="en-US" dirty="0">
                <a:hlinkClick r:id="rId3"/>
              </a:rPr>
              <a:t>http://data.europa.eu/eli/dir/2004/83/oj</a:t>
            </a:r>
            <a:r>
              <a:rPr lang="en-US" dirty="0"/>
              <a:t>  </a:t>
            </a:r>
          </a:p>
          <a:p>
            <a:endParaRPr lang="en-US" dirty="0"/>
          </a:p>
          <a:p>
            <a:pPr algn="just"/>
            <a:r>
              <a:rPr lang="en-US" b="1" dirty="0"/>
              <a:t>Directive 2011/95/EU </a:t>
            </a:r>
            <a:r>
              <a:rPr lang="en-US" dirty="0"/>
              <a:t>of the European Parliament and of the Council of 13 December 2011 (</a:t>
            </a:r>
            <a:r>
              <a:rPr lang="en-US" b="1" dirty="0"/>
              <a:t>The Qualification Directive</a:t>
            </a:r>
            <a:r>
              <a:rPr lang="en-US" dirty="0"/>
              <a:t>) on standards for the qualification of third-country nationals or stateless persons as beneficiaries of international protection, for a uniform status for refugees or for persons eligible for subsidiary protection, and for the content of the protection granted (recast) (2011). Official Journal of the European Union L 337, pp. 9-26. Available at: </a:t>
            </a:r>
            <a:r>
              <a:rPr lang="en-US" dirty="0">
                <a:hlinkClick r:id="rId4"/>
              </a:rPr>
              <a:t>https://eur-lex.europa.eu/eli/dir/2011/95/oj</a:t>
            </a:r>
            <a:r>
              <a:rPr lang="en-US" dirty="0"/>
              <a:t>  </a:t>
            </a:r>
          </a:p>
          <a:p>
            <a:endParaRPr lang="en-US" dirty="0"/>
          </a:p>
          <a:p>
            <a:r>
              <a:rPr lang="en-US" b="1" dirty="0"/>
              <a:t>Directive 2013/32/EU </a:t>
            </a:r>
            <a:r>
              <a:rPr lang="en-US" dirty="0"/>
              <a:t>of the European Parliament and of the Council of 26 June 2013 (</a:t>
            </a:r>
            <a:r>
              <a:rPr lang="en-US" b="1" dirty="0"/>
              <a:t>The Asylum Procedures Directive</a:t>
            </a:r>
            <a:r>
              <a:rPr lang="en-US" dirty="0"/>
              <a:t>) on common procedures for granting and withdrawing international protection (recast) (2013). Official Journal of the European Union L 180, pp. 60–95. Available at: </a:t>
            </a:r>
            <a:r>
              <a:rPr lang="en-US" dirty="0">
                <a:hlinkClick r:id="rId5"/>
              </a:rPr>
              <a:t>http://data.europa.eu/eli/dir/2013/32/oj</a:t>
            </a:r>
            <a:r>
              <a:rPr lang="en-US" dirty="0"/>
              <a:t>  </a:t>
            </a:r>
          </a:p>
          <a:p>
            <a:endParaRPr lang="pt-PT" dirty="0"/>
          </a:p>
        </p:txBody>
      </p:sp>
    </p:spTree>
    <p:extLst>
      <p:ext uri="{BB962C8B-B14F-4D97-AF65-F5344CB8AC3E}">
        <p14:creationId xmlns:p14="http://schemas.microsoft.com/office/powerpoint/2010/main" val="3514254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64436F-20D4-1C9E-261A-1B7C531FEACA}"/>
              </a:ext>
            </a:extLst>
          </p:cNvPr>
          <p:cNvSpPr>
            <a:spLocks noGrp="1"/>
          </p:cNvSpPr>
          <p:nvPr>
            <p:ph type="title"/>
          </p:nvPr>
        </p:nvSpPr>
        <p:spPr/>
        <p:txBody>
          <a:bodyPr/>
          <a:lstStyle/>
          <a:p>
            <a:r>
              <a:rPr lang="pt-PT" dirty="0" err="1"/>
              <a:t>Conclusion</a:t>
            </a:r>
            <a:endParaRPr lang="pt-PT" dirty="0"/>
          </a:p>
        </p:txBody>
      </p:sp>
      <p:sp>
        <p:nvSpPr>
          <p:cNvPr id="3" name="Marcador de Posição de Conteúdo 2">
            <a:extLst>
              <a:ext uri="{FF2B5EF4-FFF2-40B4-BE49-F238E27FC236}">
                <a16:creationId xmlns:a16="http://schemas.microsoft.com/office/drawing/2014/main" id="{F30C81CA-FD76-D0BD-00E9-BA69B5545D6E}"/>
              </a:ext>
            </a:extLst>
          </p:cNvPr>
          <p:cNvSpPr>
            <a:spLocks noGrp="1"/>
          </p:cNvSpPr>
          <p:nvPr>
            <p:ph idx="1"/>
          </p:nvPr>
        </p:nvSpPr>
        <p:spPr/>
        <p:txBody>
          <a:bodyPr/>
          <a:lstStyle/>
          <a:p>
            <a:r>
              <a:rPr lang="en-US" dirty="0">
                <a:solidFill>
                  <a:schemeClr val="tx1"/>
                </a:solidFill>
              </a:rPr>
              <a:t>The CJEU, in this case (C-608/22 and C-609/22), established that there is a </a:t>
            </a:r>
            <a:r>
              <a:rPr lang="en-US" u="sng" dirty="0">
                <a:solidFill>
                  <a:schemeClr val="tx1"/>
                </a:solidFill>
              </a:rPr>
              <a:t>presumption</a:t>
            </a:r>
            <a:r>
              <a:rPr lang="en-US" dirty="0">
                <a:solidFill>
                  <a:schemeClr val="tx1"/>
                </a:solidFill>
              </a:rPr>
              <a:t> of recognition of the status to be benefited by women, ONLY due to their gender, secondary to the individual assessment provided for in the Qualification Directive.</a:t>
            </a:r>
          </a:p>
          <a:p>
            <a:pPr marL="114300" indent="0">
              <a:buNone/>
            </a:pPr>
            <a:endParaRPr lang="en-US" dirty="0">
              <a:solidFill>
                <a:schemeClr val="tx1"/>
              </a:solidFill>
            </a:endParaRPr>
          </a:p>
          <a:p>
            <a:r>
              <a:rPr lang="en-US" dirty="0">
                <a:solidFill>
                  <a:schemeClr val="tx1"/>
                </a:solidFill>
              </a:rPr>
              <a:t>Once again, the Court transformed the Directive into an instrument for the protection of </a:t>
            </a:r>
            <a:r>
              <a:rPr lang="en-US">
                <a:solidFill>
                  <a:schemeClr val="tx1"/>
                </a:solidFill>
              </a:rPr>
              <a:t>human rights.</a:t>
            </a:r>
            <a:endParaRPr lang="pt-PT" dirty="0">
              <a:solidFill>
                <a:schemeClr val="tx1"/>
              </a:solidFill>
            </a:endParaRPr>
          </a:p>
        </p:txBody>
      </p:sp>
    </p:spTree>
    <p:extLst>
      <p:ext uri="{BB962C8B-B14F-4D97-AF65-F5344CB8AC3E}">
        <p14:creationId xmlns:p14="http://schemas.microsoft.com/office/powerpoint/2010/main" val="4213756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B5DD3DF3-E45D-A3DF-6D2B-8F06D3E15DBA}"/>
              </a:ext>
            </a:extLst>
          </p:cNvPr>
          <p:cNvSpPr txBox="1"/>
          <p:nvPr/>
        </p:nvSpPr>
        <p:spPr>
          <a:xfrm>
            <a:off x="78658" y="441393"/>
            <a:ext cx="9065342" cy="4708981"/>
          </a:xfrm>
          <a:prstGeom prst="rect">
            <a:avLst/>
          </a:prstGeom>
          <a:noFill/>
        </p:spPr>
        <p:txBody>
          <a:bodyPr wrap="square">
            <a:spAutoFit/>
          </a:bodyPr>
          <a:lstStyle/>
          <a:p>
            <a:pPr algn="just"/>
            <a:r>
              <a:rPr lang="en-US" sz="2000" dirty="0"/>
              <a:t>The CJEU, in this most recent ruling, held that the discriminatory and </a:t>
            </a:r>
            <a:r>
              <a:rPr lang="en-US" sz="2000" u="sng" dirty="0"/>
              <a:t>restrictive measures imposed on women by the Taliban regime in Afghanistan</a:t>
            </a:r>
            <a:r>
              <a:rPr lang="en-US" sz="2000" dirty="0"/>
              <a:t>—such as exclusion from the workforce, limitations on mobility and education, and the lack of protection against gender-based violence—</a:t>
            </a:r>
            <a:r>
              <a:rPr lang="en-US" sz="2000" u="sng" dirty="0"/>
              <a:t>constitute "acts of persecution"</a:t>
            </a:r>
            <a:r>
              <a:rPr lang="en-US" sz="2000" dirty="0"/>
              <a:t>. The Court found that these cumulative restrictions violate human dignity and justify </a:t>
            </a:r>
            <a:r>
              <a:rPr lang="en-US" sz="2000" b="1" dirty="0"/>
              <a:t>granting refugee status to Afghan women</a:t>
            </a:r>
            <a:r>
              <a:rPr lang="en-US" sz="2000" dirty="0"/>
              <a:t> </a:t>
            </a:r>
            <a:r>
              <a:rPr lang="en-US" sz="2000" u="sng" dirty="0"/>
              <a:t>without requiring detailed individual assessment</a:t>
            </a:r>
            <a:r>
              <a:rPr lang="en-US" sz="2000" dirty="0"/>
              <a:t>. The decision also reaffirms that Afghan women represent a "specific social group" eligible for international protection, aligning with the </a:t>
            </a:r>
            <a:r>
              <a:rPr lang="en-US" sz="2000" u="sng" dirty="0"/>
              <a:t>Geneva Convention</a:t>
            </a:r>
            <a:r>
              <a:rPr lang="en-US" sz="2000" dirty="0"/>
              <a:t>, </a:t>
            </a:r>
            <a:r>
              <a:rPr lang="en-US" sz="2000" u="sng" dirty="0"/>
              <a:t>CEDAW</a:t>
            </a:r>
            <a:r>
              <a:rPr lang="en-US" sz="2000" dirty="0"/>
              <a:t>, and the </a:t>
            </a:r>
            <a:r>
              <a:rPr lang="en-US" sz="2000" u="sng" dirty="0"/>
              <a:t>Istanbul Convention</a:t>
            </a:r>
            <a:r>
              <a:rPr lang="en-US" sz="2000" dirty="0"/>
              <a:t>, which mandate protection against gender discrimination and violence. By adopting this interpretation, </a:t>
            </a:r>
            <a:r>
              <a:rPr lang="en-US" sz="2000" b="1" dirty="0"/>
              <a:t>the CJEU enhances the protection of women’s human rights</a:t>
            </a:r>
            <a:r>
              <a:rPr lang="en-US" sz="2000" dirty="0"/>
              <a:t>, recognizing the severity of gender-based persecution under oppressive regimes and promoting a more inclusive and context-sensitive </a:t>
            </a:r>
            <a:r>
              <a:rPr lang="en-US" sz="2000" b="1" dirty="0"/>
              <a:t>right to asylum for women facing institutionalized violence</a:t>
            </a:r>
            <a:r>
              <a:rPr lang="en-US" sz="2000" dirty="0"/>
              <a:t>.</a:t>
            </a:r>
            <a:endParaRPr lang="pt-PT" sz="2000" dirty="0"/>
          </a:p>
        </p:txBody>
      </p:sp>
    </p:spTree>
    <p:extLst>
      <p:ext uri="{BB962C8B-B14F-4D97-AF65-F5344CB8AC3E}">
        <p14:creationId xmlns:p14="http://schemas.microsoft.com/office/powerpoint/2010/main" val="46301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557B7-BCBA-32B3-961C-F760ADC5E1A2}"/>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E1200CE9-7D77-5E03-241E-9366BA9CD913}"/>
              </a:ext>
            </a:extLst>
          </p:cNvPr>
          <p:cNvSpPr txBox="1"/>
          <p:nvPr/>
        </p:nvSpPr>
        <p:spPr>
          <a:xfrm>
            <a:off x="255639" y="796413"/>
            <a:ext cx="8799871" cy="3636316"/>
          </a:xfrm>
          <a:prstGeom prst="rect">
            <a:avLst/>
          </a:prstGeom>
          <a:noFill/>
        </p:spPr>
        <p:txBody>
          <a:bodyPr wrap="square">
            <a:spAutoFit/>
          </a:bodyPr>
          <a:lstStyle/>
          <a:p>
            <a:pPr>
              <a:lnSpc>
                <a:spcPct val="150000"/>
              </a:lnSpc>
            </a:pPr>
            <a:r>
              <a:rPr lang="pt-PT" sz="2000" dirty="0" err="1">
                <a:effectLst>
                  <a:outerShdw blurRad="38100" dist="38100" dir="2700000" algn="tl">
                    <a:srgbClr val="000000">
                      <a:alpha val="43137"/>
                    </a:srgbClr>
                  </a:outerShdw>
                </a:effectLst>
              </a:rPr>
              <a:t>Brief</a:t>
            </a:r>
            <a:r>
              <a:rPr lang="pt-PT" sz="2000" dirty="0">
                <a:effectLst>
                  <a:outerShdw blurRad="38100" dist="38100" dir="2700000" algn="tl">
                    <a:srgbClr val="000000">
                      <a:alpha val="43137"/>
                    </a:srgbClr>
                  </a:outerShdw>
                </a:effectLst>
              </a:rPr>
              <a:t> </a:t>
            </a:r>
            <a:r>
              <a:rPr lang="pt-PT" sz="2000" dirty="0" err="1">
                <a:effectLst>
                  <a:outerShdw blurRad="38100" dist="38100" dir="2700000" algn="tl">
                    <a:srgbClr val="000000">
                      <a:alpha val="43137"/>
                    </a:srgbClr>
                  </a:outerShdw>
                </a:effectLst>
              </a:rPr>
              <a:t>references</a:t>
            </a:r>
            <a:endParaRPr lang="pt-PT" sz="2000" dirty="0">
              <a:effectLst>
                <a:outerShdw blurRad="38100" dist="38100" dir="2700000" algn="tl">
                  <a:srgbClr val="000000">
                    <a:alpha val="43137"/>
                  </a:srgbClr>
                </a:outerShdw>
              </a:effectLst>
            </a:endParaRPr>
          </a:p>
          <a:p>
            <a:pPr>
              <a:lnSpc>
                <a:spcPct val="150000"/>
              </a:lnSpc>
            </a:pPr>
            <a:endParaRPr lang="pt-PT" sz="2000" dirty="0">
              <a:effectLst>
                <a:outerShdw blurRad="38100" dist="38100" dir="2700000" algn="tl">
                  <a:srgbClr val="000000">
                    <a:alpha val="43137"/>
                  </a:srgbClr>
                </a:outerShdw>
              </a:effectLst>
            </a:endParaRPr>
          </a:p>
          <a:p>
            <a:pPr algn="just" defTabSz="1822170">
              <a:defRPr sz="1000">
                <a:solidFill>
                  <a:srgbClr val="000000"/>
                </a:solidFill>
              </a:defRPr>
            </a:pPr>
            <a:r>
              <a:rPr lang="pt-PT" sz="1200" dirty="0"/>
              <a:t>Barata, M. S., &amp; Alves, D. R. (2023). Democracia e Estado de Direito na União Europeia: O papel do TJUE. In S. S. Monteiro, C. M. Cebola, &amp; F. S. Veiga (</a:t>
            </a:r>
            <a:r>
              <a:rPr lang="pt-PT" sz="1200" dirty="0" err="1"/>
              <a:t>Coords</a:t>
            </a:r>
            <a:r>
              <a:rPr lang="pt-PT" sz="1200" dirty="0"/>
              <a:t>), [Atas de conferência] </a:t>
            </a:r>
            <a:r>
              <a:rPr lang="pt-PT" sz="1200" i="1" dirty="0"/>
              <a:t>Direitos Humanos, Cidadania Global e Desenvolvimento Sustentável</a:t>
            </a:r>
            <a:r>
              <a:rPr lang="pt-PT" sz="1200" dirty="0"/>
              <a:t>, Leiria, 7 dezembro 2022. </a:t>
            </a:r>
            <a:r>
              <a:rPr lang="pt-PT" sz="1200" dirty="0" err="1"/>
              <a:t>Iberojur</a:t>
            </a:r>
            <a:r>
              <a:rPr lang="pt-PT" sz="1200" dirty="0"/>
              <a:t>, pp. 410-420.</a:t>
            </a:r>
          </a:p>
          <a:p>
            <a:pPr algn="just" defTabSz="1822170">
              <a:defRPr sz="1000">
                <a:solidFill>
                  <a:srgbClr val="000000"/>
                </a:solidFill>
              </a:defRPr>
            </a:pPr>
            <a:endParaRPr lang="pt-PT" sz="1200" dirty="0"/>
          </a:p>
          <a:p>
            <a:pPr algn="just" defTabSz="1822170">
              <a:defRPr sz="1000">
                <a:solidFill>
                  <a:srgbClr val="000000"/>
                </a:solidFill>
              </a:defRPr>
            </a:pPr>
            <a:r>
              <a:rPr lang="pt-PT" sz="1200" dirty="0"/>
              <a:t>Martins, A. (2010). </a:t>
            </a:r>
            <a:r>
              <a:rPr lang="pt-PT" sz="1200" i="1" dirty="0"/>
              <a:t>A igualdade e a não discriminação dos nacionais de países terceiros legalmente residentes na União Europeia – da origem na integração económica ao fundamento na dignidade do ser humano</a:t>
            </a:r>
            <a:r>
              <a:rPr lang="pt-PT" sz="1200" dirty="0"/>
              <a:t>. Coimbra: Almedina.</a:t>
            </a:r>
          </a:p>
          <a:p>
            <a:pPr algn="just" defTabSz="1822170">
              <a:defRPr sz="1000">
                <a:solidFill>
                  <a:srgbClr val="000000"/>
                </a:solidFill>
              </a:defRPr>
            </a:pPr>
            <a:endParaRPr lang="pt-PT" sz="1200" dirty="0"/>
          </a:p>
          <a:p>
            <a:pPr algn="just" defTabSz="1822170">
              <a:defRPr sz="1000">
                <a:solidFill>
                  <a:srgbClr val="000000"/>
                </a:solidFill>
              </a:defRPr>
            </a:pPr>
            <a:r>
              <a:rPr lang="pt-PT" sz="1200" dirty="0"/>
              <a:t>Pacheco, F. (2023), Os Passageiros da Esperança: algumas considerações sobre o estatuto de refugiado e outras respostas para os indivíduos que buscam asilo, </a:t>
            </a:r>
            <a:r>
              <a:rPr lang="pt-PT" sz="1200" i="1" dirty="0"/>
              <a:t>E.REI,</a:t>
            </a:r>
            <a:r>
              <a:rPr lang="pt-PT" sz="1200" dirty="0"/>
              <a:t> (11), pp. 7-9.</a:t>
            </a:r>
            <a:r>
              <a:rPr lang="pt-PT" sz="1200" dirty="0">
                <a:solidFill>
                  <a:schemeClr val="accent1">
                    <a:lumMod val="40000"/>
                    <a:lumOff val="60000"/>
                  </a:schemeClr>
                </a:solidFill>
              </a:rPr>
              <a:t>. </a:t>
            </a:r>
          </a:p>
          <a:p>
            <a:pPr algn="just" defTabSz="1822170">
              <a:defRPr sz="1000">
                <a:solidFill>
                  <a:srgbClr val="000000"/>
                </a:solidFill>
              </a:defRPr>
            </a:pPr>
            <a:endParaRPr lang="pt-PT" sz="1200" dirty="0"/>
          </a:p>
          <a:p>
            <a:pPr algn="just" defTabSz="1822170">
              <a:defRPr sz="1000">
                <a:solidFill>
                  <a:srgbClr val="000000"/>
                </a:solidFill>
              </a:defRPr>
            </a:pPr>
            <a:r>
              <a:rPr lang="pt-PT" sz="1200" dirty="0"/>
              <a:t>Pacheco, F. (2024), Ecos do Princípio da Igualdade na União Europeia: enquadramento teórico e utilização jurisprudencial em especial no caso de direito de asilo, </a:t>
            </a:r>
            <a:r>
              <a:rPr lang="pt-PT" sz="1200" i="1" dirty="0"/>
              <a:t>Revista Jurídica Portucalense</a:t>
            </a:r>
            <a:r>
              <a:rPr lang="pt-PT" sz="1200" dirty="0"/>
              <a:t>, (36), 544–571. </a:t>
            </a:r>
            <a:endParaRPr lang="pt-PT" sz="1200" dirty="0">
              <a:effectLst>
                <a:outerShdw blurRad="38100" dist="38100" dir="2700000" algn="tl">
                  <a:srgbClr val="000000">
                    <a:alpha val="43137"/>
                  </a:srgbClr>
                </a:outerShdw>
              </a:effectLst>
            </a:endParaRPr>
          </a:p>
          <a:p>
            <a:pPr>
              <a:lnSpc>
                <a:spcPct val="150000"/>
              </a:lnSpc>
            </a:pPr>
            <a:endParaRPr lang="pt-PT"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55255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Imagem 5" descr="Uma imagem com pessoa, Cara humana, vestuário, interior&#10;&#10;Descrição gerada automaticamente">
            <a:extLst>
              <a:ext uri="{FF2B5EF4-FFF2-40B4-BE49-F238E27FC236}">
                <a16:creationId xmlns:a16="http://schemas.microsoft.com/office/drawing/2014/main" id="{1E32B5A7-760C-1C72-790B-A7B9B00AC8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541" y="2978208"/>
            <a:ext cx="1628775" cy="20097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BBAE6BFF-972E-3282-CD22-3C964B188CA8}"/>
              </a:ext>
            </a:extLst>
          </p:cNvPr>
          <p:cNvSpPr>
            <a:spLocks noChangeArrowheads="1"/>
          </p:cNvSpPr>
          <p:nvPr/>
        </p:nvSpPr>
        <p:spPr bwMode="auto">
          <a:xfrm>
            <a:off x="3003177" y="3449100"/>
            <a:ext cx="2723823"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PT" altLang="pt-PT" b="1" i="0" u="sng"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DORA RESENDE ALVES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altLang="pt-PT" b="1" i="0" u="sng"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pt-PT" altLang="pt-PT" sz="1000" dirty="0">
                <a:latin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dra@upt.pt</a:t>
            </a:r>
            <a:r>
              <a:rPr lang="pt-PT" altLang="pt-PT" sz="1000" dirty="0">
                <a:latin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altLang="pt-PT" i="0" u="sng"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altLang="pt-PT" sz="1000" i="0"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ORCID –</a:t>
            </a:r>
            <a:r>
              <a:rPr kumimoji="0" lang="pt-PT" altLang="pt-PT" i="0"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pt-PT" altLang="pt-PT" sz="1000" u="sng" dirty="0">
                <a:solidFill>
                  <a:srgbClr val="0000FF"/>
                </a:solidFill>
                <a:highlight>
                  <a:srgbClr val="FFFFFF"/>
                </a:highlight>
                <a:latin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http://orcid.org/0000-0003-4720-1400</a:t>
            </a:r>
            <a:r>
              <a:rPr lang="pt-PT" altLang="pt-PT" sz="1000" u="sng" dirty="0">
                <a:solidFill>
                  <a:srgbClr val="0000FF"/>
                </a:solidFill>
                <a:highlight>
                  <a:srgbClr val="FFFFFF"/>
                </a:highlight>
                <a:latin typeface="Calibri" panose="020F050202020403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altLang="pt-PT"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altLang="pt-PT" sz="1800" b="0" i="0" u="none" strike="noStrike" cap="none" normalizeH="0" baseline="0" dirty="0">
              <a:ln>
                <a:noFill/>
              </a:ln>
              <a:solidFill>
                <a:schemeClr val="tx1"/>
              </a:solidFill>
              <a:effectLst/>
              <a:latin typeface="Arial" panose="020B0604020202020204" pitchFamily="34" charset="0"/>
            </a:endParaRPr>
          </a:p>
        </p:txBody>
      </p:sp>
      <p:sp>
        <p:nvSpPr>
          <p:cNvPr id="4" name="Rectangle 4">
            <a:extLst>
              <a:ext uri="{FF2B5EF4-FFF2-40B4-BE49-F238E27FC236}">
                <a16:creationId xmlns:a16="http://schemas.microsoft.com/office/drawing/2014/main" id="{26A759FF-1672-DC94-A7FA-6E1B0F9D66D7}"/>
              </a:ext>
            </a:extLst>
          </p:cNvPr>
          <p:cNvSpPr>
            <a:spLocks noChangeArrowheads="1"/>
          </p:cNvSpPr>
          <p:nvPr/>
        </p:nvSpPr>
        <p:spPr bwMode="auto">
          <a:xfrm>
            <a:off x="2725270" y="286696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pt-PT" altLang="pt-PT" sz="12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br>
            <a:r>
              <a:rPr kumimoji="0" lang="pt-PT" altLang="pt-PT" sz="12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endParaRPr kumimoji="0" lang="pt-PT" altLang="pt-PT"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altLang="pt-PT" sz="1800" b="0" i="0" u="none" strike="noStrike" cap="none" normalizeH="0" baseline="0" dirty="0">
              <a:ln>
                <a:noFill/>
              </a:ln>
              <a:solidFill>
                <a:schemeClr val="tx1"/>
              </a:solidFill>
              <a:effectLst/>
              <a:latin typeface="Arial" panose="020B0604020202020204" pitchFamily="34" charset="0"/>
            </a:endParaRPr>
          </a:p>
        </p:txBody>
      </p:sp>
      <p:sp>
        <p:nvSpPr>
          <p:cNvPr id="7" name="CaixaDeTexto 6">
            <a:extLst>
              <a:ext uri="{FF2B5EF4-FFF2-40B4-BE49-F238E27FC236}">
                <a16:creationId xmlns:a16="http://schemas.microsoft.com/office/drawing/2014/main" id="{B029D5DB-5E15-10B6-40B4-991B1047ADE8}"/>
              </a:ext>
            </a:extLst>
          </p:cNvPr>
          <p:cNvSpPr txBox="1"/>
          <p:nvPr/>
        </p:nvSpPr>
        <p:spPr>
          <a:xfrm>
            <a:off x="3003177" y="1783736"/>
            <a:ext cx="4572000" cy="98488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PT" altLang="pt-PT" sz="1400" b="1" i="0" u="sng"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FÁTIMA PACHECO</a:t>
            </a:r>
          </a:p>
          <a:p>
            <a:pPr marL="0" marR="0" lvl="0" indent="0" algn="l" defTabSz="914400" rtl="0" eaLnBrk="0" fontAlgn="base" latinLnBrk="0" hangingPunct="0">
              <a:lnSpc>
                <a:spcPct val="100000"/>
              </a:lnSpc>
              <a:spcBef>
                <a:spcPct val="0"/>
              </a:spcBef>
              <a:spcAft>
                <a:spcPct val="0"/>
              </a:spcAft>
              <a:buClrTx/>
              <a:buSzTx/>
              <a:buFontTx/>
              <a:buNone/>
              <a:tabLst/>
            </a:pPr>
            <a:endParaRPr lang="pt-PT" altLang="pt-PT" b="1" u="sng" dirty="0">
              <a:solidFill>
                <a:schemeClr val="tx1"/>
              </a:solidFill>
              <a:latin typeface="Times New Roman" panose="02020603050405020304" pitchFamily="18" charset="0"/>
              <a:cs typeface="Times New Roman" panose="02020603050405020304" pitchFamily="18" charset="0"/>
            </a:endParaRPr>
          </a:p>
          <a:p>
            <a:pPr eaLnBrk="0" fontAlgn="base" hangingPunct="0">
              <a:spcBef>
                <a:spcPct val="0"/>
              </a:spcBef>
              <a:spcAft>
                <a:spcPct val="0"/>
              </a:spcAft>
              <a:buClrTx/>
            </a:pPr>
            <a:r>
              <a:rPr lang="pt-PT" sz="1000" dirty="0">
                <a:effectLst/>
                <a:latin typeface="Calibri" panose="020F0502020204030204" pitchFamily="34" charset="0"/>
                <a:ea typeface="Calibri" panose="020F0502020204030204" pitchFamily="34" charset="0"/>
                <a:cs typeface="Times New Roman" panose="02020603050405020304" pitchFamily="18" charset="0"/>
                <a:hlinkClick r:id="rId5"/>
              </a:rPr>
              <a:t>fatima_pacheco@live.com.pt</a:t>
            </a:r>
            <a:r>
              <a:rPr lang="pt-PT" sz="1000" dirty="0">
                <a:effectLst/>
                <a:latin typeface="Calibri" panose="020F0502020204030204" pitchFamily="34" charset="0"/>
                <a:ea typeface="Calibri" panose="020F0502020204030204" pitchFamily="34" charset="0"/>
                <a:cs typeface="Times New Roman" panose="02020603050405020304" pitchFamily="18" charset="0"/>
              </a:rPr>
              <a:t> </a:t>
            </a:r>
          </a:p>
          <a:p>
            <a:pPr eaLnBrk="0" fontAlgn="base" hangingPunct="0">
              <a:spcBef>
                <a:spcPct val="0"/>
              </a:spcBef>
              <a:spcAft>
                <a:spcPct val="0"/>
              </a:spcAft>
              <a:buClrTx/>
            </a:pPr>
            <a:endParaRPr lang="pt-PT" sz="1000" dirty="0">
              <a:latin typeface="Calibri" panose="020F0502020204030204" pitchFamily="34" charset="0"/>
              <a:ea typeface="Calibri" panose="020F0502020204030204" pitchFamily="34" charset="0"/>
              <a:cs typeface="Times New Roman" panose="02020603050405020304" pitchFamily="18" charset="0"/>
            </a:endParaRPr>
          </a:p>
          <a:p>
            <a:pPr eaLnBrk="0" fontAlgn="base" hangingPunct="0">
              <a:spcBef>
                <a:spcPct val="0"/>
              </a:spcBef>
              <a:spcAft>
                <a:spcPct val="0"/>
              </a:spcAft>
              <a:buClrTx/>
            </a:pPr>
            <a:r>
              <a:rPr lang="pt-PT" sz="1000" dirty="0">
                <a:effectLst/>
                <a:latin typeface="Calibri" panose="020F0502020204030204" pitchFamily="34" charset="0"/>
                <a:ea typeface="Calibri" panose="020F0502020204030204" pitchFamily="34" charset="0"/>
                <a:cs typeface="Times New Roman" panose="02020603050405020304" pitchFamily="18" charset="0"/>
              </a:rPr>
              <a:t>ORCID – </a:t>
            </a:r>
            <a:r>
              <a:rPr lang="pt-PT" sz="1000" u="sng" dirty="0">
                <a:solidFill>
                  <a:srgbClr val="0000FF"/>
                </a:solidFill>
                <a:effectLst/>
                <a:highlight>
                  <a:srgbClr val="FFFFFF"/>
                </a:highlight>
                <a:latin typeface="Calibri" panose="020F0502020204030204" pitchFamily="34" charset="0"/>
                <a:ea typeface="Calibri" panose="020F0502020204030204" pitchFamily="34" charset="0"/>
                <a:cs typeface="Arial" panose="020B0604020202020204" pitchFamily="34" charset="0"/>
              </a:rPr>
              <a:t>https://orcid.org/0000-0002-1527-5854</a:t>
            </a:r>
            <a:endParaRPr kumimoji="0" lang="pt-PT" altLang="pt-PT" sz="3200" b="0" i="0" u="none" strike="noStrike" cap="none" normalizeH="0" baseline="0" dirty="0">
              <a:ln>
                <a:noFill/>
              </a:ln>
              <a:solidFill>
                <a:schemeClr val="tx1"/>
              </a:solidFill>
              <a:effectLst/>
              <a:latin typeface="Arial" panose="020B0604020202020204" pitchFamily="34" charset="0"/>
            </a:endParaRPr>
          </a:p>
        </p:txBody>
      </p:sp>
      <p:sp>
        <p:nvSpPr>
          <p:cNvPr id="9" name="CaixaDeTexto 8">
            <a:extLst>
              <a:ext uri="{FF2B5EF4-FFF2-40B4-BE49-F238E27FC236}">
                <a16:creationId xmlns:a16="http://schemas.microsoft.com/office/drawing/2014/main" id="{3C1C0F0A-7C7B-29ED-2608-B554408F4654}"/>
              </a:ext>
            </a:extLst>
          </p:cNvPr>
          <p:cNvSpPr txBox="1"/>
          <p:nvPr/>
        </p:nvSpPr>
        <p:spPr>
          <a:xfrm>
            <a:off x="5178677" y="534238"/>
            <a:ext cx="5948082" cy="707886"/>
          </a:xfrm>
          <a:prstGeom prst="rect">
            <a:avLst/>
          </a:prstGeom>
          <a:noFill/>
        </p:spPr>
        <p:txBody>
          <a:bodyPr wrap="square">
            <a:spAutoFit/>
          </a:bodyPr>
          <a:lstStyle/>
          <a:p>
            <a:r>
              <a:rPr lang="pt-PT" sz="4000" dirty="0" err="1">
                <a:solidFill>
                  <a:schemeClr val="accent1">
                    <a:lumMod val="75000"/>
                  </a:schemeClr>
                </a:solidFill>
              </a:rPr>
              <a:t>Thank</a:t>
            </a:r>
            <a:r>
              <a:rPr lang="pt-PT" sz="4000" dirty="0">
                <a:solidFill>
                  <a:schemeClr val="accent1">
                    <a:lumMod val="75000"/>
                  </a:schemeClr>
                </a:solidFill>
              </a:rPr>
              <a:t> </a:t>
            </a:r>
            <a:r>
              <a:rPr lang="pt-PT" sz="4000" dirty="0" err="1">
                <a:solidFill>
                  <a:schemeClr val="accent1">
                    <a:lumMod val="75000"/>
                  </a:schemeClr>
                </a:solidFill>
              </a:rPr>
              <a:t>you</a:t>
            </a:r>
            <a:r>
              <a:rPr lang="pt-PT" sz="4000" dirty="0">
                <a:solidFill>
                  <a:schemeClr val="accent1">
                    <a:lumMod val="75000"/>
                  </a:schemeClr>
                </a:solidFill>
              </a:rPr>
              <a:t>!</a:t>
            </a:r>
          </a:p>
        </p:txBody>
      </p:sp>
      <p:pic>
        <p:nvPicPr>
          <p:cNvPr id="6" name="Imagem 5">
            <a:extLst>
              <a:ext uri="{FF2B5EF4-FFF2-40B4-BE49-F238E27FC236}">
                <a16:creationId xmlns:a16="http://schemas.microsoft.com/office/drawing/2014/main" id="{6C1750BB-645F-3D01-BB3C-A4C6F84D1398}"/>
              </a:ext>
            </a:extLst>
          </p:cNvPr>
          <p:cNvPicPr>
            <a:picLocks noChangeAspect="1"/>
          </p:cNvPicPr>
          <p:nvPr/>
        </p:nvPicPr>
        <p:blipFill>
          <a:blip r:embed="rId6"/>
          <a:stretch>
            <a:fillRect/>
          </a:stretch>
        </p:blipFill>
        <p:spPr>
          <a:xfrm>
            <a:off x="876892" y="895638"/>
            <a:ext cx="1790072" cy="1776196"/>
          </a:xfrm>
          <a:prstGeom prst="rect">
            <a:avLst/>
          </a:prstGeom>
        </p:spPr>
      </p:pic>
    </p:spTree>
    <p:extLst>
      <p:ext uri="{BB962C8B-B14F-4D97-AF65-F5344CB8AC3E}">
        <p14:creationId xmlns:p14="http://schemas.microsoft.com/office/powerpoint/2010/main" val="504663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67"/>
        <p:cNvGrpSpPr/>
        <p:nvPr/>
      </p:nvGrpSpPr>
      <p:grpSpPr>
        <a:xfrm>
          <a:off x="0" y="0"/>
          <a:ext cx="0" cy="0"/>
          <a:chOff x="0" y="0"/>
          <a:chExt cx="0" cy="0"/>
        </a:xfrm>
      </p:grpSpPr>
      <p:pic>
        <p:nvPicPr>
          <p:cNvPr id="68" name="Google Shape;68;p15"/>
          <p:cNvPicPr preferRelativeResize="0"/>
          <p:nvPr/>
        </p:nvPicPr>
        <p:blipFill rotWithShape="1">
          <a:blip r:embed="rId3">
            <a:alphaModFix/>
          </a:blip>
          <a:srcRect t="69" b="79"/>
          <a:stretch/>
        </p:blipFill>
        <p:spPr>
          <a:xfrm>
            <a:off x="3852000" y="2160000"/>
            <a:ext cx="1440001" cy="1108799"/>
          </a:xfrm>
          <a:prstGeom prst="rect">
            <a:avLst/>
          </a:prstGeom>
          <a:noFill/>
          <a:ln>
            <a:noFill/>
          </a:ln>
        </p:spPr>
      </p:pic>
      <p:pic>
        <p:nvPicPr>
          <p:cNvPr id="3" name="Imagem 2">
            <a:extLst>
              <a:ext uri="{FF2B5EF4-FFF2-40B4-BE49-F238E27FC236}">
                <a16:creationId xmlns:a16="http://schemas.microsoft.com/office/drawing/2014/main" id="{D68A56C9-7969-633A-9E85-A7FF03EFF1C3}"/>
              </a:ext>
            </a:extLst>
          </p:cNvPr>
          <p:cNvPicPr>
            <a:picLocks noChangeAspect="1"/>
          </p:cNvPicPr>
          <p:nvPr/>
        </p:nvPicPr>
        <p:blipFill>
          <a:blip r:embed="rId4"/>
          <a:stretch>
            <a:fillRect/>
          </a:stretch>
        </p:blipFill>
        <p:spPr>
          <a:xfrm>
            <a:off x="470271" y="3715721"/>
            <a:ext cx="3177391" cy="903376"/>
          </a:xfrm>
          <a:prstGeom prst="rect">
            <a:avLst/>
          </a:prstGeom>
        </p:spPr>
      </p:pic>
      <p:pic>
        <p:nvPicPr>
          <p:cNvPr id="5" name="Imagem 4">
            <a:extLst>
              <a:ext uri="{FF2B5EF4-FFF2-40B4-BE49-F238E27FC236}">
                <a16:creationId xmlns:a16="http://schemas.microsoft.com/office/drawing/2014/main" id="{B6E41548-E5B0-D443-03D9-E009E697F86F}"/>
              </a:ext>
            </a:extLst>
          </p:cNvPr>
          <p:cNvPicPr>
            <a:picLocks noChangeAspect="1"/>
          </p:cNvPicPr>
          <p:nvPr/>
        </p:nvPicPr>
        <p:blipFill>
          <a:blip r:embed="rId5"/>
          <a:stretch>
            <a:fillRect/>
          </a:stretch>
        </p:blipFill>
        <p:spPr>
          <a:xfrm>
            <a:off x="3947892" y="3679249"/>
            <a:ext cx="2209914" cy="939848"/>
          </a:xfrm>
          <a:prstGeom prst="rect">
            <a:avLst/>
          </a:prstGeom>
        </p:spPr>
      </p:pic>
      <p:pic>
        <p:nvPicPr>
          <p:cNvPr id="7" name="Imagem 6">
            <a:extLst>
              <a:ext uri="{FF2B5EF4-FFF2-40B4-BE49-F238E27FC236}">
                <a16:creationId xmlns:a16="http://schemas.microsoft.com/office/drawing/2014/main" id="{4187F448-6DAE-CA7F-A52E-1064989D5290}"/>
              </a:ext>
            </a:extLst>
          </p:cNvPr>
          <p:cNvPicPr>
            <a:picLocks noChangeAspect="1"/>
          </p:cNvPicPr>
          <p:nvPr/>
        </p:nvPicPr>
        <p:blipFill>
          <a:blip r:embed="rId6"/>
          <a:stretch>
            <a:fillRect/>
          </a:stretch>
        </p:blipFill>
        <p:spPr>
          <a:xfrm>
            <a:off x="6458036" y="3679250"/>
            <a:ext cx="2448424" cy="102675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3" name="Google Shape;63;p14"/>
          <p:cNvPicPr preferRelativeResize="0"/>
          <p:nvPr/>
        </p:nvPicPr>
        <p:blipFill rotWithShape="1">
          <a:blip r:embed="rId3">
            <a:alphaModFix/>
          </a:blip>
          <a:srcRect t="1671" b="1681"/>
          <a:stretch/>
        </p:blipFill>
        <p:spPr>
          <a:xfrm>
            <a:off x="766142" y="4107581"/>
            <a:ext cx="1406788" cy="523413"/>
          </a:xfrm>
          <a:prstGeom prst="rect">
            <a:avLst/>
          </a:prstGeom>
          <a:noFill/>
          <a:ln>
            <a:noFill/>
          </a:ln>
        </p:spPr>
      </p:pic>
      <p:pic>
        <p:nvPicPr>
          <p:cNvPr id="2" name="Imagem 1" descr="University Logo (2)">
            <a:extLst>
              <a:ext uri="{FF2B5EF4-FFF2-40B4-BE49-F238E27FC236}">
                <a16:creationId xmlns:a16="http://schemas.microsoft.com/office/drawing/2014/main" id="{1C8A2E9A-A41F-23C8-67F4-14F7178EFF1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7810" y="740952"/>
            <a:ext cx="3190240" cy="1400175"/>
          </a:xfrm>
          <a:prstGeom prst="rect">
            <a:avLst/>
          </a:prstGeom>
          <a:noFill/>
          <a:ln>
            <a:noFill/>
          </a:ln>
        </p:spPr>
      </p:pic>
      <p:sp>
        <p:nvSpPr>
          <p:cNvPr id="4" name="CaixaDeTexto 3">
            <a:extLst>
              <a:ext uri="{FF2B5EF4-FFF2-40B4-BE49-F238E27FC236}">
                <a16:creationId xmlns:a16="http://schemas.microsoft.com/office/drawing/2014/main" id="{322FEB56-950E-26C0-6469-8BE0F3774F7E}"/>
              </a:ext>
            </a:extLst>
          </p:cNvPr>
          <p:cNvSpPr txBox="1"/>
          <p:nvPr/>
        </p:nvSpPr>
        <p:spPr>
          <a:xfrm>
            <a:off x="2890685" y="2764840"/>
            <a:ext cx="6174657" cy="1538883"/>
          </a:xfrm>
          <a:prstGeom prst="rect">
            <a:avLst/>
          </a:prstGeom>
          <a:noFill/>
        </p:spPr>
        <p:txBody>
          <a:bodyPr wrap="square">
            <a:spAutoFit/>
          </a:bodyPr>
          <a:lstStyle/>
          <a:p>
            <a:r>
              <a:rPr lang="en-US" b="1" dirty="0"/>
              <a:t>THE INTERNATIONAL CONFERENCE ON GENDER RESEARCH (ICGR)</a:t>
            </a:r>
          </a:p>
          <a:p>
            <a:endParaRPr lang="en-US" b="1" dirty="0"/>
          </a:p>
          <a:p>
            <a:r>
              <a:rPr lang="en-US" b="1" dirty="0">
                <a:solidFill>
                  <a:srgbClr val="C00000"/>
                </a:solidFill>
              </a:rPr>
              <a:t>8TH INTERNATIONAL CONFERENCE ON GENDER RESEARCH</a:t>
            </a:r>
          </a:p>
          <a:p>
            <a:endParaRPr lang="en-US" b="1" dirty="0">
              <a:solidFill>
                <a:srgbClr val="C00000"/>
              </a:solidFill>
            </a:endParaRPr>
          </a:p>
          <a:p>
            <a:r>
              <a:rPr lang="en-US" b="1" dirty="0"/>
              <a:t>10-11 APRIL 2025</a:t>
            </a:r>
          </a:p>
          <a:p>
            <a:pPr algn="r"/>
            <a:r>
              <a:rPr lang="en-US" sz="1000" dirty="0">
                <a:hlinkClick r:id="rId5"/>
              </a:rPr>
              <a:t>https://www.academic-conferences.org/conferences/icgr/</a:t>
            </a:r>
            <a:r>
              <a:rPr lang="en-US" sz="1000" dirty="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2D9DF7CF-192F-0211-9B47-3DF2678224DA}"/>
              </a:ext>
            </a:extLst>
          </p:cNvPr>
          <p:cNvSpPr txBox="1"/>
          <p:nvPr/>
        </p:nvSpPr>
        <p:spPr>
          <a:xfrm>
            <a:off x="406979" y="796413"/>
            <a:ext cx="8948245" cy="3682483"/>
          </a:xfrm>
          <a:prstGeom prst="rect">
            <a:avLst/>
          </a:prstGeom>
          <a:noFill/>
        </p:spPr>
        <p:txBody>
          <a:bodyPr wrap="square">
            <a:spAutoFit/>
          </a:bodyPr>
          <a:lstStyle/>
          <a:p>
            <a:pPr>
              <a:lnSpc>
                <a:spcPct val="150000"/>
              </a:lnSpc>
            </a:pPr>
            <a:r>
              <a:rPr lang="pt-PT" sz="1800" dirty="0" err="1">
                <a:effectLst>
                  <a:outerShdw blurRad="38100" dist="38100" dir="2700000" algn="tl">
                    <a:srgbClr val="000000">
                      <a:alpha val="43137"/>
                    </a:srgbClr>
                  </a:outerShdw>
                </a:effectLst>
              </a:rPr>
              <a:t>Roadmap</a:t>
            </a:r>
            <a:endParaRPr lang="pt-PT" sz="1800" dirty="0">
              <a:effectLst>
                <a:outerShdw blurRad="38100" dist="38100" dir="2700000" algn="tl">
                  <a:srgbClr val="000000">
                    <a:alpha val="43137"/>
                  </a:srgbClr>
                </a:outerShdw>
              </a:effectLst>
            </a:endParaRPr>
          </a:p>
          <a:p>
            <a:pPr>
              <a:lnSpc>
                <a:spcPct val="150000"/>
              </a:lnSpc>
            </a:pPr>
            <a:endParaRPr lang="pt-PT" sz="2000" dirty="0">
              <a:effectLst>
                <a:outerShdw blurRad="38100" dist="38100" dir="2700000" algn="tl">
                  <a:srgbClr val="000000">
                    <a:alpha val="43137"/>
                  </a:srgbClr>
                </a:outerShdw>
              </a:effectLst>
            </a:endParaRPr>
          </a:p>
          <a:p>
            <a:pPr marL="342900" indent="-342900">
              <a:lnSpc>
                <a:spcPct val="150000"/>
              </a:lnSpc>
              <a:buAutoNum type="arabicPeriod"/>
            </a:pPr>
            <a:r>
              <a:rPr lang="pt-PT" sz="2000" dirty="0" err="1">
                <a:effectLst>
                  <a:outerShdw blurRad="38100" dist="38100" dir="2700000" algn="tl">
                    <a:srgbClr val="000000">
                      <a:alpha val="43137"/>
                    </a:srgbClr>
                  </a:outerShdw>
                </a:effectLst>
              </a:rPr>
              <a:t>Introduction</a:t>
            </a:r>
            <a:endParaRPr lang="pt-PT" sz="2000" dirty="0">
              <a:effectLst>
                <a:outerShdw blurRad="38100" dist="38100" dir="2700000" algn="tl">
                  <a:srgbClr val="000000">
                    <a:alpha val="43137"/>
                  </a:srgbClr>
                </a:outerShdw>
              </a:effectLst>
            </a:endParaRPr>
          </a:p>
          <a:p>
            <a:pPr marL="342900" indent="-342900">
              <a:lnSpc>
                <a:spcPct val="150000"/>
              </a:lnSpc>
              <a:buFont typeface="Arial"/>
              <a:buAutoNum type="arabicPeriod"/>
            </a:pPr>
            <a:r>
              <a:rPr lang="en-US" sz="2000" dirty="0">
                <a:effectLst>
                  <a:outerShdw blurRad="38100" dist="38100" dir="2700000" algn="tl">
                    <a:srgbClr val="000000">
                      <a:alpha val="43137"/>
                    </a:srgbClr>
                  </a:outerShdw>
                </a:effectLst>
              </a:rPr>
              <a:t>The principle of equality and non-discrimination: a very brief approach</a:t>
            </a:r>
            <a:endParaRPr lang="pt-PT" sz="2000" dirty="0">
              <a:effectLst>
                <a:outerShdw blurRad="38100" dist="38100" dir="2700000" algn="tl">
                  <a:srgbClr val="000000">
                    <a:alpha val="43137"/>
                  </a:srgbClr>
                </a:outerShdw>
              </a:effectLst>
            </a:endParaRPr>
          </a:p>
          <a:p>
            <a:pPr marL="342900" indent="-342900">
              <a:lnSpc>
                <a:spcPct val="150000"/>
              </a:lnSpc>
              <a:buFont typeface="Arial"/>
              <a:buAutoNum type="arabicPeriod"/>
            </a:pPr>
            <a:r>
              <a:rPr lang="en-US" sz="2000" dirty="0">
                <a:effectLst>
                  <a:outerShdw blurRad="38100" dist="38100" dir="2700000" algn="tl">
                    <a:srgbClr val="000000">
                      <a:alpha val="43137"/>
                    </a:srgbClr>
                  </a:outerShdw>
                </a:effectLst>
              </a:rPr>
              <a:t>The European Union's Responses to International Protection</a:t>
            </a:r>
            <a:endParaRPr lang="pt-PT" sz="2000" dirty="0">
              <a:effectLst>
                <a:outerShdw blurRad="38100" dist="38100" dir="2700000" algn="tl">
                  <a:srgbClr val="000000">
                    <a:alpha val="43137"/>
                  </a:srgbClr>
                </a:outerShdw>
              </a:effectLst>
            </a:endParaRPr>
          </a:p>
          <a:p>
            <a:pPr marL="342900" indent="-342900">
              <a:lnSpc>
                <a:spcPct val="150000"/>
              </a:lnSpc>
              <a:buFont typeface="Arial"/>
              <a:buAutoNum type="arabicPeriod"/>
            </a:pPr>
            <a:r>
              <a:rPr lang="en-US" sz="2000" dirty="0">
                <a:effectLst>
                  <a:outerShdw blurRad="38100" dist="38100" dir="2700000" algn="tl">
                    <a:srgbClr val="000000">
                      <a:alpha val="43137"/>
                    </a:srgbClr>
                  </a:outerShdw>
                </a:effectLst>
              </a:rPr>
              <a:t>In the Veil of Misfortune: Serious and Systematic Discrimination </a:t>
            </a:r>
          </a:p>
          <a:p>
            <a:pPr>
              <a:lnSpc>
                <a:spcPct val="150000"/>
              </a:lnSpc>
            </a:pPr>
            <a:r>
              <a:rPr lang="en-US" sz="2000" dirty="0">
                <a:effectLst>
                  <a:outerShdw blurRad="38100" dist="38100" dir="2700000" algn="tl">
                    <a:srgbClr val="000000">
                      <a:alpha val="43137"/>
                    </a:srgbClr>
                  </a:outerShdw>
                </a:effectLst>
              </a:rPr>
              <a:t>          of Women in Afghanistan</a:t>
            </a:r>
          </a:p>
          <a:p>
            <a:pPr>
              <a:lnSpc>
                <a:spcPct val="150000"/>
              </a:lnSpc>
            </a:pPr>
            <a:r>
              <a:rPr lang="pt-PT" sz="2000" dirty="0">
                <a:effectLst>
                  <a:outerShdw blurRad="38100" dist="38100" dir="2700000" algn="tl">
                    <a:srgbClr val="000000">
                      <a:alpha val="43137"/>
                    </a:srgbClr>
                  </a:outerShdw>
                </a:effectLst>
              </a:rPr>
              <a:t>5.  </a:t>
            </a:r>
            <a:r>
              <a:rPr lang="pt-PT" sz="2000" dirty="0" err="1">
                <a:effectLst>
                  <a:outerShdw blurRad="38100" dist="38100" dir="2700000" algn="tl">
                    <a:srgbClr val="000000">
                      <a:alpha val="43137"/>
                    </a:srgbClr>
                  </a:outerShdw>
                </a:effectLst>
              </a:rPr>
              <a:t>Conclusion</a:t>
            </a:r>
            <a:endParaRPr lang="pt-PT"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49866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7255C-9ABF-5E10-F25E-71F2B853545E}"/>
            </a:ext>
          </a:extLst>
        </p:cNvPr>
        <p:cNvGrpSpPr/>
        <p:nvPr/>
      </p:nvGrpSpPr>
      <p:grpSpPr>
        <a:xfrm>
          <a:off x="0" y="0"/>
          <a:ext cx="0" cy="0"/>
          <a:chOff x="0" y="0"/>
          <a:chExt cx="0" cy="0"/>
        </a:xfrm>
      </p:grpSpPr>
      <p:sp>
        <p:nvSpPr>
          <p:cNvPr id="4" name="CaixaDeTexto 3">
            <a:extLst>
              <a:ext uri="{FF2B5EF4-FFF2-40B4-BE49-F238E27FC236}">
                <a16:creationId xmlns:a16="http://schemas.microsoft.com/office/drawing/2014/main" id="{347605FB-1F58-F096-ACC4-95AD92F45FCF}"/>
              </a:ext>
            </a:extLst>
          </p:cNvPr>
          <p:cNvSpPr txBox="1"/>
          <p:nvPr/>
        </p:nvSpPr>
        <p:spPr>
          <a:xfrm>
            <a:off x="78658" y="441393"/>
            <a:ext cx="9065342" cy="3728649"/>
          </a:xfrm>
          <a:prstGeom prst="rect">
            <a:avLst/>
          </a:prstGeom>
          <a:noFill/>
        </p:spPr>
        <p:txBody>
          <a:bodyPr wrap="square">
            <a:spAutoFit/>
          </a:bodyPr>
          <a:lstStyle/>
          <a:p>
            <a:pPr algn="just">
              <a:lnSpc>
                <a:spcPct val="150000"/>
              </a:lnSpc>
              <a:buNone/>
            </a:pPr>
            <a:r>
              <a:rPr lang="en-US" sz="2000" b="0" dirty="0"/>
              <a:t>The European Union’s Common Asylum Policy is a shared competence aimed at ensuring a uniform protection framework across Member States. It is grounded in the principle of </a:t>
            </a:r>
            <a:r>
              <a:rPr lang="en-US" sz="2000" b="0" i="1" dirty="0"/>
              <a:t>non-refoulement</a:t>
            </a:r>
            <a:r>
              <a:rPr lang="en-US" sz="2000" b="0" dirty="0"/>
              <a:t> and shaped by European values and fundamental rights.</a:t>
            </a:r>
          </a:p>
          <a:p>
            <a:pPr algn="just">
              <a:lnSpc>
                <a:spcPct val="150000"/>
              </a:lnSpc>
              <a:buNone/>
            </a:pPr>
            <a:r>
              <a:rPr lang="en-US" sz="2000" dirty="0"/>
              <a:t>W</a:t>
            </a:r>
            <a:r>
              <a:rPr lang="en-US" sz="2000" b="0" dirty="0"/>
              <a:t>ith the CJEU ensuring consistent interpretation of legal concepts such as “acts of persecution” or “membership of a particular social group.”</a:t>
            </a:r>
          </a:p>
          <a:p>
            <a:pPr algn="just">
              <a:lnSpc>
                <a:spcPct val="150000"/>
              </a:lnSpc>
            </a:pPr>
            <a:r>
              <a:rPr lang="en-US" sz="2000" b="0" dirty="0"/>
              <a:t>Central to this discussion is whether gender-based discrimination can, </a:t>
            </a:r>
            <a:r>
              <a:rPr lang="en-US" sz="2000" b="0" i="1" dirty="0"/>
              <a:t>per se</a:t>
            </a:r>
            <a:r>
              <a:rPr lang="en-US" sz="2000" b="0" dirty="0"/>
              <a:t>, justify asylum. </a:t>
            </a:r>
            <a:endParaRPr lang="pt-PT" sz="2000" dirty="0"/>
          </a:p>
        </p:txBody>
      </p:sp>
    </p:spTree>
    <p:extLst>
      <p:ext uri="{BB962C8B-B14F-4D97-AF65-F5344CB8AC3E}">
        <p14:creationId xmlns:p14="http://schemas.microsoft.com/office/powerpoint/2010/main" val="296693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1D29658-082C-5FE1-24B5-A0217D54ED9D}"/>
              </a:ext>
            </a:extLst>
          </p:cNvPr>
          <p:cNvSpPr>
            <a:spLocks noGrp="1"/>
          </p:cNvSpPr>
          <p:nvPr>
            <p:ph idx="1"/>
          </p:nvPr>
        </p:nvSpPr>
        <p:spPr>
          <a:xfrm>
            <a:off x="486918" y="1512546"/>
            <a:ext cx="8284447" cy="3238933"/>
          </a:xfrm>
        </p:spPr>
        <p:txBody>
          <a:bodyPr>
            <a:normAutofit/>
          </a:bodyPr>
          <a:lstStyle/>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dirty="0"/>
          </a:p>
          <a:p>
            <a:endParaRPr lang="pt-PT" dirty="0"/>
          </a:p>
          <a:p>
            <a:endParaRPr lang="pt-PT" dirty="0"/>
          </a:p>
          <a:p>
            <a:endParaRPr lang="pt-PT" dirty="0"/>
          </a:p>
          <a:p>
            <a:endParaRPr lang="pt-PT" dirty="0"/>
          </a:p>
          <a:p>
            <a:endParaRPr lang="pt-PT" dirty="0"/>
          </a:p>
          <a:p>
            <a:endParaRPr lang="pt-PT" dirty="0"/>
          </a:p>
          <a:p>
            <a:pPr marL="0" indent="0">
              <a:buNone/>
            </a:pPr>
            <a:endParaRPr lang="pt-PT" dirty="0"/>
          </a:p>
        </p:txBody>
      </p:sp>
      <p:pic>
        <p:nvPicPr>
          <p:cNvPr id="3074" name="Picture 2" descr="EU-VALUES Jean Monnet Network. Advancing EU Foreign Policy Education">
            <a:extLst>
              <a:ext uri="{FF2B5EF4-FFF2-40B4-BE49-F238E27FC236}">
                <a16:creationId xmlns:a16="http://schemas.microsoft.com/office/drawing/2014/main" id="{3D1ED069-0115-CEBB-15D8-C0F16385B952}"/>
              </a:ext>
            </a:extLst>
          </p:cNvPr>
          <p:cNvPicPr>
            <a:picLocks noChangeAspect="1" noChangeArrowheads="1"/>
          </p:cNvPicPr>
          <p:nvPr/>
        </p:nvPicPr>
        <p:blipFill>
          <a:blip r:link="rId3">
            <a:extLst>
              <a:ext uri="{28A0092B-C50C-407E-A947-70E740481C1C}">
                <a14:useLocalDpi xmlns:a14="http://schemas.microsoft.com/office/drawing/2010/main" val="0"/>
              </a:ext>
            </a:extLst>
          </a:blip>
          <a:srcRect/>
          <a:stretch>
            <a:fillRect/>
          </a:stretch>
        </p:blipFill>
        <p:spPr bwMode="auto">
          <a:xfrm>
            <a:off x="84703" y="1933296"/>
            <a:ext cx="9006986" cy="2314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a:extLst>
              <a:ext uri="{FF2B5EF4-FFF2-40B4-BE49-F238E27FC236}">
                <a16:creationId xmlns:a16="http://schemas.microsoft.com/office/drawing/2014/main" id="{B15DB28F-427D-E373-2DE0-D2994376E9E7}"/>
              </a:ext>
            </a:extLst>
          </p:cNvPr>
          <p:cNvSpPr>
            <a:spLocks noGrp="1"/>
          </p:cNvSpPr>
          <p:nvPr>
            <p:ph type="title"/>
          </p:nvPr>
        </p:nvSpPr>
        <p:spPr>
          <a:xfrm>
            <a:off x="486918" y="483829"/>
            <a:ext cx="7459878" cy="440723"/>
          </a:xfrm>
        </p:spPr>
        <p:txBody>
          <a:bodyPr>
            <a:noAutofit/>
          </a:bodyPr>
          <a:lstStyle/>
          <a:p>
            <a:pPr>
              <a:lnSpc>
                <a:spcPct val="90000"/>
              </a:lnSpc>
            </a:pPr>
            <a:r>
              <a:rPr lang="pt-PT" sz="3600" dirty="0" err="1"/>
              <a:t>Article</a:t>
            </a:r>
            <a:r>
              <a:rPr lang="pt-PT" sz="3600" dirty="0"/>
              <a:t> 2 TEU</a:t>
            </a:r>
            <a:endParaRPr lang="en-GB"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05773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1C67BA-4C76-4225-85ED-F857AB170FA6}"/>
              </a:ext>
            </a:extLst>
          </p:cNvPr>
          <p:cNvSpPr>
            <a:spLocks noGrp="1"/>
          </p:cNvSpPr>
          <p:nvPr>
            <p:ph type="title"/>
          </p:nvPr>
        </p:nvSpPr>
        <p:spPr>
          <a:xfrm>
            <a:off x="486918" y="483829"/>
            <a:ext cx="7459878" cy="440723"/>
          </a:xfrm>
        </p:spPr>
        <p:txBody>
          <a:bodyPr>
            <a:noAutofit/>
          </a:bodyPr>
          <a:lstStyle/>
          <a:p>
            <a:pPr>
              <a:lnSpc>
                <a:spcPct val="90000"/>
              </a:lnSpc>
            </a:pPr>
            <a:r>
              <a:rPr lang="en-US" sz="4000" dirty="0">
                <a:effectLst/>
                <a:latin typeface="Calibri" panose="020F0502020204030204" pitchFamily="34" charset="0"/>
                <a:ea typeface="Calibri" panose="020F0502020204030204" pitchFamily="34" charset="0"/>
                <a:cs typeface="Times New Roman" panose="02020603050405020304" pitchFamily="18" charset="0"/>
              </a:rPr>
              <a:t>Gender Equality in the EU</a:t>
            </a:r>
            <a:endParaRPr lang="en-GB" sz="40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A1D29658-082C-5FE1-24B5-A0217D54ED9D}"/>
              </a:ext>
            </a:extLst>
          </p:cNvPr>
          <p:cNvSpPr>
            <a:spLocks noGrp="1"/>
          </p:cNvSpPr>
          <p:nvPr>
            <p:ph idx="1"/>
          </p:nvPr>
        </p:nvSpPr>
        <p:spPr>
          <a:xfrm>
            <a:off x="486918" y="1512546"/>
            <a:ext cx="8284447" cy="3238933"/>
          </a:xfrm>
        </p:spPr>
        <p:txBody>
          <a:bodyPr>
            <a:normAutofit/>
          </a:bodyPr>
          <a:lstStyle/>
          <a:p>
            <a:pPr marL="114300" indent="0">
              <a:buNone/>
            </a:pPr>
            <a:r>
              <a:rPr lang="pt-PT" sz="1800" b="1" kern="100" dirty="0" err="1">
                <a:effectLst/>
                <a:latin typeface="Calibri" panose="020F0502020204030204" pitchFamily="34" charset="0"/>
                <a:ea typeface="Calibri" panose="020F0502020204030204" pitchFamily="34" charset="0"/>
                <a:cs typeface="Times New Roman" panose="02020603050405020304" pitchFamily="18" charset="0"/>
              </a:rPr>
              <a:t>Articles</a:t>
            </a:r>
            <a:r>
              <a:rPr lang="pt-PT" sz="1800" b="1" kern="100" dirty="0">
                <a:effectLst/>
                <a:latin typeface="Calibri" panose="020F0502020204030204" pitchFamily="34" charset="0"/>
                <a:ea typeface="Calibri" panose="020F0502020204030204" pitchFamily="34" charset="0"/>
                <a:cs typeface="Times New Roman" panose="02020603050405020304" pitchFamily="18" charset="0"/>
              </a:rPr>
              <a:t> 2º e 3º  TEU</a:t>
            </a: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endParaRPr lang="pt-PT" b="1" kern="100" dirty="0">
              <a:latin typeface="Calibri" panose="020F0502020204030204" pitchFamily="34" charset="0"/>
              <a:ea typeface="Calibri" panose="020F0502020204030204" pitchFamily="34" charset="0"/>
              <a:cs typeface="Times New Roman" panose="02020603050405020304" pitchFamily="18" charset="0"/>
            </a:endParaRPr>
          </a:p>
          <a:p>
            <a:pPr marL="114300" indent="0">
              <a:buNone/>
            </a:pPr>
            <a:r>
              <a:rPr lang="pt-PT" sz="1800" b="1" kern="100" dirty="0" err="1">
                <a:effectLst/>
                <a:latin typeface="Calibri" panose="020F0502020204030204" pitchFamily="34" charset="0"/>
                <a:ea typeface="Calibri" panose="020F0502020204030204" pitchFamily="34" charset="0"/>
                <a:cs typeface="Times New Roman" panose="02020603050405020304" pitchFamily="18" charset="0"/>
              </a:rPr>
              <a:t>Article</a:t>
            </a:r>
            <a:r>
              <a:rPr lang="pt-PT" sz="1800" b="1" kern="100" dirty="0">
                <a:effectLst/>
                <a:latin typeface="Calibri" panose="020F0502020204030204" pitchFamily="34" charset="0"/>
                <a:ea typeface="Calibri" panose="020F0502020204030204" pitchFamily="34" charset="0"/>
                <a:cs typeface="Times New Roman" panose="02020603050405020304" pitchFamily="18" charset="0"/>
              </a:rPr>
              <a:t> 8º TFEU</a:t>
            </a:r>
            <a:endParaRPr lang="pt-PT" b="1" dirty="0"/>
          </a:p>
        </p:txBody>
      </p:sp>
      <p:pic>
        <p:nvPicPr>
          <p:cNvPr id="5" name="Imagem 4">
            <a:extLst>
              <a:ext uri="{FF2B5EF4-FFF2-40B4-BE49-F238E27FC236}">
                <a16:creationId xmlns:a16="http://schemas.microsoft.com/office/drawing/2014/main" id="{D2A54CB7-F72D-99F2-78BB-C1F94F92BF3F}"/>
              </a:ext>
            </a:extLst>
          </p:cNvPr>
          <p:cNvPicPr>
            <a:picLocks noChangeAspect="1"/>
          </p:cNvPicPr>
          <p:nvPr/>
        </p:nvPicPr>
        <p:blipFill>
          <a:blip r:embed="rId3"/>
          <a:stretch>
            <a:fillRect/>
          </a:stretch>
        </p:blipFill>
        <p:spPr>
          <a:xfrm>
            <a:off x="3117063" y="1817103"/>
            <a:ext cx="4829733" cy="2482671"/>
          </a:xfrm>
          <a:prstGeom prst="rect">
            <a:avLst/>
          </a:prstGeom>
        </p:spPr>
      </p:pic>
    </p:spTree>
    <p:extLst>
      <p:ext uri="{BB962C8B-B14F-4D97-AF65-F5344CB8AC3E}">
        <p14:creationId xmlns:p14="http://schemas.microsoft.com/office/powerpoint/2010/main" val="2374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1D29658-082C-5FE1-24B5-A0217D54ED9D}"/>
              </a:ext>
            </a:extLst>
          </p:cNvPr>
          <p:cNvSpPr>
            <a:spLocks noGrp="1"/>
          </p:cNvSpPr>
          <p:nvPr>
            <p:ph idx="1"/>
          </p:nvPr>
        </p:nvSpPr>
        <p:spPr>
          <a:xfrm>
            <a:off x="486918" y="1512546"/>
            <a:ext cx="8284447" cy="3238933"/>
          </a:xfrm>
        </p:spPr>
        <p:txBody>
          <a:bodyPr>
            <a:normAutofit/>
          </a:bodyPr>
          <a:lstStyle/>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sz="2000" dirty="0"/>
          </a:p>
          <a:p>
            <a:pPr marL="114300" indent="0">
              <a:buNone/>
            </a:pPr>
            <a:endParaRPr lang="pt-PT" dirty="0"/>
          </a:p>
          <a:p>
            <a:endParaRPr lang="pt-PT" dirty="0"/>
          </a:p>
          <a:p>
            <a:endParaRPr lang="pt-PT" dirty="0"/>
          </a:p>
          <a:p>
            <a:endParaRPr lang="pt-PT" dirty="0"/>
          </a:p>
          <a:p>
            <a:endParaRPr lang="pt-PT" dirty="0"/>
          </a:p>
          <a:p>
            <a:endParaRPr lang="pt-PT" dirty="0"/>
          </a:p>
          <a:p>
            <a:endParaRPr lang="pt-PT" dirty="0"/>
          </a:p>
          <a:p>
            <a:pPr marL="0" indent="0">
              <a:buNone/>
            </a:pPr>
            <a:endParaRPr lang="pt-PT" dirty="0"/>
          </a:p>
        </p:txBody>
      </p:sp>
      <p:sp>
        <p:nvSpPr>
          <p:cNvPr id="3" name="CaixaDeTexto 2">
            <a:extLst>
              <a:ext uri="{FF2B5EF4-FFF2-40B4-BE49-F238E27FC236}">
                <a16:creationId xmlns:a16="http://schemas.microsoft.com/office/drawing/2014/main" id="{09F3106F-19BF-827F-F644-13AB8E7414FF}"/>
              </a:ext>
            </a:extLst>
          </p:cNvPr>
          <p:cNvSpPr txBox="1"/>
          <p:nvPr/>
        </p:nvSpPr>
        <p:spPr>
          <a:xfrm>
            <a:off x="294969" y="1986360"/>
            <a:ext cx="8476396" cy="2677656"/>
          </a:xfrm>
          <a:prstGeom prst="rect">
            <a:avLst/>
          </a:prstGeom>
          <a:noFill/>
        </p:spPr>
        <p:txBody>
          <a:bodyPr wrap="square">
            <a:spAutoFit/>
          </a:bodyPr>
          <a:lstStyle/>
          <a:p>
            <a:r>
              <a:rPr lang="en-US" sz="2800" dirty="0"/>
              <a:t>And how the Court of Justice of the European Union (CJEU) deals with issues in this domain? </a:t>
            </a:r>
          </a:p>
          <a:p>
            <a:endParaRPr lang="en-US" sz="2800" dirty="0"/>
          </a:p>
          <a:p>
            <a:r>
              <a:rPr lang="en-US" sz="2800" dirty="0"/>
              <a:t>We chose to present two very representative rulings, which make the connection between gender equality and refugee protection.  </a:t>
            </a:r>
            <a:endParaRPr lang="pt-PT" sz="2800" dirty="0"/>
          </a:p>
        </p:txBody>
      </p:sp>
      <p:sp>
        <p:nvSpPr>
          <p:cNvPr id="13" name="Título 12">
            <a:extLst>
              <a:ext uri="{FF2B5EF4-FFF2-40B4-BE49-F238E27FC236}">
                <a16:creationId xmlns:a16="http://schemas.microsoft.com/office/drawing/2014/main" id="{0BBD303E-D631-DE6B-0EB1-2511AB4A4175}"/>
              </a:ext>
            </a:extLst>
          </p:cNvPr>
          <p:cNvSpPr>
            <a:spLocks noGrp="1"/>
          </p:cNvSpPr>
          <p:nvPr>
            <p:ph type="title"/>
          </p:nvPr>
        </p:nvSpPr>
        <p:spPr/>
        <p:txBody>
          <a:bodyPr/>
          <a:lstStyle/>
          <a:p>
            <a:r>
              <a:rPr lang="pt-PT" dirty="0"/>
              <a:t>CJEU cases</a:t>
            </a:r>
          </a:p>
        </p:txBody>
      </p:sp>
      <p:pic>
        <p:nvPicPr>
          <p:cNvPr id="1030" name="Picture 6" descr=" ">
            <a:extLst>
              <a:ext uri="{FF2B5EF4-FFF2-40B4-BE49-F238E27FC236}">
                <a16:creationId xmlns:a16="http://schemas.microsoft.com/office/drawing/2014/main" id="{D1CA6455-369C-0315-F421-7C234CC5C0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3033" y="2571750"/>
            <a:ext cx="1185998" cy="1185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833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1C67BA-4C76-4225-85ED-F857AB170FA6}"/>
              </a:ext>
            </a:extLst>
          </p:cNvPr>
          <p:cNvSpPr>
            <a:spLocks noGrp="1"/>
          </p:cNvSpPr>
          <p:nvPr>
            <p:ph type="title"/>
          </p:nvPr>
        </p:nvSpPr>
        <p:spPr>
          <a:xfrm>
            <a:off x="486918" y="483829"/>
            <a:ext cx="7459878" cy="440723"/>
          </a:xfrm>
        </p:spPr>
        <p:txBody>
          <a:bodyPr>
            <a:noAutofit/>
          </a:bodyPr>
          <a:lstStyle/>
          <a:p>
            <a:pPr>
              <a:lnSpc>
                <a:spcPct val="90000"/>
              </a:lnSpc>
            </a:pPr>
            <a:r>
              <a:rPr lang="pt-PT" sz="3200" dirty="0" err="1"/>
              <a:t>Afghan</a:t>
            </a:r>
            <a:r>
              <a:rPr lang="pt-PT" sz="3200" dirty="0"/>
              <a:t> </a:t>
            </a:r>
            <a:r>
              <a:rPr lang="pt-PT" sz="3200" dirty="0" err="1"/>
              <a:t>women</a:t>
            </a:r>
            <a:endParaRPr lang="en-GB" sz="32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A1D29658-082C-5FE1-24B5-A0217D54ED9D}"/>
              </a:ext>
            </a:extLst>
          </p:cNvPr>
          <p:cNvSpPr>
            <a:spLocks noGrp="1"/>
          </p:cNvSpPr>
          <p:nvPr>
            <p:ph idx="1"/>
          </p:nvPr>
        </p:nvSpPr>
        <p:spPr>
          <a:xfrm>
            <a:off x="486918" y="1512546"/>
            <a:ext cx="8284447" cy="3238933"/>
          </a:xfrm>
        </p:spPr>
        <p:txBody>
          <a:bodyPr>
            <a:normAutofit/>
          </a:bodyPr>
          <a:lstStyle/>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p:txBody>
      </p:sp>
      <p:pic>
        <p:nvPicPr>
          <p:cNvPr id="3" name="Imagem 2" descr="Ilustração de três mulheres ">
            <a:extLst>
              <a:ext uri="{FF2B5EF4-FFF2-40B4-BE49-F238E27FC236}">
                <a16:creationId xmlns:a16="http://schemas.microsoft.com/office/drawing/2014/main" id="{9C8D3375-A3AD-D678-91ED-422A7E372CD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02885" y="2648793"/>
            <a:ext cx="4668480" cy="2334240"/>
          </a:xfrm>
          <a:prstGeom prst="rect">
            <a:avLst/>
          </a:prstGeom>
          <a:noFill/>
          <a:ln>
            <a:noFill/>
          </a:ln>
        </p:spPr>
      </p:pic>
      <p:sp>
        <p:nvSpPr>
          <p:cNvPr id="5" name="CaixaDeTexto 4">
            <a:extLst>
              <a:ext uri="{FF2B5EF4-FFF2-40B4-BE49-F238E27FC236}">
                <a16:creationId xmlns:a16="http://schemas.microsoft.com/office/drawing/2014/main" id="{7BBCACE9-5353-2DDB-12ED-F22220336242}"/>
              </a:ext>
            </a:extLst>
          </p:cNvPr>
          <p:cNvSpPr txBox="1"/>
          <p:nvPr/>
        </p:nvSpPr>
        <p:spPr>
          <a:xfrm>
            <a:off x="130896" y="1463853"/>
            <a:ext cx="8855788" cy="2369880"/>
          </a:xfrm>
          <a:prstGeom prst="rect">
            <a:avLst/>
          </a:prstGeom>
          <a:noFill/>
        </p:spPr>
        <p:txBody>
          <a:bodyPr wrap="square">
            <a:spAutoFit/>
          </a:bodyPr>
          <a:lstStyle/>
          <a:p>
            <a:pPr marL="114300"/>
            <a:r>
              <a:rPr lang="pt-PT" sz="2800" dirty="0"/>
              <a:t>CJEU, </a:t>
            </a:r>
            <a:r>
              <a:rPr lang="pt-PT" sz="2800" dirty="0" err="1"/>
              <a:t>Joined</a:t>
            </a:r>
            <a:r>
              <a:rPr lang="pt-PT" sz="2800" dirty="0"/>
              <a:t> Cases C-608/22 </a:t>
            </a:r>
            <a:r>
              <a:rPr lang="pt-PT" sz="2800" dirty="0" err="1"/>
              <a:t>and</a:t>
            </a:r>
            <a:r>
              <a:rPr lang="pt-PT" sz="2800" dirty="0"/>
              <a:t> C-609/22,</a:t>
            </a:r>
          </a:p>
          <a:p>
            <a:pPr marL="114300"/>
            <a:r>
              <a:rPr lang="pt-PT" sz="2400" i="1" dirty="0"/>
              <a:t>AH</a:t>
            </a:r>
            <a:r>
              <a:rPr lang="pt-PT" sz="2400" dirty="0"/>
              <a:t> </a:t>
            </a:r>
            <a:r>
              <a:rPr lang="pt-PT" sz="2400" dirty="0" err="1"/>
              <a:t>and</a:t>
            </a:r>
            <a:r>
              <a:rPr lang="pt-PT" sz="2400" dirty="0"/>
              <a:t> </a:t>
            </a:r>
            <a:r>
              <a:rPr lang="pt-PT" sz="2400" i="1" dirty="0"/>
              <a:t>FN versus </a:t>
            </a:r>
            <a:r>
              <a:rPr lang="pt-PT" sz="2400" i="1" dirty="0" err="1"/>
              <a:t>Bundesamt</a:t>
            </a:r>
            <a:r>
              <a:rPr lang="pt-PT" sz="2400" i="1" dirty="0"/>
              <a:t> </a:t>
            </a:r>
            <a:r>
              <a:rPr lang="pt-PT" sz="2400" i="1" dirty="0" err="1"/>
              <a:t>für</a:t>
            </a:r>
            <a:r>
              <a:rPr lang="pt-PT" sz="2400" i="1" dirty="0"/>
              <a:t> </a:t>
            </a:r>
            <a:r>
              <a:rPr lang="pt-PT" sz="2400" i="1" dirty="0" err="1"/>
              <a:t>Fremdenwesen</a:t>
            </a:r>
            <a:r>
              <a:rPr lang="pt-PT" sz="2400" i="1" dirty="0"/>
              <a:t> </a:t>
            </a:r>
            <a:r>
              <a:rPr lang="pt-PT" sz="2400" i="1" dirty="0" err="1"/>
              <a:t>und</a:t>
            </a:r>
            <a:r>
              <a:rPr lang="pt-PT" sz="2400" i="1" dirty="0"/>
              <a:t> </a:t>
            </a:r>
            <a:r>
              <a:rPr lang="pt-PT" sz="2400" i="1" dirty="0" err="1"/>
              <a:t>Asyl</a:t>
            </a:r>
            <a:endParaRPr lang="pt-PT" sz="2400" dirty="0"/>
          </a:p>
          <a:p>
            <a:pPr marL="114300"/>
            <a:endParaRPr lang="pt-PT" sz="2800" dirty="0"/>
          </a:p>
          <a:p>
            <a:pPr marL="114300"/>
            <a:r>
              <a:rPr lang="pt-PT" sz="2800" b="1" dirty="0"/>
              <a:t>4 </a:t>
            </a:r>
            <a:r>
              <a:rPr lang="pt-PT" sz="2800" b="1" dirty="0" err="1"/>
              <a:t>October</a:t>
            </a:r>
            <a:r>
              <a:rPr lang="pt-PT" sz="2800" b="1" dirty="0"/>
              <a:t> 2024</a:t>
            </a:r>
          </a:p>
          <a:p>
            <a:pPr marL="114300"/>
            <a:endParaRPr lang="pt-PT" sz="2800" dirty="0"/>
          </a:p>
          <a:p>
            <a:pPr marL="114300"/>
            <a:r>
              <a:rPr lang="pt-PT" sz="1200" b="0" i="0" dirty="0">
                <a:solidFill>
                  <a:srgbClr val="666666"/>
                </a:solidFill>
                <a:effectLst/>
                <a:latin typeface="Open Sans" panose="020B0606030504020204" pitchFamily="34" charset="0"/>
              </a:rPr>
              <a:t>ECLI:EU:C:2024:828</a:t>
            </a:r>
            <a:endParaRPr lang="pt-PT" sz="1200" dirty="0"/>
          </a:p>
        </p:txBody>
      </p:sp>
    </p:spTree>
    <p:extLst>
      <p:ext uri="{BB962C8B-B14F-4D97-AF65-F5344CB8AC3E}">
        <p14:creationId xmlns:p14="http://schemas.microsoft.com/office/powerpoint/2010/main" val="2662231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FDEFDF-D7BC-99EA-7796-D16513F4DDD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B851B09-197D-B4D4-49E3-B0115693EE21}"/>
              </a:ext>
            </a:extLst>
          </p:cNvPr>
          <p:cNvSpPr>
            <a:spLocks noGrp="1"/>
          </p:cNvSpPr>
          <p:nvPr>
            <p:ph type="title"/>
          </p:nvPr>
        </p:nvSpPr>
        <p:spPr>
          <a:xfrm>
            <a:off x="486918" y="483829"/>
            <a:ext cx="7459878" cy="440723"/>
          </a:xfrm>
        </p:spPr>
        <p:txBody>
          <a:bodyPr>
            <a:noAutofit/>
          </a:bodyPr>
          <a:lstStyle/>
          <a:p>
            <a:pPr>
              <a:lnSpc>
                <a:spcPct val="90000"/>
              </a:lnSpc>
            </a:pPr>
            <a:r>
              <a:rPr lang="pt-PT" sz="3200" dirty="0" err="1"/>
              <a:t>Iranian</a:t>
            </a:r>
            <a:r>
              <a:rPr lang="pt-PT" sz="3200" dirty="0"/>
              <a:t> </a:t>
            </a:r>
            <a:r>
              <a:rPr lang="pt-PT" sz="3200" dirty="0" err="1"/>
              <a:t>women</a:t>
            </a:r>
            <a:r>
              <a:rPr lang="pt-PT" sz="3200" dirty="0"/>
              <a:t> - </a:t>
            </a:r>
            <a:r>
              <a:rPr lang="pt-PT" sz="2400" dirty="0"/>
              <a:t>Case C-646/21</a:t>
            </a:r>
            <a:endParaRPr lang="en-GB" sz="24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BC3AEA75-6F4D-C9FD-FE34-55BEC3A2C27F}"/>
              </a:ext>
            </a:extLst>
          </p:cNvPr>
          <p:cNvSpPr>
            <a:spLocks noGrp="1"/>
          </p:cNvSpPr>
          <p:nvPr>
            <p:ph idx="1"/>
          </p:nvPr>
        </p:nvSpPr>
        <p:spPr>
          <a:xfrm>
            <a:off x="486918" y="1512546"/>
            <a:ext cx="8284447" cy="3238933"/>
          </a:xfrm>
        </p:spPr>
        <p:txBody>
          <a:bodyPr>
            <a:normAutofit/>
          </a:bodyPr>
          <a:lstStyle/>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a:p>
            <a:pPr marL="114300" indent="0">
              <a:buNone/>
            </a:pPr>
            <a:endParaRPr lang="pt-PT" sz="2000" dirty="0">
              <a:latin typeface="Times New Roman" panose="02020603050405020304" pitchFamily="18" charset="0"/>
              <a:ea typeface="Times New Roman" panose="02020603050405020304" pitchFamily="18" charset="0"/>
            </a:endParaRPr>
          </a:p>
          <a:p>
            <a:pPr marL="114300" indent="0">
              <a:buNone/>
            </a:pPr>
            <a:endParaRPr lang="pt-PT" sz="2000" dirty="0">
              <a:effectLst/>
              <a:latin typeface="Times New Roman" panose="02020603050405020304" pitchFamily="18" charset="0"/>
              <a:ea typeface="Times New Roman" panose="02020603050405020304" pitchFamily="18" charset="0"/>
            </a:endParaRPr>
          </a:p>
        </p:txBody>
      </p:sp>
      <p:sp>
        <p:nvSpPr>
          <p:cNvPr id="5" name="CaixaDeTexto 4">
            <a:extLst>
              <a:ext uri="{FF2B5EF4-FFF2-40B4-BE49-F238E27FC236}">
                <a16:creationId xmlns:a16="http://schemas.microsoft.com/office/drawing/2014/main" id="{304D5911-78C3-14A0-A5A9-EDD23208A524}"/>
              </a:ext>
            </a:extLst>
          </p:cNvPr>
          <p:cNvSpPr txBox="1"/>
          <p:nvPr/>
        </p:nvSpPr>
        <p:spPr>
          <a:xfrm>
            <a:off x="130896" y="1463853"/>
            <a:ext cx="8855788" cy="3170099"/>
          </a:xfrm>
          <a:prstGeom prst="rect">
            <a:avLst/>
          </a:prstGeom>
          <a:noFill/>
        </p:spPr>
        <p:txBody>
          <a:bodyPr wrap="square">
            <a:spAutoFit/>
          </a:bodyPr>
          <a:lstStyle/>
          <a:p>
            <a:pPr marL="114300"/>
            <a:r>
              <a:rPr lang="pt-PT" sz="2800" dirty="0"/>
              <a:t>CJEU, </a:t>
            </a:r>
            <a:r>
              <a:rPr lang="en-US" sz="2800" dirty="0"/>
              <a:t>Judgment of the Court (Grand Chamber)</a:t>
            </a:r>
            <a:r>
              <a:rPr lang="pt-PT" sz="2800" dirty="0"/>
              <a:t>,</a:t>
            </a:r>
          </a:p>
          <a:p>
            <a:pPr marL="114300"/>
            <a:r>
              <a:rPr lang="pt-PT" sz="2400" i="1" dirty="0"/>
              <a:t>K </a:t>
            </a:r>
            <a:r>
              <a:rPr lang="pt-PT" sz="2400" dirty="0" err="1"/>
              <a:t>and</a:t>
            </a:r>
            <a:r>
              <a:rPr lang="pt-PT" sz="2400" i="1" dirty="0"/>
              <a:t> L versus </a:t>
            </a:r>
            <a:r>
              <a:rPr lang="en-US" sz="2400" i="1" dirty="0" err="1"/>
              <a:t>Staatssecretaris</a:t>
            </a:r>
            <a:r>
              <a:rPr lang="en-US" sz="2400" i="1" dirty="0"/>
              <a:t> van </a:t>
            </a:r>
            <a:r>
              <a:rPr lang="en-US" sz="2400" i="1" dirty="0" err="1"/>
              <a:t>Justitie</a:t>
            </a:r>
            <a:r>
              <a:rPr lang="en-US" sz="2400" i="1" dirty="0"/>
              <a:t> </a:t>
            </a:r>
            <a:r>
              <a:rPr lang="en-US" sz="2400" i="1" dirty="0" err="1"/>
              <a:t>en</a:t>
            </a:r>
            <a:r>
              <a:rPr lang="en-US" sz="2400" i="1" dirty="0"/>
              <a:t> </a:t>
            </a:r>
            <a:r>
              <a:rPr lang="en-US" sz="2400" i="1" dirty="0" err="1"/>
              <a:t>Veiligheid</a:t>
            </a:r>
            <a:r>
              <a:rPr lang="en-US" sz="2400" i="1" dirty="0"/>
              <a:t> </a:t>
            </a:r>
          </a:p>
          <a:p>
            <a:pPr marL="114300"/>
            <a:r>
              <a:rPr lang="en-US" sz="2400" i="1" dirty="0"/>
              <a:t>(</a:t>
            </a:r>
            <a:r>
              <a:rPr lang="en-US" sz="2400" dirty="0"/>
              <a:t>Women identifying</a:t>
            </a:r>
          </a:p>
          <a:p>
            <a:pPr marL="114300"/>
            <a:r>
              <a:rPr lang="en-US" sz="2400" dirty="0"/>
              <a:t>with the value of gender equality</a:t>
            </a:r>
            <a:r>
              <a:rPr lang="en-US" sz="2400" i="1" dirty="0"/>
              <a:t>)</a:t>
            </a:r>
          </a:p>
          <a:p>
            <a:pPr marL="114300"/>
            <a:endParaRPr lang="pt-PT" sz="2800" dirty="0"/>
          </a:p>
          <a:p>
            <a:pPr marL="114300"/>
            <a:r>
              <a:rPr lang="pt-PT" sz="2800" b="1" dirty="0"/>
              <a:t>11 </a:t>
            </a:r>
            <a:r>
              <a:rPr lang="pt-PT" sz="2800" b="1" dirty="0" err="1"/>
              <a:t>June</a:t>
            </a:r>
            <a:r>
              <a:rPr lang="pt-PT" sz="2800" b="1" dirty="0"/>
              <a:t> 2024</a:t>
            </a:r>
          </a:p>
          <a:p>
            <a:pPr marL="114300"/>
            <a:endParaRPr lang="pt-PT" sz="2800" dirty="0"/>
          </a:p>
          <a:p>
            <a:pPr marL="114300"/>
            <a:r>
              <a:rPr lang="pt-PT" sz="1600" b="0" i="0" dirty="0">
                <a:solidFill>
                  <a:srgbClr val="666666"/>
                </a:solidFill>
                <a:effectLst/>
                <a:latin typeface="Open Sans" panose="020B0606030504020204" pitchFamily="34" charset="0"/>
              </a:rPr>
              <a:t>ECLI:EU:C:2024:487</a:t>
            </a:r>
            <a:endParaRPr lang="pt-PT" sz="1200" dirty="0"/>
          </a:p>
        </p:txBody>
      </p:sp>
      <p:pic>
        <p:nvPicPr>
          <p:cNvPr id="1026" name="Picture 2" descr="A história do Dia Internacional da Mulher: da origem à luta mundial pela  igualdade - SIC Notícias">
            <a:extLst>
              <a:ext uri="{FF2B5EF4-FFF2-40B4-BE49-F238E27FC236}">
                <a16:creationId xmlns:a16="http://schemas.microsoft.com/office/drawing/2014/main" id="{B0F36841-7267-3226-C502-43BBA16CCD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477" y="2913096"/>
            <a:ext cx="3275548" cy="2179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6999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TotalTime>
  <Words>1119</Words>
  <Application>Microsoft Office PowerPoint</Application>
  <PresentationFormat>Apresentação no Ecrã (16:9)</PresentationFormat>
  <Paragraphs>137</Paragraphs>
  <Slides>16</Slides>
  <Notes>15</Notes>
  <HiddenSlides>0</HiddenSlides>
  <MMClips>0</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16</vt:i4>
      </vt:variant>
    </vt:vector>
  </HeadingPairs>
  <TitlesOfParts>
    <vt:vector size="22" baseType="lpstr">
      <vt:lpstr>Open Sans</vt:lpstr>
      <vt:lpstr>Helvetica Neue Light</vt:lpstr>
      <vt:lpstr>Arial</vt:lpstr>
      <vt:lpstr>Calibri</vt:lpstr>
      <vt:lpstr>Times New Roman</vt:lpstr>
      <vt:lpstr>Simple Light</vt:lpstr>
      <vt:lpstr>Apresentação do PowerPoint</vt:lpstr>
      <vt:lpstr>Apresentação do PowerPoint</vt:lpstr>
      <vt:lpstr>Apresentação do PowerPoint</vt:lpstr>
      <vt:lpstr>Apresentação do PowerPoint</vt:lpstr>
      <vt:lpstr>Article 2 TEU</vt:lpstr>
      <vt:lpstr>Gender Equality in the EU</vt:lpstr>
      <vt:lpstr>CJEU cases</vt:lpstr>
      <vt:lpstr>Afghan women</vt:lpstr>
      <vt:lpstr>Iranian women - Case C-646/21</vt:lpstr>
      <vt:lpstr>Other decision of CJEU  (Iranian women)</vt:lpstr>
      <vt:lpstr>Treaties (TEU + TFEU) + EU law</vt:lpstr>
      <vt:lpstr>Conclusion</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mdmir</dc:creator>
  <cp:lastModifiedBy>Dora Resende Alves</cp:lastModifiedBy>
  <cp:revision>163</cp:revision>
  <dcterms:modified xsi:type="dcterms:W3CDTF">2025-04-08T07:59:25Z</dcterms:modified>
</cp:coreProperties>
</file>