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8"/>
  </p:notesMasterIdLst>
  <p:handoutMasterIdLst>
    <p:handoutMasterId r:id="rId9"/>
  </p:handoutMasterIdLst>
  <p:sldIdLst>
    <p:sldId id="257" r:id="rId2"/>
    <p:sldId id="262" r:id="rId3"/>
    <p:sldId id="263" r:id="rId4"/>
    <p:sldId id="264" r:id="rId5"/>
    <p:sldId id="265" r:id="rId6"/>
    <p:sldId id="266" r:id="rId7"/>
  </p:sldIdLst>
  <p:sldSz cx="12192000" cy="6858000"/>
  <p:notesSz cx="6858000" cy="9144000"/>
  <p:defaultTextStyle>
    <a:defPPr rtl="0"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4529"/>
    <a:srgbClr val="2B3922"/>
    <a:srgbClr val="2E3722"/>
    <a:srgbClr val="FCF7F1"/>
    <a:srgbClr val="B8D233"/>
    <a:srgbClr val="5CC6D6"/>
    <a:srgbClr val="F8D22F"/>
    <a:srgbClr val="F03F2B"/>
    <a:srgbClr val="3488A0"/>
    <a:srgbClr val="5790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0" d="100"/>
          <a:sy n="120" d="100"/>
        </p:scale>
        <p:origin x="504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A170B22-A4BB-4708-B0CE-A73E8306129B}" type="datetime1">
              <a:rPr lang="pt-BR" smtClean="0"/>
              <a:t>16/10/2023</a:t>
            </a:fld>
            <a:endParaRPr lang="en-US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Espaço Reservado para o Número do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7ACF5E7-ACB0-497B-A8C6-F2E617B4631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53396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6245E56-2EE9-450B-A671-BE5C90BAC91C}" type="datetime1">
              <a:rPr lang="pt-BR" smtClean="0"/>
              <a:t>16/10/2023</a:t>
            </a:fld>
            <a:endParaRPr lang="en-US"/>
          </a:p>
        </p:txBody>
      </p:sp>
      <p:sp>
        <p:nvSpPr>
          <p:cNvPr id="4" name="Espaço Reservado para Imagem do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pt-br"/>
              <a:t>Clique para editar o texto Mestre</a:t>
            </a:r>
            <a:endParaRPr lang="en-US"/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37A705E3-E620-489D-9973-6221209A4B3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58183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 useBgFill="1">
        <p:nvSpPr>
          <p:cNvPr id="10" name="Retângulo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tângulo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tângulo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Conector Reto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 reto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ector reto 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 tIns="45720" bIns="45720" rtlCol="0" anchor="ctr">
            <a:noAutofit/>
          </a:bodyPr>
          <a:lstStyle>
            <a:lvl1pPr algn="ctr">
              <a:lnSpc>
                <a:spcPct val="83000"/>
              </a:lnSpc>
              <a:defRPr lang="en-US" sz="64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20" name="Espaço Reservado para Data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 rtlCol="0"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pPr rtl="0"/>
            <a:fld id="{2F3AF6F7-5911-45C3-BE0F-7F38FEFE43FA}" type="datetime1">
              <a:rPr lang="pt-BR" smtClean="0"/>
              <a:t>16/10/2023</a:t>
            </a:fld>
            <a:endParaRPr lang="en-US" dirty="0"/>
          </a:p>
        </p:txBody>
      </p:sp>
      <p:sp>
        <p:nvSpPr>
          <p:cNvPr id="21" name="Espaço Reservado para Rodapé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 rtlCol="0"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22" name="Espaço reservado para o número do slide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770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>
              <a:defRPr sz="3800"/>
            </a:lvl1pPr>
          </a:lstStyle>
          <a:p>
            <a:pPr rtl="0"/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pt-BR"/>
              <a:t>Clique para editar os estilos de texto Mestres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70C3F0E-1EAD-419A-B8F3-CB7CDE6B1E86}" type="datetime1">
              <a:rPr lang="pt-BR" smtClean="0"/>
              <a:t>16/10/2023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329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 hasCustomPrompt="1"/>
          </p:nvPr>
        </p:nvSpPr>
        <p:spPr>
          <a:xfrm>
            <a:off x="8991600" y="762000"/>
            <a:ext cx="2362200" cy="5257800"/>
          </a:xfrm>
        </p:spPr>
        <p:txBody>
          <a:bodyPr vert="eaVert" rtlCol="0"/>
          <a:lstStyle>
            <a:lvl1pPr>
              <a:defRPr/>
            </a:lvl1pPr>
          </a:lstStyle>
          <a:p>
            <a:pPr rtl="0"/>
            <a:r>
              <a:rPr lang="pt-br" dirty="0"/>
              <a:t>Clique para editar o estilo de título Mestre</a:t>
            </a:r>
            <a:endParaRPr lang="en-US" dirty="0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 rtlCol="0"/>
          <a:lstStyle/>
          <a:p>
            <a:pPr lvl="0" rtl="0"/>
            <a:r>
              <a:rPr lang="pt-BR"/>
              <a:t>Clique para editar os estilos de texto Mestres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274CCBA-3812-426F-BA8C-8BC3E97D7FB5}" type="datetime1">
              <a:rPr lang="pt-BR" smtClean="0"/>
              <a:t>16/10/2023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073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>
              <a:defRPr sz="3800"/>
            </a:lvl1pPr>
          </a:lstStyle>
          <a:p>
            <a:pPr rtl="0"/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pt-BR"/>
              <a:t>Clique para editar os estilos de texto Mestres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48C737E-092E-4203-A347-8410086932C6}" type="datetime1">
              <a:rPr lang="pt-BR" smtClean="0"/>
              <a:t>16/10/2023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708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>
            <a:extLst>
              <a:ext uri="{FF2B5EF4-FFF2-40B4-BE49-F238E27FC236}">
                <a16:creationId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 useBgFill="1">
        <p:nvSpPr>
          <p:cNvPr id="23" name="Retângulo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tângulo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tângulo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29156" y="2275165"/>
            <a:ext cx="8933688" cy="2406895"/>
          </a:xfrm>
        </p:spPr>
        <p:txBody>
          <a:bodyPr rtlCol="0" anchor="ctr">
            <a:noAutofit/>
          </a:bodyPr>
          <a:lstStyle>
            <a:lvl1pPr algn="ctr">
              <a:lnSpc>
                <a:spcPct val="83000"/>
              </a:lnSpc>
              <a:defRPr lang="en-US" sz="64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pt-BR"/>
              <a:t>Clique para editar o título Mestre</a:t>
            </a:r>
            <a:endParaRPr lang="en-US" dirty="0"/>
          </a:p>
        </p:txBody>
      </p:sp>
      <p:grpSp>
        <p:nvGrpSpPr>
          <p:cNvPr id="16" name="Grupo 15">
            <a:extLst>
              <a:ext uri="{FF2B5EF4-FFF2-40B4-BE49-F238E27FC236}">
                <a16:creationId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Conector Reto 16">
              <a:extLst>
                <a:ext uri="{FF2B5EF4-FFF2-40B4-BE49-F238E27FC236}">
                  <a16:creationId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 reto 17">
              <a:extLst>
                <a:ext uri="{FF2B5EF4-FFF2-40B4-BE49-F238E27FC236}">
                  <a16:creationId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ector Reto 18">
              <a:extLst>
                <a:ext uri="{FF2B5EF4-FFF2-40B4-BE49-F238E27FC236}">
                  <a16:creationId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rtlCol="0"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 rtlCol="0"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 rtl="0"/>
            <a:fld id="{494319B4-ED34-4D08-91C0-F7E8BD9417E6}" type="datetime1">
              <a:rPr lang="pt-BR" smtClean="0"/>
              <a:t>16/10/2023</a:t>
            </a:fld>
            <a:endParaRPr lang="en-US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 rtlCol="0"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071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is conteú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66344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pt-BR"/>
              <a:t>Clique para editar os estilos de texto Mestres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461760" y="2103120"/>
            <a:ext cx="466344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pt-BR"/>
              <a:t>Clique para editar os estilos de texto Mestres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DD1C28D-3F4C-4305-9CD5-9949626E9ED5}" type="datetime1">
              <a:rPr lang="pt-BR" smtClean="0"/>
              <a:t>16/10/2023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672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>
              <a:defRPr sz="3800"/>
            </a:lvl1pPr>
          </a:lstStyle>
          <a:p>
            <a:pPr rtl="0"/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rtlCol="0"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1069848" y="2792472"/>
            <a:ext cx="4663440" cy="3163825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pt-BR"/>
              <a:t>Clique para editar os estilos de texto Mestres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rtlCol="0"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458712" y="2792471"/>
            <a:ext cx="4663440" cy="3164509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pt-BR"/>
              <a:t>Clique para editar os estilos de texto Mestres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05F8630-DFFC-437C-A718-61BE3F548C4E}" type="datetime1">
              <a:rPr lang="pt-BR" smtClean="0"/>
              <a:t>16/10/2023</a:t>
            </a:fld>
            <a:endParaRPr lang="en-US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9" name="Espaço Reservado para o Número do Slide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960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>
              <a:defRPr sz="3800"/>
            </a:lvl1pPr>
          </a:lstStyle>
          <a:p>
            <a:pPr rtl="0"/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812AD8E-909B-47FE-B3D6-961E1D2E7A49}" type="datetime1">
              <a:rPr lang="pt-BR" smtClean="0"/>
              <a:t>16/10/2023</a:t>
            </a:fld>
            <a:endParaRPr lang="en-US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5" name="Espaço Reservado para o Número do Slide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413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D0BF672-AFC3-4C39-AA84-C1113D4307F1}" type="datetime1">
              <a:rPr lang="pt-BR" smtClean="0"/>
              <a:t>16/10/2023</a:t>
            </a:fld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Espaço reservado para o número do slide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247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458200" y="607392"/>
            <a:ext cx="3161963" cy="1645920"/>
          </a:xfrm>
        </p:spPr>
        <p:txBody>
          <a:bodyPr rtlCol="0"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pt-br" dirty="0"/>
              <a:t>Clique para editar o estilo de título Mestre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 rtlCol="0"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pt-BR"/>
              <a:t>Clique para editar os estilos de texto Mestres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458200" y="2336800"/>
            <a:ext cx="3161963" cy="3606800"/>
          </a:xfrm>
        </p:spPr>
        <p:txBody>
          <a:bodyPr rtlCol="0"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-br" dirty="0"/>
              <a:t>Clique para editar o texto Mestre</a:t>
            </a:r>
          </a:p>
        </p:txBody>
      </p:sp>
      <p:sp>
        <p:nvSpPr>
          <p:cNvPr id="8" name="Espaço Reservado para Data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B01F5550-97CC-4F3B-A34B-FE39BFD06EF0}" type="datetime1">
              <a:rPr lang="pt-BR" smtClean="0"/>
              <a:t>16/10/2023</a:t>
            </a:fld>
            <a:endParaRPr lang="en-US"/>
          </a:p>
        </p:txBody>
      </p:sp>
      <p:sp>
        <p:nvSpPr>
          <p:cNvPr id="9" name="Espaço Reservado para Rodapé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endParaRPr lang="en-US"/>
          </a:p>
        </p:txBody>
      </p:sp>
      <p:sp>
        <p:nvSpPr>
          <p:cNvPr id="11" name="Espaço Reservado para o Número do Slide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602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>
            <a:extLst>
              <a:ext uri="{FF2B5EF4-FFF2-40B4-BE49-F238E27FC236}">
                <a16:creationId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Espaço reservado para imagem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pt-br" dirty="0"/>
              <a:t>Clique no ícone para adicionar uma imagem</a:t>
            </a:r>
            <a:endParaRPr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 rtlCol="0"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rtl="0"/>
            <a:fld id="{7975B8C2-382E-4F5E-B0CE-7E0EEF75E017}" type="datetime1">
              <a:rPr lang="pt-BR" smtClean="0"/>
              <a:t>16/10/2023</a:t>
            </a:fld>
            <a:endParaRPr lang="en-US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 rtlCol="0"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 rtl="0"/>
            <a:endParaRPr lang="en-US" dirty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 rtlCol="0"/>
          <a:lstStyle/>
          <a:p>
            <a:pPr rtl="0"/>
            <a:fld id="{34B7E4EF-A1BD-40F4-AB7B-04F084DD991D}" type="slidenum">
              <a:rPr lang="en-US" smtClean="0"/>
              <a:t>‹nº›</a:t>
            </a:fld>
            <a:endParaRPr lang="en-US"/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477250" y="603504"/>
            <a:ext cx="3144774" cy="1645920"/>
          </a:xfrm>
        </p:spPr>
        <p:txBody>
          <a:bodyPr rtlCol="0" anchor="b">
            <a:noAutofit/>
          </a:bodyPr>
          <a:lstStyle>
            <a:lvl1pPr algn="l">
              <a:lnSpc>
                <a:spcPct val="100000"/>
              </a:lnSpc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pPr rtl="0"/>
            <a:r>
              <a:rPr lang="pt-br" dirty="0"/>
              <a:t>Clique para editar o estilo de título Mestre</a:t>
            </a:r>
            <a:endParaRPr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477250" y="2386584"/>
            <a:ext cx="3144774" cy="3511296"/>
          </a:xfrm>
        </p:spPr>
        <p:txBody>
          <a:bodyPr rtlCol="0"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-br" dirty="0"/>
              <a:t>Clique para editar o texto Mestre</a:t>
            </a:r>
          </a:p>
        </p:txBody>
      </p:sp>
    </p:spTree>
    <p:extLst>
      <p:ext uri="{BB962C8B-B14F-4D97-AF65-F5344CB8AC3E}">
        <p14:creationId xmlns:p14="http://schemas.microsoft.com/office/powerpoint/2010/main" val="2678223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tângulo 8">
            <a:extLst>
              <a:ext uri="{FF2B5EF4-FFF2-40B4-BE49-F238E27FC236}">
                <a16:creationId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7" name="Retângulo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Retângulo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pt-br"/>
              <a:t>Clique para editar o estilo de título Mestre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pt-br"/>
              <a:t>Clique para editar o texto Mestre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91DF2A3A-30FD-464E-8202-27A276433376}" type="datetime1">
              <a:rPr lang="pt-BR" smtClean="0"/>
              <a:t>16/10/2023</a:t>
            </a:fld>
            <a:endParaRPr lang="en-US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57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65" r:id="rId5"/>
    <p:sldLayoutId id="2147483671" r:id="rId6"/>
    <p:sldLayoutId id="2147483672" r:id="rId7"/>
    <p:sldLayoutId id="2147483662" r:id="rId8"/>
    <p:sldLayoutId id="2147483663" r:id="rId9"/>
    <p:sldLayoutId id="2147483664" r:id="rId10"/>
    <p:sldLayoutId id="2147483666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i="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1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Imagem ampliada de um logotipo&#10;&#10;Descrição gerada automaticamente">
            <a:extLst>
              <a:ext uri="{FF2B5EF4-FFF2-40B4-BE49-F238E27FC236}">
                <a16:creationId xmlns:a16="http://schemas.microsoft.com/office/drawing/2014/main" id="{8045422F-7258-40AC-BD2E-2469AA4489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/>
          <a:stretch/>
        </p:blipFill>
        <p:spPr>
          <a:xfrm>
            <a:off x="21" y="10"/>
            <a:ext cx="12191979" cy="6857990"/>
          </a:xfrm>
          <a:prstGeom prst="rect">
            <a:avLst/>
          </a:prstGeom>
        </p:spPr>
      </p:pic>
      <p:sp>
        <p:nvSpPr>
          <p:cNvPr id="82" name="Retângulo 81">
            <a:extLst>
              <a:ext uri="{FF2B5EF4-FFF2-40B4-BE49-F238E27FC236}">
                <a16:creationId xmlns:a16="http://schemas.microsoft.com/office/drawing/2014/main" id="{2644B391-9BFE-445C-A9EC-F544BB85FB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95067" y="1808532"/>
            <a:ext cx="5452527" cy="3240936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 cap="sq" cmpd="sng" algn="ctr">
            <a:noFill/>
            <a:prstDash val="solid"/>
            <a:miter lim="800000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84" name="Retângulo 83">
            <a:extLst>
              <a:ext uri="{FF2B5EF4-FFF2-40B4-BE49-F238E27FC236}">
                <a16:creationId xmlns:a16="http://schemas.microsoft.com/office/drawing/2014/main" id="{80F26E69-87D9-4655-AE7B-280A87AA3C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61010" y="1975104"/>
            <a:ext cx="5120640" cy="2907792"/>
          </a:xfrm>
          <a:prstGeom prst="rect">
            <a:avLst/>
          </a:prstGeom>
          <a:noFill/>
          <a:ln w="6350" cap="sq" cmpd="sng" algn="ctr">
            <a:solidFill>
              <a:schemeClr val="tx1"/>
            </a:solidFill>
            <a:prstDash val="solid"/>
            <a:miter lim="800000"/>
          </a:ln>
          <a:effectLst>
            <a:softEdge rad="0"/>
          </a:effectLst>
        </p:spPr>
        <p:txBody>
          <a:bodyPr/>
          <a:lstStyle/>
          <a:p>
            <a:endParaRPr lang="pt-B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8C3B467-088C-4F3D-A9A7-105C4E1E20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33793" y="2355458"/>
            <a:ext cx="4775075" cy="1630907"/>
          </a:xfrm>
        </p:spPr>
        <p:txBody>
          <a:bodyPr rtlCol="0">
            <a:normAutofit/>
          </a:bodyPr>
          <a:lstStyle/>
          <a:p>
            <a:pPr rtl="0"/>
            <a:r>
              <a:rPr lang="pt-br" sz="2500" dirty="0">
                <a:solidFill>
                  <a:schemeClr val="tx1"/>
                </a:solidFill>
              </a:rPr>
              <a:t>A União Europeia como promotora da Democracia </a:t>
            </a:r>
            <a:r>
              <a:rPr lang="pt-BR" sz="2500" dirty="0">
                <a:solidFill>
                  <a:schemeClr val="tx1"/>
                </a:solidFill>
              </a:rPr>
              <a:t>–</a:t>
            </a:r>
            <a:r>
              <a:rPr lang="pt-br" sz="2500" dirty="0">
                <a:solidFill>
                  <a:schemeClr val="tx1"/>
                </a:solidFill>
              </a:rPr>
              <a:t> o (</a:t>
            </a:r>
            <a:r>
              <a:rPr lang="pt-br" sz="2500" dirty="0" err="1">
                <a:solidFill>
                  <a:schemeClr val="tx1"/>
                </a:solidFill>
              </a:rPr>
              <a:t>des</a:t>
            </a:r>
            <a:r>
              <a:rPr lang="pt-br" sz="2500" dirty="0">
                <a:solidFill>
                  <a:schemeClr val="tx1"/>
                </a:solidFill>
              </a:rPr>
              <a:t>)caso da Turquia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722DDC-8EEE-4A06-8DFE-B44871EAA2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33793" y="3995988"/>
            <a:ext cx="4775075" cy="559656"/>
          </a:xfrm>
        </p:spPr>
        <p:txBody>
          <a:bodyPr rtlCol="0">
            <a:noAutofit/>
          </a:bodyPr>
          <a:lstStyle/>
          <a:p>
            <a:pPr rtl="0">
              <a:spcAft>
                <a:spcPts val="600"/>
              </a:spcAft>
            </a:pPr>
            <a:r>
              <a:rPr lang="pt-BR" sz="1500" dirty="0">
                <a:solidFill>
                  <a:schemeClr val="tx1"/>
                </a:solidFill>
              </a:rPr>
              <a:t>L</a:t>
            </a:r>
            <a:r>
              <a:rPr lang="pt-br" sz="1500" dirty="0">
                <a:solidFill>
                  <a:schemeClr val="tx1"/>
                </a:solidFill>
              </a:rPr>
              <a:t>a </a:t>
            </a:r>
            <a:r>
              <a:rPr lang="pt-br" sz="1500" dirty="0" err="1">
                <a:solidFill>
                  <a:schemeClr val="tx1"/>
                </a:solidFill>
              </a:rPr>
              <a:t>Únion</a:t>
            </a:r>
            <a:r>
              <a:rPr lang="pt-br" sz="1500" dirty="0">
                <a:solidFill>
                  <a:schemeClr val="tx1"/>
                </a:solidFill>
              </a:rPr>
              <a:t> </a:t>
            </a:r>
            <a:r>
              <a:rPr lang="pt-br" sz="1500" dirty="0" err="1">
                <a:solidFill>
                  <a:schemeClr val="tx1"/>
                </a:solidFill>
              </a:rPr>
              <a:t>Europea</a:t>
            </a:r>
            <a:r>
              <a:rPr lang="pt-br" sz="1500" dirty="0">
                <a:solidFill>
                  <a:schemeClr val="tx1"/>
                </a:solidFill>
              </a:rPr>
              <a:t> como promotora de </a:t>
            </a:r>
            <a:r>
              <a:rPr lang="pt-br" sz="1500" dirty="0" err="1">
                <a:solidFill>
                  <a:schemeClr val="tx1"/>
                </a:solidFill>
              </a:rPr>
              <a:t>la</a:t>
            </a:r>
            <a:r>
              <a:rPr lang="pt-br" sz="1500" dirty="0">
                <a:solidFill>
                  <a:schemeClr val="tx1"/>
                </a:solidFill>
              </a:rPr>
              <a:t> democracia </a:t>
            </a:r>
            <a:r>
              <a:rPr lang="pt-BR" sz="1500" dirty="0">
                <a:solidFill>
                  <a:schemeClr val="tx1"/>
                </a:solidFill>
              </a:rPr>
              <a:t>–</a:t>
            </a:r>
            <a:r>
              <a:rPr lang="pt-br" sz="1500" dirty="0">
                <a:solidFill>
                  <a:schemeClr val="tx1"/>
                </a:solidFill>
              </a:rPr>
              <a:t> El olvido de Turquia</a:t>
            </a:r>
          </a:p>
        </p:txBody>
      </p:sp>
      <p:pic>
        <p:nvPicPr>
          <p:cNvPr id="4" name="Imagem 3" descr="DD_UPT">
            <a:extLst>
              <a:ext uri="{FF2B5EF4-FFF2-40B4-BE49-F238E27FC236}">
                <a16:creationId xmlns:a16="http://schemas.microsoft.com/office/drawing/2014/main" id="{97F2B856-94EC-2082-E4B1-28773358C0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969" y="6051176"/>
            <a:ext cx="4826299" cy="672354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id="{4D759F51-A618-03AD-6F6A-23FFAEA455C6}"/>
              </a:ext>
            </a:extLst>
          </p:cNvPr>
          <p:cNvSpPr/>
          <p:nvPr/>
        </p:nvSpPr>
        <p:spPr>
          <a:xfrm>
            <a:off x="5695067" y="5351929"/>
            <a:ext cx="5452527" cy="1008530"/>
          </a:xfrm>
          <a:prstGeom prst="rect">
            <a:avLst/>
          </a:prstGeom>
          <a:solidFill>
            <a:schemeClr val="tx2">
              <a:lumMod val="2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A89C3E60-26A2-E17F-FED2-1128D38A62E4}"/>
              </a:ext>
            </a:extLst>
          </p:cNvPr>
          <p:cNvSpPr/>
          <p:nvPr/>
        </p:nvSpPr>
        <p:spPr>
          <a:xfrm>
            <a:off x="5861010" y="5472953"/>
            <a:ext cx="5120640" cy="73958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9F2EE8C3-701E-6BC4-289C-2F996270C758}"/>
              </a:ext>
            </a:extLst>
          </p:cNvPr>
          <p:cNvSpPr txBox="1"/>
          <p:nvPr/>
        </p:nvSpPr>
        <p:spPr>
          <a:xfrm>
            <a:off x="5861010" y="5593976"/>
            <a:ext cx="512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Prof. ª Doutora Dora Resende Alves        e</a:t>
            </a:r>
          </a:p>
          <a:p>
            <a:r>
              <a:rPr lang="pt-BR" dirty="0"/>
              <a:t>Natan Oliveira de Souza</a:t>
            </a:r>
          </a:p>
        </p:txBody>
      </p:sp>
    </p:spTree>
    <p:extLst>
      <p:ext uri="{BB962C8B-B14F-4D97-AF65-F5344CB8AC3E}">
        <p14:creationId xmlns:p14="http://schemas.microsoft.com/office/powerpoint/2010/main" val="25842807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 democracia corre perigo? - Fundação Verde Herbert Daniel">
            <a:extLst>
              <a:ext uri="{FF2B5EF4-FFF2-40B4-BE49-F238E27FC236}">
                <a16:creationId xmlns:a16="http://schemas.microsoft.com/office/drawing/2014/main" id="{63D1D0CA-9577-627D-8980-B6114BA7FAAB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32" r="12541" b="1"/>
          <a:stretch/>
        </p:blipFill>
        <p:spPr bwMode="auto">
          <a:xfrm>
            <a:off x="228599" y="237744"/>
            <a:ext cx="7696201" cy="6382512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1" name="Date Placeholder 2">
            <a:extLst>
              <a:ext uri="{FF2B5EF4-FFF2-40B4-BE49-F238E27FC236}">
                <a16:creationId xmlns:a16="http://schemas.microsoft.com/office/drawing/2014/main" id="{BA7CB82E-3399-1103-76D7-8DFF8BD332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/>
          <a:lstStyle/>
          <a:p>
            <a:pPr rtl="0">
              <a:spcAft>
                <a:spcPts val="600"/>
              </a:spcAft>
            </a:pPr>
            <a:fld id="{7975B8C2-382E-4F5E-B0CE-7E0EEF75E017}" type="datetime1">
              <a:rPr lang="pt-BR" smtClean="0"/>
              <a:pPr rtl="0">
                <a:spcAft>
                  <a:spcPts val="600"/>
                </a:spcAft>
              </a:pPr>
              <a:t>16/10/2023</a:t>
            </a:fld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4590752-2434-52A8-F3FD-1E5597CC7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anchor="b">
            <a:normAutofit/>
          </a:bodyPr>
          <a:lstStyle/>
          <a:p>
            <a:r>
              <a:rPr lang="pt-BR" dirty="0"/>
              <a:t>INTRODUÇÃO </a:t>
            </a:r>
          </a:p>
        </p:txBody>
      </p:sp>
      <p:sp>
        <p:nvSpPr>
          <p:cNvPr id="1033" name="Text Placeholder 4">
            <a:extLst>
              <a:ext uri="{FF2B5EF4-FFF2-40B4-BE49-F238E27FC236}">
                <a16:creationId xmlns:a16="http://schemas.microsoft.com/office/drawing/2014/main" id="{42890194-3DAF-67DC-CADD-F534F9E320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Democracia</a:t>
            </a:r>
            <a:r>
              <a:rPr lang="en-US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União</a:t>
            </a:r>
            <a:r>
              <a:rPr lang="en-US" dirty="0"/>
              <a:t> </a:t>
            </a:r>
            <a:r>
              <a:rPr lang="en-US" dirty="0" err="1"/>
              <a:t>Europeia</a:t>
            </a:r>
            <a:r>
              <a:rPr lang="en-US" dirty="0"/>
              <a:t> e o </a:t>
            </a:r>
            <a:r>
              <a:rPr lang="en-US" dirty="0" err="1"/>
              <a:t>princípio</a:t>
            </a:r>
            <a:r>
              <a:rPr lang="en-US" dirty="0"/>
              <a:t> </a:t>
            </a:r>
            <a:r>
              <a:rPr lang="en-US" dirty="0" err="1"/>
              <a:t>democrático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Objetivo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Metodologia</a:t>
            </a:r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492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975643A4-663E-BF54-515E-A8B3EB576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975B8C2-382E-4F5E-B0CE-7E0EEF75E017}" type="datetime1">
              <a:rPr lang="pt-BR" smtClean="0"/>
              <a:t>16/10/2023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49DA96B7-BB00-9865-2F55-ED9AE3A79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O processo de formação da União Europeia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EC053D39-9D74-C6A2-F04F-5F62D23C6AC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Comunidade Europeia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Ato Único Europeu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Tratado de União Europeia (TUE)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Tratado sobre o Funcionamento da União Europeia (TFUE)</a:t>
            </a:r>
          </a:p>
        </p:txBody>
      </p:sp>
      <p:pic>
        <p:nvPicPr>
          <p:cNvPr id="2050" name="Picture 2" descr="Conheça a história da União Europeia através de mapas - TudoGeo">
            <a:extLst>
              <a:ext uri="{FF2B5EF4-FFF2-40B4-BE49-F238E27FC236}">
                <a16:creationId xmlns:a16="http://schemas.microsoft.com/office/drawing/2014/main" id="{C676B0CA-B1B9-2368-F876-8C8FE322693C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92" r="12292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72373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E687F4F4-F6F5-24B6-F878-18AFB2225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975B8C2-382E-4F5E-B0CE-7E0EEF75E017}" type="datetime1">
              <a:rPr lang="pt-BR" smtClean="0"/>
              <a:t>16/10/2023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6659191E-31CD-25F7-B922-053A6ADF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Democracia e a União Europeia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0302F80A-24A7-7914-6E42-C7827CF4C0D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Relatório de </a:t>
            </a:r>
            <a:r>
              <a:rPr lang="pt-BR" dirty="0" err="1"/>
              <a:t>Birkelbach</a:t>
            </a:r>
            <a:endParaRPr lang="pt-B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Artigos 2.º, 6.º, 8.º 21.º e 23.º do TUE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Artigos 8.º, 19.º, 258.º a 260.º, 278.º e 279.º do TFUE</a:t>
            </a:r>
          </a:p>
        </p:txBody>
      </p:sp>
      <p:pic>
        <p:nvPicPr>
          <p:cNvPr id="3074" name="Picture 2" descr="A democracia europeia está viva | Opinião | EL PAÍS Brasil">
            <a:extLst>
              <a:ext uri="{FF2B5EF4-FFF2-40B4-BE49-F238E27FC236}">
                <a16:creationId xmlns:a16="http://schemas.microsoft.com/office/drawing/2014/main" id="{4B06ED3C-E340-04F3-02D8-F4D4F6CAACDA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3" r="4703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7665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CF8FF3C9-EC23-65D4-A730-E5C938E18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975B8C2-382E-4F5E-B0CE-7E0EEF75E017}" type="datetime1">
              <a:rPr lang="pt-BR" smtClean="0"/>
              <a:t>16/10/2023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C3048DC1-F2A7-4C72-3EBF-2E4AFFB71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O (</a:t>
            </a:r>
            <a:r>
              <a:rPr lang="pt-BR" dirty="0" err="1"/>
              <a:t>des</a:t>
            </a:r>
            <a:r>
              <a:rPr lang="pt-BR" dirty="0"/>
              <a:t>)caso da Turquia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293440D7-7227-FC47-0C0E-BA1103F04B88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Turquia e União Europeia                              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dirty="0"/>
              <a:t>Constituição de 1961;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dirty="0"/>
              <a:t>Golpe militar – década de 80;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dirty="0"/>
              <a:t>União Aduaneira;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dirty="0"/>
              <a:t>Vitória do </a:t>
            </a:r>
            <a:r>
              <a:rPr lang="pt-BR" sz="18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Partido da Justiça e do Desenvolvimento (AKP)</a:t>
            </a:r>
            <a:r>
              <a:rPr lang="pt-BR" dirty="0"/>
              <a:t>  </a:t>
            </a:r>
          </a:p>
        </p:txBody>
      </p:sp>
      <p:pic>
        <p:nvPicPr>
          <p:cNvPr id="4098" name="Picture 2" descr="Turquia ameaça UE após bloco adiar isenção de visto | Mercado">
            <a:extLst>
              <a:ext uri="{FF2B5EF4-FFF2-40B4-BE49-F238E27FC236}">
                <a16:creationId xmlns:a16="http://schemas.microsoft.com/office/drawing/2014/main" id="{DA275CEC-D036-5578-12D2-79078DC4E2FA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01" r="14001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657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CB080295-30D8-0ED6-E09D-D55090F340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</p:spPr>
        <p:txBody>
          <a:bodyPr anchor="ctr">
            <a:normAutofit/>
          </a:bodyPr>
          <a:lstStyle/>
          <a:p>
            <a:r>
              <a:rPr lang="pt-BR" dirty="0"/>
              <a:t>CONCLUSÃO</a:t>
            </a:r>
          </a:p>
        </p:txBody>
      </p:sp>
      <p:pic>
        <p:nvPicPr>
          <p:cNvPr id="5122" name="Picture 2" descr="Carlos Coelho: Carlos Coelho: “União Europeia não é refém da Turquia”">
            <a:extLst>
              <a:ext uri="{FF2B5EF4-FFF2-40B4-BE49-F238E27FC236}">
                <a16:creationId xmlns:a16="http://schemas.microsoft.com/office/drawing/2014/main" id="{A8D57A11-EA84-D587-381C-94EAFF6C3D9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24" b="21224"/>
          <a:stretch/>
        </p:blipFill>
        <p:spPr bwMode="auto">
          <a:xfrm>
            <a:off x="1066800" y="2103120"/>
            <a:ext cx="10058400" cy="3849624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859D3BF8-05E9-63DA-4FFB-E7ED2C1FF5B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256794" y="6035040"/>
            <a:ext cx="2893045" cy="365760"/>
          </a:xfrm>
        </p:spPr>
        <p:txBody>
          <a:bodyPr anchor="b">
            <a:normAutofit/>
          </a:bodyPr>
          <a:lstStyle/>
          <a:p>
            <a:pPr rtl="0">
              <a:spcAft>
                <a:spcPts val="600"/>
              </a:spcAft>
            </a:pPr>
            <a:fld id="{7975B8C2-382E-4F5E-B0CE-7E0EEF75E017}" type="datetime1">
              <a:rPr lang="pt-BR" smtClean="0"/>
              <a:pPr rtl="0">
                <a:spcAft>
                  <a:spcPts val="600"/>
                </a:spcAft>
              </a:pPr>
              <a:t>16/10/2023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2469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VTI">
  <a:themeElements>
    <a:clrScheme name="FIVE">
      <a:dk1>
        <a:sysClr val="windowText" lastClr="000000"/>
      </a:dk1>
      <a:lt1>
        <a:sysClr val="window" lastClr="FFFFFF"/>
      </a:lt1>
      <a:dk2>
        <a:srgbClr val="505046"/>
      </a:dk2>
      <a:lt2>
        <a:srgbClr val="F5F6F4"/>
      </a:lt2>
      <a:accent1>
        <a:srgbClr val="57903F"/>
      </a:accent1>
      <a:accent2>
        <a:srgbClr val="F03F2B"/>
      </a:accent2>
      <a:accent3>
        <a:srgbClr val="3488A0"/>
      </a:accent3>
      <a:accent4>
        <a:srgbClr val="F8D22F"/>
      </a:accent4>
      <a:accent5>
        <a:srgbClr val="5CC6D6"/>
      </a:accent5>
      <a:accent6>
        <a:srgbClr val="B8D233"/>
      </a:accent6>
      <a:hlink>
        <a:srgbClr val="00B0F0"/>
      </a:hlink>
      <a:folHlink>
        <a:srgbClr val="B2B2B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1798614_TF78438558" id="{EFC388B7-E3E7-46E9-90A0-7401A222EB8A}" vid="{685F28B6-3FA5-49C7-9831-35ED941F70C7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{86C1C818-6869-4727-B4E5-AB6D2E9FE80A}tf78438558_win32</Template>
  <TotalTime>59</TotalTime>
  <Words>176</Words>
  <Application>Microsoft Office PowerPoint</Application>
  <PresentationFormat>Widescreen</PresentationFormat>
  <Paragraphs>39</Paragraphs>
  <Slides>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12" baseType="lpstr">
      <vt:lpstr>Arial</vt:lpstr>
      <vt:lpstr>Calibri</vt:lpstr>
      <vt:lpstr>Century Gothic</vt:lpstr>
      <vt:lpstr>Garamond</vt:lpstr>
      <vt:lpstr>Wingdings</vt:lpstr>
      <vt:lpstr>SavonVTI</vt:lpstr>
      <vt:lpstr>A União Europeia como promotora da Democracia – o (des)caso da Turquia</vt:lpstr>
      <vt:lpstr>INTRODUÇÃO </vt:lpstr>
      <vt:lpstr>O processo de formação da União Europeia</vt:lpstr>
      <vt:lpstr>Democracia e a União Europeia</vt:lpstr>
      <vt:lpstr>O (des)caso da Turquia</vt:lpstr>
      <vt:lpstr>CONCLUSÃO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União Europeia como promotora da Democracia – o (des)caso da Turquia</dc:title>
  <dc:creator>Marlene Oliveira de Souza</dc:creator>
  <cp:lastModifiedBy>Marlene Oliveira de Souza</cp:lastModifiedBy>
  <cp:revision>1</cp:revision>
  <dcterms:created xsi:type="dcterms:W3CDTF">2023-10-16T22:27:15Z</dcterms:created>
  <dcterms:modified xsi:type="dcterms:W3CDTF">2023-10-16T23:26:25Z</dcterms:modified>
</cp:coreProperties>
</file>