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webextensions/webextension3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0"/>
  </p:notesMasterIdLst>
  <p:sldIdLst>
    <p:sldId id="263" r:id="rId2"/>
    <p:sldId id="262" r:id="rId3"/>
    <p:sldId id="282" r:id="rId4"/>
    <p:sldId id="266" r:id="rId5"/>
    <p:sldId id="281" r:id="rId6"/>
    <p:sldId id="276" r:id="rId7"/>
    <p:sldId id="289" r:id="rId8"/>
    <p:sldId id="285" r:id="rId9"/>
    <p:sldId id="278" r:id="rId10"/>
    <p:sldId id="267" r:id="rId11"/>
    <p:sldId id="290" r:id="rId12"/>
    <p:sldId id="291" r:id="rId13"/>
    <p:sldId id="280" r:id="rId14"/>
    <p:sldId id="283" r:id="rId15"/>
    <p:sldId id="288" r:id="rId16"/>
    <p:sldId id="284" r:id="rId17"/>
    <p:sldId id="268" r:id="rId18"/>
    <p:sldId id="265" r:id="rId19"/>
  </p:sldIdLst>
  <p:sldSz cx="9144000" cy="5143500" type="screen16x9"/>
  <p:notesSz cx="6858000" cy="9144000"/>
  <p:embeddedFontLst>
    <p:embeddedFont>
      <p:font typeface="Helvetica Neue" panose="020B0604020202020204" charset="0"/>
      <p:regular r:id="rId21"/>
      <p:bold r:id="rId22"/>
      <p:italic r:id="rId23"/>
      <p:boldItalic r:id="rId24"/>
    </p:embeddedFont>
    <p:embeddedFont>
      <p:font typeface="Helvetica Neue Light" panose="020B0604020202020204" charset="0"/>
      <p:regular r:id="rId25"/>
      <p:bold r:id="rId26"/>
      <p:italic r:id="rId27"/>
      <p:boldItalic r:id="rId28"/>
    </p:embeddedFont>
    <p:embeddedFont>
      <p:font typeface="Open Sans" panose="020B0606030504020204" pitchFamily="34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767">
          <p15:clr>
            <a:srgbClr val="747775"/>
          </p15:clr>
        </p15:guide>
        <p15:guide id="2" pos="2993">
          <p15:clr>
            <a:srgbClr val="747775"/>
          </p15:clr>
        </p15:guide>
        <p15:guide id="3" orient="horz" pos="2778">
          <p15:clr>
            <a:srgbClr val="747775"/>
          </p15:clr>
        </p15:guide>
        <p15:guide id="4" orient="horz" pos="259" userDrawn="1">
          <p15:clr>
            <a:srgbClr val="747775"/>
          </p15:clr>
        </p15:guide>
        <p15:guide id="5" pos="521" userDrawn="1">
          <p15:clr>
            <a:srgbClr val="747775"/>
          </p15:clr>
        </p15:guide>
        <p15:guide id="6" pos="5307" userDrawn="1">
          <p15:clr>
            <a:srgbClr val="747775"/>
          </p15:clr>
        </p15:guide>
        <p15:guide id="8" orient="horz" pos="1234" userDrawn="1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3" roundtripDataSignature="AMtx7mgVIcFARnq0hnPfFX/k3HqRWTpo8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7B72"/>
    <a:srgbClr val="A98DB6"/>
    <a:srgbClr val="D91E43"/>
    <a:srgbClr val="4D7B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1"/>
    <p:restoredTop sz="94694"/>
  </p:normalViewPr>
  <p:slideViewPr>
    <p:cSldViewPr snapToGrid="0">
      <p:cViewPr varScale="1">
        <p:scale>
          <a:sx n="106" d="100"/>
          <a:sy n="106" d="100"/>
        </p:scale>
        <p:origin x="108" y="510"/>
      </p:cViewPr>
      <p:guideLst>
        <p:guide pos="2767"/>
        <p:guide pos="2993"/>
        <p:guide orient="horz" pos="2778"/>
        <p:guide orient="horz" pos="259"/>
        <p:guide pos="521"/>
        <p:guide pos="5307"/>
        <p:guide orient="horz" pos="12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dddc529114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g2dddc529114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57408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dddc529114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" name="Google Shape;64;g2dddc529114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80132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>
          <a:extLst>
            <a:ext uri="{FF2B5EF4-FFF2-40B4-BE49-F238E27FC236}">
              <a16:creationId xmlns:a16="http://schemas.microsoft.com/office/drawing/2014/main" id="{55D6CDB4-AE3A-F830-C1C5-4489E420E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dddc529114_0_27:notes">
            <a:extLst>
              <a:ext uri="{FF2B5EF4-FFF2-40B4-BE49-F238E27FC236}">
                <a16:creationId xmlns:a16="http://schemas.microsoft.com/office/drawing/2014/main" id="{DEF82A9B-CC68-69B5-1A2E-0958A03EF45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" name="Google Shape;64;g2dddc529114_0_27:notes">
            <a:extLst>
              <a:ext uri="{FF2B5EF4-FFF2-40B4-BE49-F238E27FC236}">
                <a16:creationId xmlns:a16="http://schemas.microsoft.com/office/drawing/2014/main" id="{D6A1B8FA-D10B-771A-F7DF-88BCF01A6CF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51778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>
          <a:extLst>
            <a:ext uri="{FF2B5EF4-FFF2-40B4-BE49-F238E27FC236}">
              <a16:creationId xmlns:a16="http://schemas.microsoft.com/office/drawing/2014/main" id="{3767CE03-918D-F8D7-10C2-E2AFB17DB4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dddc529114_0_27:notes">
            <a:extLst>
              <a:ext uri="{FF2B5EF4-FFF2-40B4-BE49-F238E27FC236}">
                <a16:creationId xmlns:a16="http://schemas.microsoft.com/office/drawing/2014/main" id="{362F6FCB-22C8-C689-8C47-F33335CD45A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" name="Google Shape;64;g2dddc529114_0_27:notes">
            <a:extLst>
              <a:ext uri="{FF2B5EF4-FFF2-40B4-BE49-F238E27FC236}">
                <a16:creationId xmlns:a16="http://schemas.microsoft.com/office/drawing/2014/main" id="{B5B1F7F3-97E0-E456-B712-85840D7DA17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73736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https://european-union.europa.eu/easy-read_pt </a:t>
            </a:r>
          </a:p>
        </p:txBody>
      </p:sp>
    </p:spTree>
    <p:extLst>
      <p:ext uri="{BB962C8B-B14F-4D97-AF65-F5344CB8AC3E}">
        <p14:creationId xmlns:p14="http://schemas.microsoft.com/office/powerpoint/2010/main" val="2881343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>
          <a:extLst>
            <a:ext uri="{FF2B5EF4-FFF2-40B4-BE49-F238E27FC236}">
              <a16:creationId xmlns:a16="http://schemas.microsoft.com/office/drawing/2014/main" id="{5A787BB6-177D-C6C0-03F1-6BFE93F000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dddc529114_0_27:notes">
            <a:extLst>
              <a:ext uri="{FF2B5EF4-FFF2-40B4-BE49-F238E27FC236}">
                <a16:creationId xmlns:a16="http://schemas.microsoft.com/office/drawing/2014/main" id="{4EA9BFF3-AC56-6D65-8657-E66FF5ABCE1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" name="Google Shape;64;g2dddc529114_0_27:notes">
            <a:extLst>
              <a:ext uri="{FF2B5EF4-FFF2-40B4-BE49-F238E27FC236}">
                <a16:creationId xmlns:a16="http://schemas.microsoft.com/office/drawing/2014/main" id="{2C7B0091-4F9F-0015-C8D5-65D01597E41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59199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>
          <a:extLst>
            <a:ext uri="{FF2B5EF4-FFF2-40B4-BE49-F238E27FC236}">
              <a16:creationId xmlns:a16="http://schemas.microsoft.com/office/drawing/2014/main" id="{B66BBB24-F57F-1073-DAFB-EBA84981A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dddc529114_0_27:notes">
            <a:extLst>
              <a:ext uri="{FF2B5EF4-FFF2-40B4-BE49-F238E27FC236}">
                <a16:creationId xmlns:a16="http://schemas.microsoft.com/office/drawing/2014/main" id="{FE44575B-DA37-D1E2-A465-320F91BF0E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" name="Google Shape;64;g2dddc529114_0_27:notes">
            <a:extLst>
              <a:ext uri="{FF2B5EF4-FFF2-40B4-BE49-F238E27FC236}">
                <a16:creationId xmlns:a16="http://schemas.microsoft.com/office/drawing/2014/main" id="{63DE8B79-B392-C643-C9F1-046A650B890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28827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386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5124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214" y="460805"/>
            <a:ext cx="8482004" cy="89197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526617"/>
            <a:ext cx="8272212" cy="760350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5" y="1635373"/>
            <a:ext cx="8272211" cy="2758727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7967-6BE1-46D8-B406-81F422792A49}" type="datetimeFigureOut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4467103"/>
            <a:ext cx="789381" cy="273844"/>
          </a:xfrm>
        </p:spPr>
        <p:txBody>
          <a:bodyPr/>
          <a:lstStyle/>
          <a:p>
            <a:fld id="{AC1DD826-5F90-4F5C-811B-F5D272359F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33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9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2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hyperlink" Target="http://data.europa.eu/eli/reg/2024/2019/oj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curia.europa.eu/site/upload/docs/application/pdf/2025-07/cp250084pt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curia.europa.eu/site/upload/docs/application/pdf/2025-07/cp250084en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uria.europa.eu/site/jcms/qua3_6438/pt/historia-dos-edificio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curia.europa.eu/site/jcms/1258972_EmbedVideo/pt/advogado-geral-apresentar-conclusoes-nos-processos-mais-dificeis-do-tribunal-de-justica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uria.europa.eu/site/jcms/d2_5085/pt/main-navigation" TargetMode="External"/><Relationship Id="rId2" Type="http://schemas.openxmlformats.org/officeDocument/2006/relationships/hyperlink" Target="https://commission.europa.eu/topics/competition_p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hyperlink" Target="https://curia.europa.eu/site/jcms/d2_5147/pt/tribunal-geral" TargetMode="External"/><Relationship Id="rId4" Type="http://schemas.openxmlformats.org/officeDocument/2006/relationships/hyperlink" Target="https://curia.europa.eu/site/jcms/d2_5146/pt/tribunal-de-justica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cielo.iics.una.py/scielo.php?script=sci_arttext&amp;pid=S2304-78872024002100005&amp;lng=en&amp;nrm=iso" TargetMode="External"/><Relationship Id="rId2" Type="http://schemas.openxmlformats.org/officeDocument/2006/relationships/hyperlink" Target="https://hdl.handle.net/11328/6735%20ISBN%20978-972-9354-54-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uropeanpapers.eu/e-journal/advocates-general-general-court" TargetMode="External"/><Relationship Id="rId4" Type="http://schemas.openxmlformats.org/officeDocument/2006/relationships/hyperlink" Target="https://doi.org/10.16890/rstpr.a12.n21.e542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dra@upt.pt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hyperlink" Target="http://orcid.org/0000-0003-4720-1400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uria.europa.eu/jcms/jcms/j_6/pt/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ur-lex.europa.eu/legal-content/PT/TXT/?uri=CELEX%3A12016E256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curia.europa.eu/jcms/upload/docs/application/pdf/2024-08/statut_cour_pt.pdf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dddc529114_0_9"/>
          <p:cNvSpPr txBox="1"/>
          <p:nvPr/>
        </p:nvSpPr>
        <p:spPr>
          <a:xfrm>
            <a:off x="5204382" y="3967702"/>
            <a:ext cx="3510247" cy="527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9411"/>
              <a:buFont typeface="Arial"/>
              <a:buNone/>
            </a:pPr>
            <a:r>
              <a:rPr lang="pt-PT" sz="105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IJP – Instituto Jurídico Portucalense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9ED2CE83-725E-8DEF-B2C2-5244CE16D6C6}"/>
              </a:ext>
            </a:extLst>
          </p:cNvPr>
          <p:cNvSpPr txBox="1"/>
          <p:nvPr/>
        </p:nvSpPr>
        <p:spPr>
          <a:xfrm>
            <a:off x="5628777" y="3496589"/>
            <a:ext cx="3369248" cy="4047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1481"/>
              <a:buFont typeface="Arial"/>
              <a:buNone/>
            </a:pPr>
            <a:r>
              <a:rPr lang="pt-PT" sz="1800" b="1" i="0" u="none" strike="noStrike" cap="none" dirty="0">
                <a:solidFill>
                  <a:schemeClr val="accent1">
                    <a:lumMod val="75000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Dora Resende Alves</a:t>
            </a:r>
          </a:p>
        </p:txBody>
      </p:sp>
      <p:pic>
        <p:nvPicPr>
          <p:cNvPr id="5" name="Imagem 4" descr="Uma imagem com edifício, céu, ar livre, faxada&#10;&#10;Descrição gerada automaticamente">
            <a:extLst>
              <a:ext uri="{FF2B5EF4-FFF2-40B4-BE49-F238E27FC236}">
                <a16:creationId xmlns:a16="http://schemas.microsoft.com/office/drawing/2014/main" id="{87D1412C-8F9B-DEF5-9B30-01E2B61FA7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9008"/>
            <a:ext cx="4657352" cy="3576181"/>
          </a:xfrm>
          <a:prstGeom prst="rect">
            <a:avLst/>
          </a:prstGeom>
        </p:spPr>
      </p:pic>
      <p:pic>
        <p:nvPicPr>
          <p:cNvPr id="3" name="Imagem 2" descr="Uma imagem com Gráficos, Tipo de letra, logótipo, design gráfico&#10;&#10;Descrição gerada automaticamente">
            <a:extLst>
              <a:ext uri="{FF2B5EF4-FFF2-40B4-BE49-F238E27FC236}">
                <a16:creationId xmlns:a16="http://schemas.microsoft.com/office/drawing/2014/main" id="{F64C3BF7-E06B-C5C7-7716-F10E9C00C2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6645" y="351282"/>
            <a:ext cx="1502979" cy="471043"/>
          </a:xfrm>
          <a:prstGeom prst="rect">
            <a:avLst/>
          </a:prstGeom>
        </p:spPr>
      </p:pic>
      <p:sp>
        <p:nvSpPr>
          <p:cNvPr id="2" name="Google Shape;56;p13">
            <a:extLst>
              <a:ext uri="{FF2B5EF4-FFF2-40B4-BE49-F238E27FC236}">
                <a16:creationId xmlns:a16="http://schemas.microsoft.com/office/drawing/2014/main" id="{34210317-F61C-14C4-8353-94C75F75985D}"/>
              </a:ext>
            </a:extLst>
          </p:cNvPr>
          <p:cNvSpPr txBox="1"/>
          <p:nvPr/>
        </p:nvSpPr>
        <p:spPr>
          <a:xfrm>
            <a:off x="-1114539" y="4824632"/>
            <a:ext cx="3906000" cy="1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1200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19 de Junho de 2026</a:t>
            </a:r>
            <a:endParaRPr sz="1200" dirty="0">
              <a:solidFill>
                <a:schemeClr val="dk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4" name="Google Shape;54;g2dddc529114_0_9"/>
          <p:cNvSpPr txBox="1"/>
          <p:nvPr/>
        </p:nvSpPr>
        <p:spPr>
          <a:xfrm>
            <a:off x="1030976" y="959102"/>
            <a:ext cx="7967049" cy="2400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r"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pt-PT" sz="3200" b="1" u="sng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A reforma estrutural do TJUE e </a:t>
            </a:r>
          </a:p>
          <a:p>
            <a:pPr lvl="0" algn="r"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pt-PT" sz="3200" b="1" u="sng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a proteção do direito a um processo equitativo: </a:t>
            </a:r>
          </a:p>
          <a:p>
            <a:pPr lvl="0" algn="r"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pt-PT" sz="3200" b="1" u="sng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um ano da nova competência prejudicial do </a:t>
            </a:r>
          </a:p>
          <a:p>
            <a:pPr lvl="0" algn="r"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pt-PT" sz="3200" b="1" u="sng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Tribunal Geral</a:t>
            </a:r>
            <a:endParaRPr sz="3200" b="0" i="0" u="none" strike="noStrike" cap="none" dirty="0">
              <a:solidFill>
                <a:schemeClr val="tx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439769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>
          <a:extLst>
            <a:ext uri="{FF2B5EF4-FFF2-40B4-BE49-F238E27FC236}">
              <a16:creationId xmlns:a16="http://schemas.microsoft.com/office/drawing/2014/main" id="{917BCD90-EB18-29C4-D7E3-7679E061DE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Gráficos, Tipo de letra, logótipo, design gráfico&#10;&#10;Descrição gerada automaticamente">
            <a:extLst>
              <a:ext uri="{FF2B5EF4-FFF2-40B4-BE49-F238E27FC236}">
                <a16:creationId xmlns:a16="http://schemas.microsoft.com/office/drawing/2014/main" id="{55CD128C-D2CF-B4CA-28A7-331403A5E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97" y="347428"/>
            <a:ext cx="988486" cy="309797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C3DC0B99-FE27-1DE6-93D0-B145C514AFA6}"/>
              </a:ext>
            </a:extLst>
          </p:cNvPr>
          <p:cNvSpPr txBox="1"/>
          <p:nvPr/>
        </p:nvSpPr>
        <p:spPr>
          <a:xfrm>
            <a:off x="7399261" y="270100"/>
            <a:ext cx="1516140" cy="200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9411"/>
              <a:buFont typeface="Arial"/>
              <a:buNone/>
            </a:pPr>
            <a:r>
              <a:rPr lang="pt-PT" sz="65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IJP</a:t>
            </a:r>
            <a:r>
              <a:rPr lang="pt-PT" sz="650" i="0" u="none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/ </a:t>
            </a:r>
            <a:r>
              <a:rPr lang="pt-PT" sz="65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Instituto Jurídico Portucalense</a:t>
            </a:r>
            <a:endParaRPr lang="pt-PT" sz="650" i="0" u="none" strike="noStrike" cap="non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" name="Google Shape;61;p14">
            <a:extLst>
              <a:ext uri="{FF2B5EF4-FFF2-40B4-BE49-F238E27FC236}">
                <a16:creationId xmlns:a16="http://schemas.microsoft.com/office/drawing/2014/main" id="{4D665F47-3588-2C56-90C9-E189D1524384}"/>
              </a:ext>
            </a:extLst>
          </p:cNvPr>
          <p:cNvSpPr txBox="1"/>
          <p:nvPr/>
        </p:nvSpPr>
        <p:spPr>
          <a:xfrm>
            <a:off x="7908625" y="4818600"/>
            <a:ext cx="876600" cy="1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10199" lvl="0" indent="0" algn="r" rtl="0">
              <a:spcBef>
                <a:spcPts val="1800"/>
              </a:spcBef>
              <a:spcAft>
                <a:spcPts val="1800"/>
              </a:spcAft>
              <a:buNone/>
            </a:pPr>
            <a:r>
              <a:rPr lang="pt-PT" sz="800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IMP.ID.15.2</a:t>
            </a:r>
            <a:endParaRPr sz="800" dirty="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78C2618-F01E-89D3-C27D-2FCF9B3956C6}"/>
              </a:ext>
            </a:extLst>
          </p:cNvPr>
          <p:cNvSpPr txBox="1"/>
          <p:nvPr/>
        </p:nvSpPr>
        <p:spPr>
          <a:xfrm>
            <a:off x="529627" y="3212975"/>
            <a:ext cx="808474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000" dirty="0"/>
              <a:t>Regulamento (UE, </a:t>
            </a:r>
            <a:r>
              <a:rPr lang="pt-PT" sz="2000" dirty="0" err="1"/>
              <a:t>Euratom</a:t>
            </a:r>
            <a:r>
              <a:rPr lang="pt-PT" sz="2000" dirty="0"/>
              <a:t>) 2024/2019 do Parlamento Europeu e do Conselho, de 11 de abril de 2024, que altera o Protocolo </a:t>
            </a:r>
            <a:r>
              <a:rPr lang="pt-PT" sz="2000" dirty="0" err="1"/>
              <a:t>n.°</a:t>
            </a:r>
            <a:r>
              <a:rPr lang="pt-PT" sz="2000" dirty="0"/>
              <a:t> 3 relativo ao </a:t>
            </a:r>
            <a:r>
              <a:rPr lang="pt-PT" sz="2000" u="sng" dirty="0"/>
              <a:t>Estatuto do Tribunal de Justiça da União Europeia</a:t>
            </a:r>
            <a:r>
              <a:rPr lang="pt-PT" sz="2000" dirty="0"/>
              <a:t>.</a:t>
            </a:r>
            <a:r>
              <a:rPr lang="pt-PT" sz="2000" u="sng" dirty="0"/>
              <a:t> </a:t>
            </a:r>
          </a:p>
          <a:p>
            <a:r>
              <a:rPr lang="pt-PT" sz="2000" dirty="0"/>
              <a:t>JOUE L de 12.08.2024. </a:t>
            </a:r>
            <a:r>
              <a:rPr lang="pt-PT" dirty="0"/>
              <a:t>ELI: </a:t>
            </a:r>
            <a:r>
              <a:rPr lang="pt-PT" u="sng" dirty="0">
                <a:hlinkClick r:id="rId4" tooltip="Dá acesso a este documento através do respetivo URI do ELI."/>
              </a:rPr>
              <a:t>http://data.europa.eu/eli/reg/2024/2019/oj</a:t>
            </a:r>
            <a:endParaRPr lang="pt-PT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42BCC9C0-D939-C1CD-E2A6-C87430AD175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7329" t="16370" r="8882" b="59340"/>
          <a:stretch>
            <a:fillRect/>
          </a:stretch>
        </p:blipFill>
        <p:spPr>
          <a:xfrm>
            <a:off x="2018923" y="841971"/>
            <a:ext cx="5196690" cy="158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326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37F8994-FDF2-2DD6-9A6B-682F1025735A}"/>
              </a:ext>
            </a:extLst>
          </p:cNvPr>
          <p:cNvSpPr txBox="1"/>
          <p:nvPr/>
        </p:nvSpPr>
        <p:spPr>
          <a:xfrm>
            <a:off x="221810" y="262551"/>
            <a:ext cx="8302028" cy="39303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/>
              <a:t>O Tribunal Geral é competente para tratar os pedidos de decisão prejudicial que digam exclusivamente </a:t>
            </a:r>
            <a:r>
              <a:rPr lang="pt-PT"/>
              <a:t>respeito                                                                                                  (</a:t>
            </a:r>
            <a:r>
              <a:rPr lang="pt-PT" sz="1200" dirty="0"/>
              <a:t>artigo 50.º-B do Estatuto do TJUE</a:t>
            </a:r>
            <a:r>
              <a:rPr lang="pt-PT" dirty="0"/>
              <a:t>)</a:t>
            </a:r>
          </a:p>
          <a:p>
            <a:pPr>
              <a:lnSpc>
                <a:spcPct val="150000"/>
              </a:lnSpc>
            </a:pPr>
            <a:endParaRPr lang="pt-PT" dirty="0"/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pt-PT" dirty="0"/>
              <a:t>ao sistema comum do imposto sobre o valor acrescentado (IVA), </a:t>
            </a:r>
          </a:p>
          <a:p>
            <a:pPr>
              <a:lnSpc>
                <a:spcPct val="150000"/>
              </a:lnSpc>
            </a:pPr>
            <a:r>
              <a:rPr lang="pt-PT" dirty="0"/>
              <a:t>2) aos impostos especiais de consumo, </a:t>
            </a:r>
          </a:p>
          <a:p>
            <a:pPr>
              <a:lnSpc>
                <a:spcPct val="150000"/>
              </a:lnSpc>
            </a:pPr>
            <a:r>
              <a:rPr lang="pt-PT" dirty="0"/>
              <a:t>3) ao Código Aduaneiro, </a:t>
            </a:r>
          </a:p>
          <a:p>
            <a:pPr>
              <a:lnSpc>
                <a:spcPct val="150000"/>
              </a:lnSpc>
            </a:pPr>
            <a:r>
              <a:rPr lang="pt-PT" dirty="0"/>
              <a:t>4) à classificação pautal das mercadorias na Nomenclatura Combinada, </a:t>
            </a:r>
          </a:p>
          <a:p>
            <a:pPr>
              <a:lnSpc>
                <a:spcPct val="150000"/>
              </a:lnSpc>
            </a:pPr>
            <a:r>
              <a:rPr lang="pt-PT" dirty="0"/>
              <a:t>5) à indemnização e a assistência aos passageiros em caso de recusa de embarque ou de atraso ou de cancelamento de serviços de transporte ou </a:t>
            </a:r>
          </a:p>
          <a:p>
            <a:pPr>
              <a:lnSpc>
                <a:spcPct val="150000"/>
              </a:lnSpc>
            </a:pPr>
            <a:r>
              <a:rPr lang="pt-PT" dirty="0"/>
              <a:t>6) ao sistema de comércio de licenças de emissão de gases com efeito de estufa. </a:t>
            </a:r>
          </a:p>
          <a:p>
            <a:pPr>
              <a:lnSpc>
                <a:spcPct val="150000"/>
              </a:lnSpc>
            </a:pPr>
            <a:endParaRPr lang="pt-PT" dirty="0"/>
          </a:p>
          <a:p>
            <a:pPr>
              <a:lnSpc>
                <a:spcPct val="150000"/>
              </a:lnSpc>
            </a:pPr>
            <a:r>
              <a:rPr lang="pt-PT" dirty="0"/>
              <a:t>O Tribunal de Justiça é competente para tratar todos os outros pedidos de decisão prejudicial.</a:t>
            </a:r>
            <a:endParaRPr lang="pt-PT" i="1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65B4988-5633-B604-9B0C-4C94423B3974}"/>
              </a:ext>
            </a:extLst>
          </p:cNvPr>
          <p:cNvSpPr txBox="1"/>
          <p:nvPr/>
        </p:nvSpPr>
        <p:spPr>
          <a:xfrm>
            <a:off x="221810" y="4647398"/>
            <a:ext cx="890861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PT" sz="1100" dirty="0"/>
              <a:t>COMUNICADO DE IMPRENSA n.º 84/25 de 9 de julho de 2025. Acórdão do Tribunal Geral no processo T-534/24 | [</a:t>
            </a:r>
            <a:r>
              <a:rPr lang="pt-PT" sz="1100" dirty="0" err="1"/>
              <a:t>Gotek</a:t>
            </a:r>
            <a:r>
              <a:rPr lang="pt-PT" sz="1100" dirty="0"/>
              <a:t>] </a:t>
            </a:r>
            <a:r>
              <a:rPr lang="pt-PT" sz="1100" dirty="0">
                <a:hlinkClick r:id="rId2"/>
              </a:rPr>
              <a:t>https://curia.europa.eu/site/upload/docs/application/pdf/2025-07/cp250084pt.pdf</a:t>
            </a:r>
            <a:r>
              <a:rPr lang="pt-PT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77103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7FD5FA-8A55-D195-E7AF-E277EB7C41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8FE47615-ADF6-0BA0-4894-98BC45DA5DE6}"/>
              </a:ext>
            </a:extLst>
          </p:cNvPr>
          <p:cNvSpPr txBox="1"/>
          <p:nvPr/>
        </p:nvSpPr>
        <p:spPr>
          <a:xfrm>
            <a:off x="525101" y="280658"/>
            <a:ext cx="8302028" cy="39303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i="1" dirty="0" err="1"/>
              <a:t>The</a:t>
            </a:r>
            <a:r>
              <a:rPr lang="pt-PT" i="1" dirty="0"/>
              <a:t> General Court </a:t>
            </a:r>
            <a:r>
              <a:rPr lang="pt-PT" i="1" dirty="0" err="1"/>
              <a:t>has</a:t>
            </a:r>
            <a:r>
              <a:rPr lang="pt-PT" i="1" dirty="0"/>
              <a:t> </a:t>
            </a:r>
            <a:r>
              <a:rPr lang="pt-PT" i="1" dirty="0" err="1"/>
              <a:t>jurisdiction</a:t>
            </a:r>
            <a:r>
              <a:rPr lang="pt-PT" i="1" dirty="0"/>
              <a:t> to </a:t>
            </a:r>
            <a:r>
              <a:rPr lang="pt-PT" i="1" dirty="0" err="1"/>
              <a:t>deal</a:t>
            </a:r>
            <a:r>
              <a:rPr lang="pt-PT" i="1" dirty="0"/>
              <a:t> </a:t>
            </a:r>
            <a:r>
              <a:rPr lang="pt-PT" i="1" dirty="0" err="1"/>
              <a:t>with</a:t>
            </a:r>
            <a:r>
              <a:rPr lang="pt-PT" i="1" dirty="0"/>
              <a:t> </a:t>
            </a:r>
            <a:r>
              <a:rPr lang="pt-PT" i="1" dirty="0" err="1"/>
              <a:t>requests</a:t>
            </a:r>
            <a:r>
              <a:rPr lang="pt-PT" i="1" dirty="0"/>
              <a:t> for a </a:t>
            </a:r>
            <a:r>
              <a:rPr lang="pt-PT" i="1" dirty="0" err="1"/>
              <a:t>preliminary</a:t>
            </a:r>
            <a:r>
              <a:rPr lang="pt-PT" i="1" dirty="0"/>
              <a:t> </a:t>
            </a:r>
            <a:r>
              <a:rPr lang="pt-PT" i="1" dirty="0" err="1"/>
              <a:t>ruling</a:t>
            </a:r>
            <a:r>
              <a:rPr lang="pt-PT" i="1" dirty="0"/>
              <a:t> coming </a:t>
            </a:r>
            <a:r>
              <a:rPr lang="pt-PT" i="1" dirty="0" err="1"/>
              <a:t>exclusively</a:t>
            </a:r>
            <a:r>
              <a:rPr lang="pt-PT" i="1" dirty="0"/>
              <a:t> </a:t>
            </a:r>
            <a:r>
              <a:rPr lang="pt-PT" i="1" dirty="0" err="1"/>
              <a:t>within</a:t>
            </a:r>
            <a:r>
              <a:rPr lang="pt-PT" i="1" dirty="0"/>
              <a:t> </a:t>
            </a:r>
            <a:r>
              <a:rPr lang="pt-PT" i="1" dirty="0" err="1"/>
              <a:t>the</a:t>
            </a:r>
            <a:r>
              <a:rPr lang="pt-PT" i="1" dirty="0"/>
              <a:t> </a:t>
            </a:r>
            <a:r>
              <a:rPr lang="pt-PT" i="1" dirty="0" err="1"/>
              <a:t>following</a:t>
            </a:r>
            <a:r>
              <a:rPr lang="pt-PT" i="1" dirty="0"/>
              <a:t> </a:t>
            </a:r>
            <a:r>
              <a:rPr lang="pt-PT" i="1" dirty="0" err="1"/>
              <a:t>areas</a:t>
            </a:r>
            <a:r>
              <a:rPr lang="pt-PT" i="1" dirty="0"/>
              <a:t> </a:t>
            </a:r>
          </a:p>
          <a:p>
            <a:pPr>
              <a:lnSpc>
                <a:spcPct val="150000"/>
              </a:lnSpc>
            </a:pPr>
            <a:endParaRPr lang="pt-PT" i="1" dirty="0"/>
          </a:p>
          <a:p>
            <a:pPr marL="342900" indent="-342900">
              <a:lnSpc>
                <a:spcPct val="150000"/>
              </a:lnSpc>
              <a:buAutoNum type="arabicParenBoth"/>
            </a:pPr>
            <a:r>
              <a:rPr lang="pt-PT" i="1" dirty="0" err="1"/>
              <a:t>the</a:t>
            </a:r>
            <a:r>
              <a:rPr lang="pt-PT" i="1" dirty="0"/>
              <a:t> </a:t>
            </a:r>
            <a:r>
              <a:rPr lang="pt-PT" i="1" dirty="0" err="1"/>
              <a:t>common</a:t>
            </a:r>
            <a:r>
              <a:rPr lang="pt-PT" i="1" dirty="0"/>
              <a:t> </a:t>
            </a:r>
            <a:r>
              <a:rPr lang="pt-PT" i="1" dirty="0" err="1"/>
              <a:t>system</a:t>
            </a:r>
            <a:r>
              <a:rPr lang="pt-PT" i="1" dirty="0"/>
              <a:t> </a:t>
            </a:r>
            <a:r>
              <a:rPr lang="pt-PT" i="1" dirty="0" err="1"/>
              <a:t>of</a:t>
            </a:r>
            <a:r>
              <a:rPr lang="pt-PT" i="1" dirty="0"/>
              <a:t> </a:t>
            </a:r>
            <a:r>
              <a:rPr lang="pt-PT" i="1" dirty="0" err="1"/>
              <a:t>value</a:t>
            </a:r>
            <a:r>
              <a:rPr lang="pt-PT" i="1" dirty="0"/>
              <a:t> </a:t>
            </a:r>
            <a:r>
              <a:rPr lang="pt-PT" i="1" dirty="0" err="1"/>
              <a:t>added</a:t>
            </a:r>
            <a:r>
              <a:rPr lang="pt-PT" i="1" dirty="0"/>
              <a:t> </a:t>
            </a:r>
            <a:r>
              <a:rPr lang="pt-PT" i="1" dirty="0" err="1"/>
              <a:t>tax</a:t>
            </a:r>
            <a:r>
              <a:rPr lang="pt-PT" i="1" dirty="0"/>
              <a:t> (VAT), </a:t>
            </a:r>
          </a:p>
          <a:p>
            <a:pPr marL="342900" indent="-342900">
              <a:lnSpc>
                <a:spcPct val="150000"/>
              </a:lnSpc>
              <a:buAutoNum type="arabicParenBoth"/>
            </a:pPr>
            <a:r>
              <a:rPr lang="pt-PT" i="1" dirty="0"/>
              <a:t>excise </a:t>
            </a:r>
            <a:r>
              <a:rPr lang="pt-PT" i="1" dirty="0" err="1"/>
              <a:t>duties</a:t>
            </a:r>
            <a:r>
              <a:rPr lang="pt-PT" i="1" dirty="0"/>
              <a:t>, </a:t>
            </a:r>
          </a:p>
          <a:p>
            <a:pPr marL="342900" indent="-342900">
              <a:lnSpc>
                <a:spcPct val="150000"/>
              </a:lnSpc>
              <a:buAutoNum type="arabicParenBoth"/>
            </a:pPr>
            <a:r>
              <a:rPr lang="pt-PT" i="1" dirty="0" err="1"/>
              <a:t>the</a:t>
            </a:r>
            <a:r>
              <a:rPr lang="pt-PT" i="1" dirty="0"/>
              <a:t> </a:t>
            </a:r>
            <a:r>
              <a:rPr lang="pt-PT" i="1" dirty="0" err="1"/>
              <a:t>Customs</a:t>
            </a:r>
            <a:r>
              <a:rPr lang="pt-PT" i="1" dirty="0"/>
              <a:t> </a:t>
            </a:r>
            <a:r>
              <a:rPr lang="pt-PT" i="1" dirty="0" err="1"/>
              <a:t>Code</a:t>
            </a:r>
            <a:r>
              <a:rPr lang="pt-PT" i="1" dirty="0"/>
              <a:t>, </a:t>
            </a:r>
          </a:p>
          <a:p>
            <a:pPr marL="342900" indent="-342900">
              <a:lnSpc>
                <a:spcPct val="150000"/>
              </a:lnSpc>
              <a:buAutoNum type="arabicParenBoth"/>
            </a:pPr>
            <a:r>
              <a:rPr lang="pt-PT" i="1" dirty="0" err="1"/>
              <a:t>the</a:t>
            </a:r>
            <a:r>
              <a:rPr lang="pt-PT" i="1" dirty="0"/>
              <a:t> </a:t>
            </a:r>
            <a:r>
              <a:rPr lang="pt-PT" i="1" dirty="0" err="1"/>
              <a:t>tariff</a:t>
            </a:r>
            <a:r>
              <a:rPr lang="pt-PT" i="1" dirty="0"/>
              <a:t> </a:t>
            </a:r>
            <a:r>
              <a:rPr lang="pt-PT" i="1" dirty="0" err="1"/>
              <a:t>classification</a:t>
            </a:r>
            <a:r>
              <a:rPr lang="pt-PT" i="1" dirty="0"/>
              <a:t> </a:t>
            </a:r>
            <a:r>
              <a:rPr lang="pt-PT" i="1" dirty="0" err="1"/>
              <a:t>of</a:t>
            </a:r>
            <a:r>
              <a:rPr lang="pt-PT" i="1" dirty="0"/>
              <a:t> </a:t>
            </a:r>
            <a:r>
              <a:rPr lang="pt-PT" i="1" dirty="0" err="1"/>
              <a:t>goods</a:t>
            </a:r>
            <a:r>
              <a:rPr lang="pt-PT" i="1" dirty="0"/>
              <a:t> </a:t>
            </a:r>
            <a:r>
              <a:rPr lang="pt-PT" i="1" dirty="0" err="1"/>
              <a:t>under</a:t>
            </a:r>
            <a:r>
              <a:rPr lang="pt-PT" i="1" dirty="0"/>
              <a:t> </a:t>
            </a:r>
            <a:r>
              <a:rPr lang="pt-PT" i="1" dirty="0" err="1"/>
              <a:t>the</a:t>
            </a:r>
            <a:r>
              <a:rPr lang="pt-PT" i="1" dirty="0"/>
              <a:t> </a:t>
            </a:r>
            <a:r>
              <a:rPr lang="pt-PT" i="1" dirty="0" err="1"/>
              <a:t>Combined</a:t>
            </a:r>
            <a:r>
              <a:rPr lang="pt-PT" i="1" dirty="0"/>
              <a:t> Nomenclature, </a:t>
            </a:r>
          </a:p>
          <a:p>
            <a:pPr marL="342900" indent="-342900">
              <a:lnSpc>
                <a:spcPct val="150000"/>
              </a:lnSpc>
              <a:buAutoNum type="arabicParenBoth"/>
            </a:pPr>
            <a:r>
              <a:rPr lang="pt-PT" i="1" dirty="0" err="1"/>
              <a:t>compensation</a:t>
            </a:r>
            <a:r>
              <a:rPr lang="pt-PT" i="1" dirty="0"/>
              <a:t> </a:t>
            </a:r>
            <a:r>
              <a:rPr lang="pt-PT" i="1" dirty="0" err="1"/>
              <a:t>and</a:t>
            </a:r>
            <a:r>
              <a:rPr lang="pt-PT" i="1" dirty="0"/>
              <a:t> </a:t>
            </a:r>
            <a:r>
              <a:rPr lang="pt-PT" i="1" dirty="0" err="1"/>
              <a:t>assistance</a:t>
            </a:r>
            <a:r>
              <a:rPr lang="pt-PT" i="1" dirty="0"/>
              <a:t> to </a:t>
            </a:r>
            <a:r>
              <a:rPr lang="pt-PT" i="1" dirty="0" err="1"/>
              <a:t>passengers</a:t>
            </a:r>
            <a:r>
              <a:rPr lang="pt-PT" i="1" dirty="0"/>
              <a:t> in </a:t>
            </a:r>
            <a:r>
              <a:rPr lang="pt-PT" i="1" dirty="0" err="1"/>
              <a:t>the</a:t>
            </a:r>
            <a:r>
              <a:rPr lang="pt-PT" i="1" dirty="0"/>
              <a:t> </a:t>
            </a:r>
            <a:r>
              <a:rPr lang="pt-PT" i="1" dirty="0" err="1"/>
              <a:t>event</a:t>
            </a:r>
            <a:r>
              <a:rPr lang="pt-PT" i="1" dirty="0"/>
              <a:t> </a:t>
            </a:r>
            <a:r>
              <a:rPr lang="pt-PT" i="1" dirty="0" err="1"/>
              <a:t>of</a:t>
            </a:r>
            <a:r>
              <a:rPr lang="pt-PT" i="1" dirty="0"/>
              <a:t> </a:t>
            </a:r>
            <a:r>
              <a:rPr lang="pt-PT" i="1" dirty="0" err="1"/>
              <a:t>denied</a:t>
            </a:r>
            <a:r>
              <a:rPr lang="pt-PT" i="1" dirty="0"/>
              <a:t> </a:t>
            </a:r>
            <a:r>
              <a:rPr lang="pt-PT" i="1" dirty="0" err="1"/>
              <a:t>boarding</a:t>
            </a:r>
            <a:r>
              <a:rPr lang="pt-PT" i="1" dirty="0"/>
              <a:t> </a:t>
            </a:r>
            <a:r>
              <a:rPr lang="pt-PT" i="1" dirty="0" err="1"/>
              <a:t>or</a:t>
            </a:r>
            <a:r>
              <a:rPr lang="pt-PT" i="1" dirty="0"/>
              <a:t> </a:t>
            </a:r>
            <a:r>
              <a:rPr lang="pt-PT" i="1" dirty="0" err="1"/>
              <a:t>delay</a:t>
            </a:r>
            <a:r>
              <a:rPr lang="pt-PT" i="1" dirty="0"/>
              <a:t> </a:t>
            </a:r>
            <a:r>
              <a:rPr lang="pt-PT" i="1" dirty="0" err="1"/>
              <a:t>or</a:t>
            </a:r>
            <a:r>
              <a:rPr lang="pt-PT" i="1" dirty="0"/>
              <a:t> </a:t>
            </a:r>
            <a:r>
              <a:rPr lang="pt-PT" i="1" dirty="0" err="1"/>
              <a:t>cancellation</a:t>
            </a:r>
            <a:r>
              <a:rPr lang="pt-PT" i="1" dirty="0"/>
              <a:t> </a:t>
            </a:r>
            <a:r>
              <a:rPr lang="pt-PT" i="1" dirty="0" err="1"/>
              <a:t>of</a:t>
            </a:r>
            <a:r>
              <a:rPr lang="pt-PT" i="1" dirty="0"/>
              <a:t> </a:t>
            </a:r>
            <a:r>
              <a:rPr lang="pt-PT" i="1" dirty="0" err="1"/>
              <a:t>transport</a:t>
            </a:r>
            <a:r>
              <a:rPr lang="pt-PT" i="1" dirty="0"/>
              <a:t> </a:t>
            </a:r>
            <a:r>
              <a:rPr lang="pt-PT" i="1" dirty="0" err="1"/>
              <a:t>services</a:t>
            </a:r>
            <a:r>
              <a:rPr lang="pt-PT" i="1" dirty="0"/>
              <a:t>, </a:t>
            </a:r>
            <a:r>
              <a:rPr lang="pt-PT" i="1" dirty="0" err="1"/>
              <a:t>or</a:t>
            </a:r>
            <a:r>
              <a:rPr lang="pt-PT" i="1" dirty="0"/>
              <a:t> </a:t>
            </a:r>
          </a:p>
          <a:p>
            <a:pPr marL="342900" indent="-342900">
              <a:lnSpc>
                <a:spcPct val="150000"/>
              </a:lnSpc>
              <a:buAutoNum type="arabicParenBoth"/>
            </a:pPr>
            <a:r>
              <a:rPr lang="pt-PT" i="1" dirty="0" err="1"/>
              <a:t>the</a:t>
            </a:r>
            <a:r>
              <a:rPr lang="pt-PT" i="1" dirty="0"/>
              <a:t> </a:t>
            </a:r>
            <a:r>
              <a:rPr lang="pt-PT" i="1" dirty="0" err="1"/>
              <a:t>system</a:t>
            </a:r>
            <a:r>
              <a:rPr lang="pt-PT" i="1" dirty="0"/>
              <a:t> for </a:t>
            </a:r>
            <a:r>
              <a:rPr lang="pt-PT" i="1" dirty="0" err="1"/>
              <a:t>greenhouse</a:t>
            </a:r>
            <a:r>
              <a:rPr lang="pt-PT" i="1" dirty="0"/>
              <a:t> </a:t>
            </a:r>
            <a:r>
              <a:rPr lang="pt-PT" i="1" dirty="0" err="1"/>
              <a:t>gas</a:t>
            </a:r>
            <a:r>
              <a:rPr lang="pt-PT" i="1" dirty="0"/>
              <a:t> </a:t>
            </a:r>
            <a:r>
              <a:rPr lang="pt-PT" i="1" dirty="0" err="1"/>
              <a:t>emission</a:t>
            </a:r>
            <a:r>
              <a:rPr lang="pt-PT" i="1" dirty="0"/>
              <a:t> </a:t>
            </a:r>
            <a:r>
              <a:rPr lang="pt-PT" i="1" dirty="0" err="1"/>
              <a:t>allowance</a:t>
            </a:r>
            <a:r>
              <a:rPr lang="pt-PT" i="1" dirty="0"/>
              <a:t> </a:t>
            </a:r>
            <a:r>
              <a:rPr lang="pt-PT" i="1" dirty="0" err="1"/>
              <a:t>trading</a:t>
            </a:r>
            <a:r>
              <a:rPr lang="pt-PT" i="1" dirty="0"/>
              <a:t>. </a:t>
            </a:r>
          </a:p>
          <a:p>
            <a:pPr>
              <a:lnSpc>
                <a:spcPct val="150000"/>
              </a:lnSpc>
            </a:pPr>
            <a:endParaRPr lang="pt-PT" i="1" dirty="0"/>
          </a:p>
          <a:p>
            <a:pPr>
              <a:lnSpc>
                <a:spcPct val="150000"/>
              </a:lnSpc>
            </a:pPr>
            <a:r>
              <a:rPr lang="pt-PT" i="1" dirty="0" err="1"/>
              <a:t>The</a:t>
            </a:r>
            <a:r>
              <a:rPr lang="pt-PT" i="1" dirty="0"/>
              <a:t> Court </a:t>
            </a:r>
            <a:r>
              <a:rPr lang="pt-PT" i="1" dirty="0" err="1"/>
              <a:t>of</a:t>
            </a:r>
            <a:r>
              <a:rPr lang="pt-PT" i="1" dirty="0"/>
              <a:t> Justice </a:t>
            </a:r>
            <a:r>
              <a:rPr lang="pt-PT" i="1" dirty="0" err="1"/>
              <a:t>has</a:t>
            </a:r>
            <a:r>
              <a:rPr lang="pt-PT" i="1" dirty="0"/>
              <a:t> </a:t>
            </a:r>
            <a:r>
              <a:rPr lang="pt-PT" i="1" dirty="0" err="1"/>
              <a:t>jurisdiction</a:t>
            </a:r>
            <a:r>
              <a:rPr lang="pt-PT" i="1" dirty="0"/>
              <a:t> to </a:t>
            </a:r>
            <a:r>
              <a:rPr lang="pt-PT" i="1" dirty="0" err="1"/>
              <a:t>deal</a:t>
            </a:r>
            <a:r>
              <a:rPr lang="pt-PT" i="1" dirty="0"/>
              <a:t> </a:t>
            </a:r>
            <a:r>
              <a:rPr lang="pt-PT" i="1" dirty="0" err="1"/>
              <a:t>with</a:t>
            </a:r>
            <a:r>
              <a:rPr lang="pt-PT" i="1" dirty="0"/>
              <a:t> </a:t>
            </a:r>
            <a:r>
              <a:rPr lang="pt-PT" i="1" dirty="0" err="1"/>
              <a:t>all</a:t>
            </a:r>
            <a:r>
              <a:rPr lang="pt-PT" i="1" dirty="0"/>
              <a:t> </a:t>
            </a:r>
            <a:r>
              <a:rPr lang="pt-PT" i="1" dirty="0" err="1"/>
              <a:t>other</a:t>
            </a:r>
            <a:r>
              <a:rPr lang="pt-PT" i="1" dirty="0"/>
              <a:t> </a:t>
            </a:r>
            <a:r>
              <a:rPr lang="pt-PT" i="1" dirty="0" err="1"/>
              <a:t>requests</a:t>
            </a:r>
            <a:r>
              <a:rPr lang="pt-PT" i="1" dirty="0"/>
              <a:t> for a </a:t>
            </a:r>
            <a:r>
              <a:rPr lang="pt-PT" i="1" dirty="0" err="1"/>
              <a:t>preliminary</a:t>
            </a:r>
            <a:r>
              <a:rPr lang="pt-PT" i="1" dirty="0"/>
              <a:t> </a:t>
            </a:r>
            <a:r>
              <a:rPr lang="pt-PT" i="1" dirty="0" err="1"/>
              <a:t>ruling</a:t>
            </a:r>
            <a:r>
              <a:rPr lang="pt-PT" i="1" dirty="0"/>
              <a:t>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3865404-F20E-BCFA-5CD9-BD5CFA256731}"/>
              </a:ext>
            </a:extLst>
          </p:cNvPr>
          <p:cNvSpPr txBox="1"/>
          <p:nvPr/>
        </p:nvSpPr>
        <p:spPr>
          <a:xfrm>
            <a:off x="325925" y="4601232"/>
            <a:ext cx="890861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PT" sz="1100" dirty="0"/>
              <a:t>PRESS RELEASE N.º 84/25, 9 </a:t>
            </a:r>
            <a:r>
              <a:rPr lang="pt-PT" sz="1100" dirty="0" err="1"/>
              <a:t>July</a:t>
            </a:r>
            <a:r>
              <a:rPr lang="pt-PT" sz="1100" dirty="0"/>
              <a:t> 2025. </a:t>
            </a:r>
            <a:r>
              <a:rPr lang="pt-PT" sz="1100" dirty="0" err="1"/>
              <a:t>Judgment</a:t>
            </a:r>
            <a:r>
              <a:rPr lang="pt-PT" sz="1100" dirty="0"/>
              <a:t> </a:t>
            </a:r>
            <a:r>
              <a:rPr lang="pt-PT" sz="1100" dirty="0" err="1"/>
              <a:t>of</a:t>
            </a:r>
            <a:r>
              <a:rPr lang="pt-PT" sz="1100" dirty="0"/>
              <a:t> </a:t>
            </a:r>
            <a:r>
              <a:rPr lang="pt-PT" sz="1100" dirty="0" err="1"/>
              <a:t>the</a:t>
            </a:r>
            <a:r>
              <a:rPr lang="pt-PT" sz="1100" dirty="0"/>
              <a:t> General Court in Case T-534/24 | [</a:t>
            </a:r>
            <a:r>
              <a:rPr lang="pt-PT" sz="1100" dirty="0" err="1"/>
              <a:t>Gotek</a:t>
            </a:r>
            <a:r>
              <a:rPr lang="pt-PT" sz="1100" dirty="0"/>
              <a:t>] </a:t>
            </a:r>
            <a:r>
              <a:rPr lang="pt-PT" sz="1100" dirty="0">
                <a:hlinkClick r:id="rId2"/>
              </a:rPr>
              <a:t>https://curia.europa.eu/site/upload/docs/application/pdf/2025-07/cp250084en.pdf</a:t>
            </a:r>
            <a:r>
              <a:rPr lang="pt-PT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57403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365" y="1904567"/>
            <a:ext cx="8284447" cy="3238933"/>
          </a:xfrm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pPr marL="114300" indent="0">
              <a:buNone/>
            </a:pPr>
            <a:r>
              <a:rPr lang="pt-PT" sz="1500" dirty="0">
                <a:hlinkClick r:id="rId3"/>
              </a:rPr>
              <a:t>https://curia.europa.eu/site/jcms/qua3_6438/pt/historia-dos-edificios</a:t>
            </a:r>
            <a:r>
              <a:rPr lang="pt-PT" sz="1500" dirty="0"/>
              <a:t> </a:t>
            </a:r>
          </a:p>
          <a:p>
            <a:endParaRPr lang="pt-PT" sz="1500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C311F178-8EA3-DF3D-3ABE-469BED593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Um tribunal, duas jurisdições</a:t>
            </a:r>
          </a:p>
        </p:txBody>
      </p:sp>
      <p:pic>
        <p:nvPicPr>
          <p:cNvPr id="2" name="Imagem 1" descr="Tribunal de Justicia de la Unión Europea - Wikipedia, la enciclopedia libre">
            <a:extLst>
              <a:ext uri="{FF2B5EF4-FFF2-40B4-BE49-F238E27FC236}">
                <a16:creationId xmlns:a16="http://schemas.microsoft.com/office/drawing/2014/main" id="{B5281150-0D68-6F73-B47E-FA0C925364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1805" y="1654395"/>
            <a:ext cx="2133600" cy="21336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D7A111E1-4B62-CCE9-F5B5-04776FDD58E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268" t="25086" r="10816" b="15413"/>
          <a:stretch>
            <a:fillRect/>
          </a:stretch>
        </p:blipFill>
        <p:spPr>
          <a:xfrm>
            <a:off x="167365" y="1617615"/>
            <a:ext cx="3193938" cy="1523937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2D26401C-D1CA-B9DB-3C68-AF77631D7C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4176" y="2259490"/>
            <a:ext cx="3094418" cy="2062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576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9D14F3C8-F9C3-9775-49FC-9865A34F0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893" y="3610227"/>
            <a:ext cx="8272211" cy="2758727"/>
          </a:xfrm>
        </p:spPr>
        <p:txBody>
          <a:bodyPr/>
          <a:lstStyle/>
          <a:p>
            <a:pPr marL="114300" indent="0">
              <a:buNone/>
            </a:pPr>
            <a:r>
              <a:rPr lang="pt-PT" dirty="0">
                <a:hlinkClick r:id="rId2"/>
              </a:rPr>
              <a:t>https://curia.europa.eu/site/jcms/1258972_EmbedVideo/pt/advogado-geral-apresentar-conclusoes-nos-processos-mais-dificeis-do-tribunal-de-justica</a:t>
            </a:r>
            <a:r>
              <a:rPr lang="pt-PT" dirty="0"/>
              <a:t> 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E3BFE43-2EDC-7088-4F25-A9E13C2F0C7C}"/>
              </a:ext>
            </a:extLst>
          </p:cNvPr>
          <p:cNvSpPr txBox="1"/>
          <p:nvPr/>
        </p:nvSpPr>
        <p:spPr>
          <a:xfrm>
            <a:off x="626952" y="425257"/>
            <a:ext cx="789009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2250"/>
              </a:spcAft>
              <a:buNone/>
            </a:pPr>
            <a:r>
              <a:rPr lang="pt-PT" sz="2800" i="0" dirty="0">
                <a:solidFill>
                  <a:srgbClr val="30302A"/>
                </a:solidFill>
                <a:effectLst/>
                <a:latin typeface="Open Sans" panose="020B0606030504020204" pitchFamily="34" charset="0"/>
              </a:rPr>
              <a:t>Advogado-Geral: apresentar conclusões nos processos mais difíceis do Tribunal de Justiça</a:t>
            </a:r>
          </a:p>
        </p:txBody>
      </p:sp>
      <p:pic>
        <p:nvPicPr>
          <p:cNvPr id="7" name="Imagem 6" descr="curia - Voltar à página inicial">
            <a:extLst>
              <a:ext uri="{FF2B5EF4-FFF2-40B4-BE49-F238E27FC236}">
                <a16:creationId xmlns:a16="http://schemas.microsoft.com/office/drawing/2014/main" id="{5E36D428-A90F-9E57-40DF-A39DE7B638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6569" y="2048059"/>
            <a:ext cx="5681254" cy="1047382"/>
          </a:xfrm>
          <a:prstGeom prst="rect">
            <a:avLst/>
          </a:prstGeom>
        </p:spPr>
      </p:pic>
      <p:pic>
        <p:nvPicPr>
          <p:cNvPr id="2" name="Imagem 1" descr="EncroChat: La Fiscalía puede emitir la orden europea de investigación, pero  no examinar la legalidad de las pruebas, concluye la abogada general del  TJUE - Confilegal">
            <a:extLst>
              <a:ext uri="{FF2B5EF4-FFF2-40B4-BE49-F238E27FC236}">
                <a16:creationId xmlns:a16="http://schemas.microsoft.com/office/drawing/2014/main" id="{38565EE4-B3BF-5A1F-F2FC-D1088F3C04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87" y="1771650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496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60AFDA-4C03-D7F2-B784-C0461CE9E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t-PT" sz="2700" dirty="0"/>
              <a:t>Tribunal de Justiça da União Europeia</a:t>
            </a:r>
            <a:br>
              <a:rPr lang="pt-PT" sz="2700" dirty="0"/>
            </a:br>
            <a:br>
              <a:rPr lang="pt-PT" sz="2700" dirty="0"/>
            </a:br>
            <a:r>
              <a:rPr lang="pt-PT" sz="2700" dirty="0"/>
              <a:t>      </a:t>
            </a:r>
            <a:r>
              <a:rPr lang="pt-PT" sz="2200" dirty="0"/>
              <a:t>O TJUE</a:t>
            </a:r>
            <a:br>
              <a:rPr lang="pt-PT" sz="1600" dirty="0">
                <a:hlinkClick r:id="rId2"/>
              </a:rPr>
            </a:br>
            <a:r>
              <a:rPr lang="pt-PT" sz="1600" dirty="0">
                <a:hlinkClick r:id="rId3"/>
              </a:rPr>
              <a:t>https://curia.europa.eu/site/jcms/d2_5085/pt/main-navigation</a:t>
            </a:r>
            <a:r>
              <a:rPr lang="pt-PT" sz="1600" dirty="0"/>
              <a:t> </a:t>
            </a:r>
            <a:br>
              <a:rPr lang="pt-PT" sz="1600" dirty="0"/>
            </a:br>
            <a:br>
              <a:rPr lang="pt-PT" sz="1600" dirty="0"/>
            </a:br>
            <a:r>
              <a:rPr lang="pt-PT" sz="1600" dirty="0"/>
              <a:t>                         </a:t>
            </a:r>
            <a:br>
              <a:rPr lang="pt-PT" sz="1600" dirty="0"/>
            </a:br>
            <a:r>
              <a:rPr lang="pt-PT" sz="1600" dirty="0"/>
              <a:t>          </a:t>
            </a:r>
            <a:r>
              <a:rPr lang="pt-PT" sz="2200" dirty="0"/>
              <a:t>Estatísticas judiciárias</a:t>
            </a:r>
            <a:br>
              <a:rPr lang="pt-PT" u="sng" dirty="0"/>
            </a:br>
            <a:r>
              <a:rPr lang="pt-PT" sz="1600" u="sng" dirty="0">
                <a:hlinkClick r:id="rId4"/>
              </a:rPr>
              <a:t>https://curia.europa.eu/site/jcms/d2_5146/pt/tribunal-de-justica</a:t>
            </a:r>
            <a:br>
              <a:rPr lang="pt-PT" sz="1600" u="sng" dirty="0"/>
            </a:br>
            <a:r>
              <a:rPr lang="pt-PT" sz="1600" u="sng" dirty="0">
                <a:hlinkClick r:id="rId5"/>
              </a:rPr>
              <a:t>https://curia.europa.eu/site/jcms/d2_5147/pt/tribunal-geral</a:t>
            </a:r>
            <a:r>
              <a:rPr lang="pt-PT" sz="1600" u="sng" dirty="0"/>
              <a:t> </a:t>
            </a:r>
            <a:br>
              <a:rPr lang="pt-PT" sz="1600" u="sng" dirty="0"/>
            </a:br>
            <a:endParaRPr lang="pt-PT" sz="16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8DDCFCB-52B2-CD46-9B48-9BFD8FFCE263}"/>
              </a:ext>
            </a:extLst>
          </p:cNvPr>
          <p:cNvSpPr txBox="1"/>
          <p:nvPr/>
        </p:nvSpPr>
        <p:spPr>
          <a:xfrm>
            <a:off x="364079" y="4093668"/>
            <a:ext cx="8415841" cy="739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PT" sz="2000" dirty="0">
                <a:solidFill>
                  <a:schemeClr val="dk1"/>
                </a:solidFill>
              </a:rPr>
              <a:t>      Relatórios do TJUE</a:t>
            </a:r>
          </a:p>
          <a:p>
            <a:pPr>
              <a:buNone/>
            </a:pPr>
            <a:r>
              <a:rPr lang="pt-PT" u="sng" dirty="0">
                <a:solidFill>
                  <a:srgbClr val="0000FF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https://curia.europa.eu/site/jcms/d2_5140/pt/relatorio-anual</a:t>
            </a:r>
            <a:endParaRPr lang="pt-PT" dirty="0"/>
          </a:p>
        </p:txBody>
      </p:sp>
      <p:pic>
        <p:nvPicPr>
          <p:cNvPr id="4" name="Imagem 3" descr="Tribunal de Justiça da União Europeia | União Europeia">
            <a:extLst>
              <a:ext uri="{FF2B5EF4-FFF2-40B4-BE49-F238E27FC236}">
                <a16:creationId xmlns:a16="http://schemas.microsoft.com/office/drawing/2014/main" id="{3F476FF3-BF8C-5288-DD63-81AEC2DBCD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3343" y="1222864"/>
            <a:ext cx="2422820" cy="242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3810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981A01AD-A885-9BC1-E756-7B0E7AC0A87B}"/>
              </a:ext>
            </a:extLst>
          </p:cNvPr>
          <p:cNvSpPr txBox="1"/>
          <p:nvPr/>
        </p:nvSpPr>
        <p:spPr>
          <a:xfrm>
            <a:off x="277906" y="0"/>
            <a:ext cx="8588188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            Referências breves</a:t>
            </a:r>
          </a:p>
          <a:p>
            <a:pPr algn="just">
              <a:lnSpc>
                <a:spcPct val="150000"/>
              </a:lnSpc>
              <a:buNone/>
            </a:pPr>
            <a:endParaRPr lang="pt-BR" sz="1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r>
              <a:rPr lang="pt-PT" dirty="0"/>
              <a:t>ALVES, Dora Resende. </a:t>
            </a:r>
            <a:r>
              <a:rPr lang="pt-PT" i="1" dirty="0"/>
              <a:t>A construção da integração europeia – </a:t>
            </a:r>
            <a:r>
              <a:rPr lang="en-IE" i="1" dirty="0" err="1"/>
              <a:t>história</a:t>
            </a:r>
            <a:r>
              <a:rPr lang="en-IE" i="1" dirty="0"/>
              <a:t> e </a:t>
            </a:r>
            <a:r>
              <a:rPr lang="en-IE" i="1" dirty="0" err="1"/>
              <a:t>momentos</a:t>
            </a:r>
            <a:r>
              <a:rPr lang="pt-PT" dirty="0"/>
              <a:t>. Coleção Manuais. </a:t>
            </a:r>
            <a:r>
              <a:rPr lang="pt-PT" dirty="0" err="1"/>
              <a:t>Gestlegal</a:t>
            </a:r>
            <a:r>
              <a:rPr lang="pt-PT" dirty="0"/>
              <a:t>, 2025. 167 p. ISBN: 978-989-9136-94-6</a:t>
            </a:r>
          </a:p>
          <a:p>
            <a:r>
              <a:rPr lang="pt-PT" dirty="0"/>
              <a:t> </a:t>
            </a:r>
          </a:p>
          <a:p>
            <a:r>
              <a:rPr lang="pt-PT" dirty="0"/>
              <a:t>ALVES, Dora Resende. Alterações no TJUE, que alcance para acesso ao direito? In C. M. Cebola, L. V. Mesquita, &amp; S. S. Monteiro (</a:t>
            </a:r>
            <a:r>
              <a:rPr lang="pt-PT" dirty="0" err="1"/>
              <a:t>Orgs</a:t>
            </a:r>
            <a:r>
              <a:rPr lang="pt-PT" dirty="0"/>
              <a:t>.), </a:t>
            </a:r>
            <a:r>
              <a:rPr lang="pt-PT" i="1" dirty="0"/>
              <a:t>Atas do Congresso Internacional do projeto IBEROPROCELAW A Integração no Espaço Ibérico das Políticas Europeias: Perspetivas Luso-Hispânicas e Internacionais em contexto processual</a:t>
            </a:r>
            <a:r>
              <a:rPr lang="pt-PT" dirty="0"/>
              <a:t>, Porto, Portugal, 17-18 setembro 2024, (pp. 106-116). Universidade Portucalense, 2025. https://doi.org/10.34625/978-972-9354-54-0. Em </a:t>
            </a:r>
            <a:r>
              <a:rPr lang="en-IE" u="sng" dirty="0">
                <a:hlinkClick r:id="rId2"/>
              </a:rPr>
              <a:t>https://hdl.handle.net/11328/6735</a:t>
            </a:r>
            <a:r>
              <a:rPr lang="pt-PT" u="sng" dirty="0">
                <a:hlinkClick r:id="rId2"/>
              </a:rPr>
              <a:t> ISBN 978-972-9354-54-0</a:t>
            </a:r>
            <a:endParaRPr lang="pt-PT" dirty="0"/>
          </a:p>
          <a:p>
            <a:endParaRPr lang="pt-BR" dirty="0">
              <a:latin typeface="+mj-lt"/>
            </a:endParaRPr>
          </a:p>
          <a:p>
            <a:r>
              <a:rPr lang="pt-PT" dirty="0"/>
              <a:t>BACA, Werner Miguel </a:t>
            </a:r>
            <a:r>
              <a:rPr lang="pt-PT" dirty="0" err="1"/>
              <a:t>Kühn</a:t>
            </a:r>
            <a:r>
              <a:rPr lang="pt-PT" dirty="0"/>
              <a:t>. La </a:t>
            </a:r>
            <a:r>
              <a:rPr lang="pt-PT" dirty="0" err="1"/>
              <a:t>inminente</a:t>
            </a:r>
            <a:r>
              <a:rPr lang="pt-PT" dirty="0"/>
              <a:t> reforma </a:t>
            </a:r>
            <a:r>
              <a:rPr lang="pt-PT" dirty="0" err="1"/>
              <a:t>del</a:t>
            </a:r>
            <a:r>
              <a:rPr lang="pt-PT" dirty="0"/>
              <a:t> sistema </a:t>
            </a:r>
            <a:r>
              <a:rPr lang="pt-PT" dirty="0" err="1"/>
              <a:t>jurisdiccional</a:t>
            </a:r>
            <a:r>
              <a:rPr lang="pt-PT" dirty="0"/>
              <a:t> de la </a:t>
            </a:r>
            <a:r>
              <a:rPr lang="pt-PT" dirty="0" err="1"/>
              <a:t>Unión</a:t>
            </a:r>
            <a:r>
              <a:rPr lang="pt-PT" dirty="0"/>
              <a:t> </a:t>
            </a:r>
            <a:r>
              <a:rPr lang="pt-PT" dirty="0" err="1"/>
              <a:t>Europea</a:t>
            </a:r>
            <a:r>
              <a:rPr lang="pt-PT" dirty="0"/>
              <a:t>.</a:t>
            </a:r>
            <a:r>
              <a:rPr lang="pt-PT" i="1" dirty="0"/>
              <a:t> Rev. secr. </a:t>
            </a:r>
            <a:r>
              <a:rPr lang="pt-PT" i="1" dirty="0" err="1"/>
              <a:t>Trib</a:t>
            </a:r>
            <a:r>
              <a:rPr lang="pt-PT" i="1" dirty="0"/>
              <a:t>. </a:t>
            </a:r>
            <a:r>
              <a:rPr lang="pt-PT" i="1" dirty="0" err="1"/>
              <a:t>perm</a:t>
            </a:r>
            <a:r>
              <a:rPr lang="pt-PT" i="1" dirty="0"/>
              <a:t>. </a:t>
            </a:r>
            <a:r>
              <a:rPr lang="pt-PT" i="1" dirty="0" err="1"/>
              <a:t>revis</a:t>
            </a:r>
            <a:r>
              <a:rPr lang="pt-PT" i="1" dirty="0"/>
              <a:t>.</a:t>
            </a:r>
            <a:r>
              <a:rPr lang="pt-PT" dirty="0"/>
              <a:t> [online]. 2024, vol.12, n.21 [</a:t>
            </a:r>
            <a:r>
              <a:rPr lang="pt-PT" dirty="0" err="1"/>
              <a:t>cited</a:t>
            </a:r>
            <a:r>
              <a:rPr lang="pt-PT" dirty="0"/>
              <a:t>  2026-05-24], e542. </a:t>
            </a:r>
            <a:r>
              <a:rPr lang="pt-PT" dirty="0" err="1"/>
              <a:t>Available</a:t>
            </a:r>
            <a:r>
              <a:rPr lang="pt-PT" dirty="0"/>
              <a:t> </a:t>
            </a:r>
            <a:r>
              <a:rPr lang="pt-PT" dirty="0" err="1"/>
              <a:t>from</a:t>
            </a:r>
            <a:r>
              <a:rPr lang="pt-PT" dirty="0"/>
              <a:t>: </a:t>
            </a:r>
            <a:r>
              <a:rPr lang="pt-PT" u="sng" dirty="0">
                <a:hlinkClick r:id="rId3"/>
              </a:rPr>
              <a:t>http://scielo.iics.una.py/scielo.php?script=sci_arttext&amp;pid=S2304-78872024002100005&amp;lng=en&amp;nrm=iso</a:t>
            </a:r>
            <a:r>
              <a:rPr lang="pt-PT" dirty="0"/>
              <a:t> .  </a:t>
            </a:r>
            <a:r>
              <a:rPr lang="pt-PT" dirty="0" err="1"/>
              <a:t>Epub</a:t>
            </a:r>
            <a:r>
              <a:rPr lang="pt-PT" dirty="0"/>
              <a:t> </a:t>
            </a:r>
            <a:r>
              <a:rPr lang="pt-PT" dirty="0" err="1"/>
              <a:t>May</a:t>
            </a:r>
            <a:r>
              <a:rPr lang="pt-PT" dirty="0"/>
              <a:t> 09, 2024. ISSN 2304-7887.  </a:t>
            </a:r>
            <a:r>
              <a:rPr lang="pt-PT" u="sng" dirty="0">
                <a:hlinkClick r:id="rId4"/>
              </a:rPr>
              <a:t>https://doi.org/10.16890/rstpr.a12.n21.e542</a:t>
            </a:r>
            <a:r>
              <a:rPr lang="pt-PT" dirty="0"/>
              <a:t>.</a:t>
            </a:r>
          </a:p>
          <a:p>
            <a:r>
              <a:rPr lang="pt-PT" dirty="0"/>
              <a:t> </a:t>
            </a:r>
          </a:p>
          <a:p>
            <a:r>
              <a:rPr lang="pt-PT" dirty="0"/>
              <a:t>ĆAPETA, Tamara.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Advocates</a:t>
            </a:r>
            <a:r>
              <a:rPr lang="pt-PT" dirty="0"/>
              <a:t> General </a:t>
            </a:r>
            <a:r>
              <a:rPr lang="pt-PT" dirty="0" err="1"/>
              <a:t>at</a:t>
            </a:r>
            <a:r>
              <a:rPr lang="pt-PT" dirty="0"/>
              <a:t> </a:t>
            </a:r>
            <a:r>
              <a:rPr lang="pt-PT" dirty="0" err="1"/>
              <a:t>the</a:t>
            </a:r>
            <a:r>
              <a:rPr lang="pt-PT" dirty="0"/>
              <a:t> General Court. </a:t>
            </a:r>
            <a:r>
              <a:rPr lang="pt-PT" i="1" dirty="0" err="1"/>
              <a:t>European</a:t>
            </a:r>
            <a:r>
              <a:rPr lang="pt-PT" i="1" dirty="0"/>
              <a:t> </a:t>
            </a:r>
            <a:r>
              <a:rPr lang="pt-PT" i="1" dirty="0" err="1"/>
              <a:t>Papers</a:t>
            </a:r>
            <a:r>
              <a:rPr lang="pt-PT" i="1" dirty="0"/>
              <a:t> – A </a:t>
            </a:r>
            <a:r>
              <a:rPr lang="pt-PT" i="1" dirty="0" err="1"/>
              <a:t>Journal</a:t>
            </a:r>
            <a:r>
              <a:rPr lang="pt-PT" i="1" dirty="0"/>
              <a:t> </a:t>
            </a:r>
            <a:r>
              <a:rPr lang="pt-PT" i="1" dirty="0" err="1"/>
              <a:t>on</a:t>
            </a:r>
            <a:r>
              <a:rPr lang="pt-PT" i="1" dirty="0"/>
              <a:t> </a:t>
            </a:r>
            <a:r>
              <a:rPr lang="pt-PT" i="1" dirty="0" err="1"/>
              <a:t>Law</a:t>
            </a:r>
            <a:r>
              <a:rPr lang="pt-PT" i="1" dirty="0"/>
              <a:t> </a:t>
            </a:r>
            <a:r>
              <a:rPr lang="pt-PT" i="1" dirty="0" err="1"/>
              <a:t>and</a:t>
            </a:r>
            <a:r>
              <a:rPr lang="pt-PT" i="1" dirty="0"/>
              <a:t> </a:t>
            </a:r>
            <a:r>
              <a:rPr lang="pt-PT" i="1" dirty="0" err="1"/>
              <a:t>Integration</a:t>
            </a:r>
            <a:r>
              <a:rPr lang="pt-PT" dirty="0"/>
              <a:t> Vol. 10, No. 3, 2025, pp. 863-875.</a:t>
            </a:r>
            <a:r>
              <a:rPr lang="pt-PT" i="1" dirty="0"/>
              <a:t> </a:t>
            </a:r>
            <a:r>
              <a:rPr lang="pt-PT" dirty="0" err="1"/>
              <a:t>Perspectives</a:t>
            </a:r>
            <a:r>
              <a:rPr lang="pt-PT" dirty="0"/>
              <a:t> </a:t>
            </a:r>
            <a:r>
              <a:rPr lang="pt-PT" dirty="0" err="1"/>
              <a:t>on</a:t>
            </a:r>
            <a:r>
              <a:rPr lang="pt-PT" dirty="0"/>
              <a:t>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Reformed</a:t>
            </a:r>
            <a:r>
              <a:rPr lang="pt-PT" dirty="0"/>
              <a:t> EU Judicial </a:t>
            </a:r>
            <a:r>
              <a:rPr lang="pt-PT" dirty="0" err="1"/>
              <a:t>Architecture</a:t>
            </a:r>
            <a:r>
              <a:rPr lang="pt-PT" dirty="0"/>
              <a:t> - </a:t>
            </a:r>
            <a:r>
              <a:rPr lang="pt-PT" dirty="0" err="1"/>
              <a:t>Second</a:t>
            </a:r>
            <a:r>
              <a:rPr lang="pt-PT" dirty="0"/>
              <a:t> </a:t>
            </a:r>
            <a:r>
              <a:rPr lang="pt-PT" dirty="0" err="1"/>
              <a:t>Part</a:t>
            </a:r>
            <a:r>
              <a:rPr lang="pt-PT" dirty="0"/>
              <a:t> </a:t>
            </a:r>
            <a:r>
              <a:rPr lang="pt-PT" dirty="0" err="1"/>
              <a:t>edited</a:t>
            </a:r>
            <a:r>
              <a:rPr lang="pt-PT" dirty="0"/>
              <a:t> </a:t>
            </a:r>
            <a:r>
              <a:rPr lang="pt-PT" dirty="0" err="1"/>
              <a:t>by</a:t>
            </a:r>
            <a:r>
              <a:rPr lang="pt-PT" dirty="0"/>
              <a:t> Lorenzo </a:t>
            </a:r>
            <a:r>
              <a:rPr lang="pt-PT" dirty="0" err="1"/>
              <a:t>Grossio</a:t>
            </a:r>
            <a:r>
              <a:rPr lang="pt-PT" dirty="0"/>
              <a:t> </a:t>
            </a:r>
            <a:r>
              <a:rPr lang="pt-PT" i="1" dirty="0" err="1"/>
              <a:t>and</a:t>
            </a:r>
            <a:r>
              <a:rPr lang="pt-PT" dirty="0"/>
              <a:t> </a:t>
            </a:r>
            <a:r>
              <a:rPr lang="pt-PT" dirty="0" err="1"/>
              <a:t>Davor</a:t>
            </a:r>
            <a:r>
              <a:rPr lang="pt-PT" dirty="0"/>
              <a:t> </a:t>
            </a:r>
            <a:r>
              <a:rPr lang="pt-PT" dirty="0" err="1"/>
              <a:t>Petrić</a:t>
            </a:r>
            <a:r>
              <a:rPr lang="pt-PT" dirty="0"/>
              <a:t>. Disponível em</a:t>
            </a:r>
            <a:r>
              <a:rPr lang="pt-PT" i="1" dirty="0"/>
              <a:t> </a:t>
            </a:r>
            <a:r>
              <a:rPr lang="pt-PT" u="sng" dirty="0" err="1">
                <a:hlinkClick r:id="rId5"/>
              </a:rPr>
              <a:t>The</a:t>
            </a:r>
            <a:r>
              <a:rPr lang="pt-PT" u="sng" dirty="0">
                <a:hlinkClick r:id="rId5"/>
              </a:rPr>
              <a:t> </a:t>
            </a:r>
            <a:r>
              <a:rPr lang="pt-PT" u="sng" dirty="0" err="1">
                <a:hlinkClick r:id="rId5"/>
              </a:rPr>
              <a:t>Advocates</a:t>
            </a:r>
            <a:r>
              <a:rPr lang="pt-PT" u="sng" dirty="0">
                <a:hlinkClick r:id="rId5"/>
              </a:rPr>
              <a:t> General </a:t>
            </a:r>
            <a:r>
              <a:rPr lang="pt-PT" u="sng" dirty="0" err="1">
                <a:hlinkClick r:id="rId5"/>
              </a:rPr>
              <a:t>at</a:t>
            </a:r>
            <a:r>
              <a:rPr lang="pt-PT" u="sng" dirty="0">
                <a:hlinkClick r:id="rId5"/>
              </a:rPr>
              <a:t> </a:t>
            </a:r>
            <a:r>
              <a:rPr lang="pt-PT" u="sng" dirty="0" err="1">
                <a:hlinkClick r:id="rId5"/>
              </a:rPr>
              <a:t>the</a:t>
            </a:r>
            <a:r>
              <a:rPr lang="pt-PT" u="sng" dirty="0">
                <a:hlinkClick r:id="rId5"/>
              </a:rPr>
              <a:t> General Court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59967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Imagem 5" descr="Uma imagem com pessoa, Cara humana, vestuário, interior&#10;&#10;Descrição gerada automaticamente">
            <a:extLst>
              <a:ext uri="{FF2B5EF4-FFF2-40B4-BE49-F238E27FC236}">
                <a16:creationId xmlns:a16="http://schemas.microsoft.com/office/drawing/2014/main" id="{1E32B5A7-760C-1C72-790B-A7B9B00AC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12" y="1085786"/>
            <a:ext cx="1628775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BBAE6BFF-972E-3282-CD22-3C964B188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6371" y="3572480"/>
            <a:ext cx="2723823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PT" altLang="pt-PT" sz="1000" dirty="0">
                <a:latin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dra@upt.pt</a:t>
            </a:r>
            <a:r>
              <a:rPr lang="pt-PT" altLang="pt-PT" sz="10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0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ORCID –</a:t>
            </a:r>
            <a:r>
              <a:rPr kumimoji="0" lang="pt-PT" altLang="pt-PT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altLang="pt-PT" sz="1000" u="sng" dirty="0">
                <a:solidFill>
                  <a:srgbClr val="0000FF"/>
                </a:solidFill>
                <a:highlight>
                  <a:srgbClr val="FFFFFF"/>
                </a:highlight>
                <a:latin typeface="Calibri" panose="020F050202020403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http://orcid.org/0000-0003-4720-1400</a:t>
            </a:r>
            <a:r>
              <a:rPr lang="pt-PT" altLang="pt-PT" sz="1000" u="sng" dirty="0">
                <a:solidFill>
                  <a:srgbClr val="0000FF"/>
                </a:solidFill>
                <a:highlight>
                  <a:srgbClr val="FFFFFF"/>
                </a:highlight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6A759FF-1672-DC94-A7FA-6E1B0F9D6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5270" y="2726229"/>
            <a:ext cx="18473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pt-PT" altLang="pt-P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C1C0F0A-7C7B-29ED-2608-B554408F4654}"/>
              </a:ext>
            </a:extLst>
          </p:cNvPr>
          <p:cNvSpPr txBox="1"/>
          <p:nvPr/>
        </p:nvSpPr>
        <p:spPr>
          <a:xfrm>
            <a:off x="5178677" y="534238"/>
            <a:ext cx="59480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solidFill>
                  <a:schemeClr val="accent1">
                    <a:lumMod val="75000"/>
                  </a:schemeClr>
                </a:solidFill>
              </a:rPr>
              <a:t>Muito obrigada!</a:t>
            </a:r>
          </a:p>
        </p:txBody>
      </p:sp>
      <p:pic>
        <p:nvPicPr>
          <p:cNvPr id="5" name="Imagem 4" descr="Uma imagem com Tipo de letra, escrita à mão, file, branco&#10;&#10;Os conteúdos gerados por IA poderão estar incorretos.">
            <a:extLst>
              <a:ext uri="{FF2B5EF4-FFF2-40B4-BE49-F238E27FC236}">
                <a16:creationId xmlns:a16="http://schemas.microsoft.com/office/drawing/2014/main" id="{27E8E60B-26BE-4A4F-519B-B38430009B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5270" y="2350312"/>
            <a:ext cx="2991267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630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52000" y="2017350"/>
            <a:ext cx="1440000" cy="1108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Agrupar 11">
            <a:extLst>
              <a:ext uri="{FF2B5EF4-FFF2-40B4-BE49-F238E27FC236}">
                <a16:creationId xmlns:a16="http://schemas.microsoft.com/office/drawing/2014/main" id="{2D1254BE-6A51-EAA9-6A53-76E88D3A45F6}"/>
              </a:ext>
            </a:extLst>
          </p:cNvPr>
          <p:cNvGrpSpPr/>
          <p:nvPr/>
        </p:nvGrpSpPr>
        <p:grpSpPr>
          <a:xfrm>
            <a:off x="3028395" y="4125932"/>
            <a:ext cx="3087209" cy="396338"/>
            <a:chOff x="3067379" y="4125932"/>
            <a:chExt cx="3087209" cy="396338"/>
          </a:xfrm>
        </p:grpSpPr>
        <p:pic>
          <p:nvPicPr>
            <p:cNvPr id="3" name="Imagem 2" descr="Uma imagem com Gráficos, Tipo de letra, logótipo, design gráfico&#10;&#10;Descrição gerada automaticamente">
              <a:extLst>
                <a:ext uri="{FF2B5EF4-FFF2-40B4-BE49-F238E27FC236}">
                  <a16:creationId xmlns:a16="http://schemas.microsoft.com/office/drawing/2014/main" id="{BCED838C-6882-51F3-86DA-7D4EA56F9C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67379" y="4135666"/>
              <a:ext cx="1229930" cy="385467"/>
            </a:xfrm>
            <a:prstGeom prst="rect">
              <a:avLst/>
            </a:prstGeom>
          </p:spPr>
        </p:pic>
        <p:pic>
          <p:nvPicPr>
            <p:cNvPr id="9" name="Google Shape;107;p4">
              <a:extLst>
                <a:ext uri="{FF2B5EF4-FFF2-40B4-BE49-F238E27FC236}">
                  <a16:creationId xmlns:a16="http://schemas.microsoft.com/office/drawing/2014/main" id="{C1A9F24B-B863-164C-D465-AB4E8F7A7228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l="32649" t="22926" r="32624" b="21680"/>
            <a:stretch/>
          </p:blipFill>
          <p:spPr>
            <a:xfrm>
              <a:off x="4576873" y="4125932"/>
              <a:ext cx="443182" cy="396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Imagem 9" descr="Uma imagem com logótipo, Gráficos, símbolo, design gráfico&#10;&#10;Descrição gerada automaticamente">
              <a:extLst>
                <a:ext uri="{FF2B5EF4-FFF2-40B4-BE49-F238E27FC236}">
                  <a16:creationId xmlns:a16="http://schemas.microsoft.com/office/drawing/2014/main" id="{19157D35-9FAF-CADD-2E33-27192A9E777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46503" y="4137422"/>
              <a:ext cx="908085" cy="263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6365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Gráficos, Tipo de letra, logótipo, design gráfico&#10;&#10;Descrição gerada automaticamente">
            <a:extLst>
              <a:ext uri="{FF2B5EF4-FFF2-40B4-BE49-F238E27FC236}">
                <a16:creationId xmlns:a16="http://schemas.microsoft.com/office/drawing/2014/main" id="{0F00A92F-095F-1E11-B63E-E79F7971D5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97" y="347428"/>
            <a:ext cx="988486" cy="309797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E3F13C65-ADBE-B6C4-0EAD-78684DF07D02}"/>
              </a:ext>
            </a:extLst>
          </p:cNvPr>
          <p:cNvSpPr txBox="1"/>
          <p:nvPr/>
        </p:nvSpPr>
        <p:spPr>
          <a:xfrm>
            <a:off x="7399261" y="270100"/>
            <a:ext cx="1516140" cy="200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9411"/>
              <a:buFont typeface="Arial"/>
              <a:buNone/>
            </a:pPr>
            <a:r>
              <a:rPr lang="pt-PT" sz="65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IJP</a:t>
            </a:r>
            <a:r>
              <a:rPr lang="pt-PT" sz="650" i="0" u="none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/ </a:t>
            </a:r>
            <a:r>
              <a:rPr lang="pt-PT" sz="65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Instituto Jurídico Portucalense</a:t>
            </a:r>
            <a:endParaRPr lang="pt-PT" sz="650" i="0" u="none" strike="noStrike" cap="non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" name="Google Shape;61;p14">
            <a:extLst>
              <a:ext uri="{FF2B5EF4-FFF2-40B4-BE49-F238E27FC236}">
                <a16:creationId xmlns:a16="http://schemas.microsoft.com/office/drawing/2014/main" id="{6C38487D-C2DD-ABC1-2CD3-8011C49A8FC2}"/>
              </a:ext>
            </a:extLst>
          </p:cNvPr>
          <p:cNvSpPr txBox="1"/>
          <p:nvPr/>
        </p:nvSpPr>
        <p:spPr>
          <a:xfrm>
            <a:off x="7908625" y="4818600"/>
            <a:ext cx="876600" cy="1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10199" lvl="0" indent="0" algn="r" rtl="0">
              <a:spcBef>
                <a:spcPts val="1800"/>
              </a:spcBef>
              <a:spcAft>
                <a:spcPts val="1800"/>
              </a:spcAft>
              <a:buNone/>
            </a:pPr>
            <a:r>
              <a:rPr lang="pt-PT" sz="800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IMP.ID.15.2</a:t>
            </a:r>
            <a:endParaRPr sz="800" dirty="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E00403C-11CD-755A-8616-9377F1ECB9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269" t="31971" r="3516" b="6071"/>
          <a:stretch>
            <a:fillRect/>
          </a:stretch>
        </p:blipFill>
        <p:spPr bwMode="auto">
          <a:xfrm>
            <a:off x="1752600" y="0"/>
            <a:ext cx="5638800" cy="51435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94957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>
          <a:extLst>
            <a:ext uri="{FF2B5EF4-FFF2-40B4-BE49-F238E27FC236}">
              <a16:creationId xmlns:a16="http://schemas.microsoft.com/office/drawing/2014/main" id="{842CDCA9-3627-CB60-567F-2149BEA56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Gráficos, Tipo de letra, logótipo, design gráfico&#10;&#10;Descrição gerada automaticamente">
            <a:extLst>
              <a:ext uri="{FF2B5EF4-FFF2-40B4-BE49-F238E27FC236}">
                <a16:creationId xmlns:a16="http://schemas.microsoft.com/office/drawing/2014/main" id="{A8691008-91FD-3245-96AF-7730646CE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97" y="347428"/>
            <a:ext cx="988486" cy="309797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CD631423-3955-154A-F677-CC9A56385BF5}"/>
              </a:ext>
            </a:extLst>
          </p:cNvPr>
          <p:cNvSpPr txBox="1"/>
          <p:nvPr/>
        </p:nvSpPr>
        <p:spPr>
          <a:xfrm>
            <a:off x="7399261" y="270100"/>
            <a:ext cx="1516140" cy="200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9411"/>
              <a:buFont typeface="Arial"/>
              <a:buNone/>
            </a:pPr>
            <a:r>
              <a:rPr lang="pt-PT" sz="65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IJP</a:t>
            </a:r>
            <a:r>
              <a:rPr lang="pt-PT" sz="650" i="0" u="none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/ </a:t>
            </a:r>
            <a:r>
              <a:rPr lang="pt-PT" sz="65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Instituto Jurídico Portucalense</a:t>
            </a:r>
            <a:endParaRPr lang="pt-PT" sz="650" i="0" u="none" strike="noStrike" cap="non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" name="Google Shape;61;p14">
            <a:extLst>
              <a:ext uri="{FF2B5EF4-FFF2-40B4-BE49-F238E27FC236}">
                <a16:creationId xmlns:a16="http://schemas.microsoft.com/office/drawing/2014/main" id="{DDD9CE0E-50DB-6EC5-E363-1734F28D0760}"/>
              </a:ext>
            </a:extLst>
          </p:cNvPr>
          <p:cNvSpPr txBox="1"/>
          <p:nvPr/>
        </p:nvSpPr>
        <p:spPr>
          <a:xfrm>
            <a:off x="7908625" y="4818600"/>
            <a:ext cx="876600" cy="1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10199" lvl="0" indent="0" algn="r" rtl="0">
              <a:spcBef>
                <a:spcPts val="1800"/>
              </a:spcBef>
              <a:spcAft>
                <a:spcPts val="1800"/>
              </a:spcAft>
              <a:buNone/>
            </a:pPr>
            <a:r>
              <a:rPr lang="pt-PT" sz="800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IMP.ID.15.2</a:t>
            </a:r>
            <a:endParaRPr sz="800" dirty="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64CFC3E-4B09-F3EE-7270-71326CA0DB5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584" t="9151" r="20710" b="26776"/>
          <a:stretch>
            <a:fillRect/>
          </a:stretch>
        </p:blipFill>
        <p:spPr>
          <a:xfrm>
            <a:off x="1269430" y="-87357"/>
            <a:ext cx="6358538" cy="545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668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>
          <a:extLst>
            <a:ext uri="{FF2B5EF4-FFF2-40B4-BE49-F238E27FC236}">
              <a16:creationId xmlns:a16="http://schemas.microsoft.com/office/drawing/2014/main" id="{DEE2CBCE-8BA7-CF24-C955-F95393F1BF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Gráficos, Tipo de letra, logótipo, design gráfico&#10;&#10;Descrição gerada automaticamente">
            <a:extLst>
              <a:ext uri="{FF2B5EF4-FFF2-40B4-BE49-F238E27FC236}">
                <a16:creationId xmlns:a16="http://schemas.microsoft.com/office/drawing/2014/main" id="{EB0C5704-A9C6-0C01-2DDB-0CFDCD46B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97" y="347428"/>
            <a:ext cx="988486" cy="309797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C7C9DE9-2A69-785C-85AB-BAD38A939F6F}"/>
              </a:ext>
            </a:extLst>
          </p:cNvPr>
          <p:cNvSpPr txBox="1"/>
          <p:nvPr/>
        </p:nvSpPr>
        <p:spPr>
          <a:xfrm>
            <a:off x="7399261" y="270100"/>
            <a:ext cx="1516140" cy="200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9411"/>
              <a:buFont typeface="Arial"/>
              <a:buNone/>
            </a:pPr>
            <a:r>
              <a:rPr lang="pt-PT" sz="65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IJP</a:t>
            </a:r>
            <a:r>
              <a:rPr lang="pt-PT" sz="650" i="0" u="none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/ </a:t>
            </a:r>
            <a:r>
              <a:rPr lang="pt-PT" sz="65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Instituto Jurídico Portucalense</a:t>
            </a:r>
            <a:endParaRPr lang="pt-PT" sz="650" i="0" u="none" strike="noStrike" cap="non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" name="Google Shape;61;p14">
            <a:extLst>
              <a:ext uri="{FF2B5EF4-FFF2-40B4-BE49-F238E27FC236}">
                <a16:creationId xmlns:a16="http://schemas.microsoft.com/office/drawing/2014/main" id="{ADE49E0F-FFF1-4B5E-9D8E-90AFCC045CB9}"/>
              </a:ext>
            </a:extLst>
          </p:cNvPr>
          <p:cNvSpPr txBox="1"/>
          <p:nvPr/>
        </p:nvSpPr>
        <p:spPr>
          <a:xfrm>
            <a:off x="7908625" y="4818600"/>
            <a:ext cx="876600" cy="1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10199" lvl="0" indent="0" algn="r" rtl="0">
              <a:spcBef>
                <a:spcPts val="1800"/>
              </a:spcBef>
              <a:spcAft>
                <a:spcPts val="1800"/>
              </a:spcAft>
              <a:buNone/>
            </a:pPr>
            <a:r>
              <a:rPr lang="pt-PT" sz="800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IMP.ID.15.2</a:t>
            </a:r>
            <a:endParaRPr sz="800" dirty="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CD46CA6-2189-06C4-67C8-0B309B48C71E}"/>
              </a:ext>
            </a:extLst>
          </p:cNvPr>
          <p:cNvSpPr txBox="1"/>
          <p:nvPr/>
        </p:nvSpPr>
        <p:spPr>
          <a:xfrm>
            <a:off x="1495132" y="1628335"/>
            <a:ext cx="7648868" cy="3406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pt-BR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Introdução</a:t>
            </a:r>
          </a:p>
          <a:p>
            <a:pPr>
              <a:spcAft>
                <a:spcPts val="800"/>
              </a:spcAft>
            </a:pPr>
            <a:r>
              <a:rPr lang="pt-PT" sz="1800" b="1" dirty="0"/>
              <a:t>1. Percurso até à reforma </a:t>
            </a:r>
          </a:p>
          <a:p>
            <a:pPr>
              <a:spcAft>
                <a:spcPts val="800"/>
              </a:spcAft>
            </a:pPr>
            <a:r>
              <a:rPr lang="pt-PT" sz="1800" b="1" dirty="0"/>
              <a:t>2. Objetivos da reforma </a:t>
            </a:r>
          </a:p>
          <a:p>
            <a:pPr>
              <a:spcAft>
                <a:spcPts val="800"/>
              </a:spcAft>
            </a:pPr>
            <a:r>
              <a:rPr lang="pt-PT" sz="1800" b="1" dirty="0"/>
              <a:t>3. Uma renovada consagração do TJ como tribunal constitucional?</a:t>
            </a:r>
            <a:endParaRPr lang="en-IE" sz="1800" b="1" dirty="0"/>
          </a:p>
          <a:p>
            <a:pPr>
              <a:spcAft>
                <a:spcPts val="800"/>
              </a:spcAft>
            </a:pPr>
            <a:r>
              <a:rPr lang="pt-PT" sz="1800" b="1" dirty="0"/>
              <a:t>4. Impacto no labor do Tribunal Geral </a:t>
            </a:r>
          </a:p>
          <a:p>
            <a:pPr>
              <a:spcAft>
                <a:spcPts val="800"/>
              </a:spcAft>
            </a:pPr>
            <a:r>
              <a:rPr lang="pt-PT" sz="1800" dirty="0"/>
              <a:t>	4.1. O primeiro reenvio apreciado pelo Tribunal Geral</a:t>
            </a:r>
          </a:p>
          <a:p>
            <a:pPr>
              <a:spcAft>
                <a:spcPts val="800"/>
              </a:spcAft>
            </a:pPr>
            <a:r>
              <a:rPr lang="pt-PT" sz="1800" dirty="0"/>
              <a:t>	4.2. O advogado-geral no TG em matéria de reenvio</a:t>
            </a:r>
          </a:p>
          <a:p>
            <a:pPr>
              <a:spcAft>
                <a:spcPts val="800"/>
              </a:spcAft>
            </a:pPr>
            <a:r>
              <a:rPr lang="pt-PT" sz="1800" b="1" dirty="0"/>
              <a:t>5. Impacto no labor do Tribunal de Justiça</a:t>
            </a:r>
          </a:p>
          <a:p>
            <a:pPr>
              <a:spcAft>
                <a:spcPts val="800"/>
              </a:spcAft>
            </a:pPr>
            <a:r>
              <a:rPr lang="pt-PT" sz="1800" b="1" dirty="0"/>
              <a:t>Notas conclusivas</a:t>
            </a:r>
            <a:r>
              <a:rPr lang="pt-PT" dirty="0"/>
              <a:t>	</a:t>
            </a:r>
            <a:r>
              <a:rPr lang="pt-PT" sz="1800" b="1" dirty="0"/>
              <a:t> 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B755334-7011-1312-02C7-BDDE0BFB104C}"/>
              </a:ext>
            </a:extLst>
          </p:cNvPr>
          <p:cNvSpPr txBox="1"/>
          <p:nvPr/>
        </p:nvSpPr>
        <p:spPr>
          <a:xfrm>
            <a:off x="226337" y="828467"/>
            <a:ext cx="855888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000" b="1" dirty="0">
                <a:solidFill>
                  <a:schemeClr val="accent1"/>
                </a:solidFill>
              </a:rPr>
              <a:t>A reforma estrutural do TJUE e a proteção do direito a um processo equitativo: um ano da nova competência prejudicial do Tribunal Geral</a:t>
            </a:r>
            <a:endParaRPr lang="pt-PT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873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pa com todos os países da União Europeia">
            <a:extLst>
              <a:ext uri="{FF2B5EF4-FFF2-40B4-BE49-F238E27FC236}">
                <a16:creationId xmlns:a16="http://schemas.microsoft.com/office/drawing/2014/main" id="{78B7F82C-0313-4A18-1CF3-32859917C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175" y="0"/>
            <a:ext cx="507206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79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Tribunal de Justiça da União Europeia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4752" y="2898000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pt-PT" sz="1000" dirty="0">
                <a:hlinkClick r:id="rId2"/>
              </a:rPr>
              <a:t>https://curia.europa.eu/jcms/jcms/j_6/pt/</a:t>
            </a:r>
            <a:r>
              <a:rPr lang="pt-PT" sz="1000" dirty="0"/>
              <a:t> </a:t>
            </a:r>
          </a:p>
          <a:p>
            <a:pPr marL="114300" indent="0">
              <a:buNone/>
            </a:pPr>
            <a:endParaRPr lang="pt-PT" sz="1000" dirty="0"/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91EC78A-40CC-48BB-F853-04C2E4D5566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621" b="15643"/>
          <a:stretch/>
        </p:blipFill>
        <p:spPr>
          <a:xfrm>
            <a:off x="2612370" y="1130740"/>
            <a:ext cx="6429375" cy="3946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4F0800-C6E3-D7D6-F528-EF3B83AB6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487" y="580405"/>
            <a:ext cx="8708106" cy="760350"/>
          </a:xfrm>
        </p:spPr>
        <p:txBody>
          <a:bodyPr>
            <a:normAutofit fontScale="90000"/>
          </a:bodyPr>
          <a:lstStyle/>
          <a:p>
            <a:r>
              <a:rPr lang="pt-PT" dirty="0"/>
              <a:t>O mecanismo do reenvio prejudicial – artigo 267.º do TFUE</a:t>
            </a:r>
          </a:p>
        </p:txBody>
      </p:sp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3C754847-821A-564F-21FE-FFCDE82575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6866" t="39092" r="2429" b="32546"/>
          <a:stretch/>
        </p:blipFill>
        <p:spPr>
          <a:xfrm>
            <a:off x="-188260" y="1644559"/>
            <a:ext cx="9730084" cy="3122423"/>
          </a:xfrm>
        </p:spPr>
      </p:pic>
    </p:spTree>
    <p:extLst>
      <p:ext uri="{BB962C8B-B14F-4D97-AF65-F5344CB8AC3E}">
        <p14:creationId xmlns:p14="http://schemas.microsoft.com/office/powerpoint/2010/main" val="776353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>
          <a:extLst>
            <a:ext uri="{FF2B5EF4-FFF2-40B4-BE49-F238E27FC236}">
              <a16:creationId xmlns:a16="http://schemas.microsoft.com/office/drawing/2014/main" id="{4AEC2457-B973-B2EC-4273-BCC9B355D9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Gráficos, Tipo de letra, logótipo, design gráfico&#10;&#10;Descrição gerada automaticamente">
            <a:extLst>
              <a:ext uri="{FF2B5EF4-FFF2-40B4-BE49-F238E27FC236}">
                <a16:creationId xmlns:a16="http://schemas.microsoft.com/office/drawing/2014/main" id="{7643CF0F-4941-6D8D-5E7F-6E58A15EFE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97" y="347428"/>
            <a:ext cx="988486" cy="309797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C179155-7BB6-53F8-6AC9-635B4ADB70E0}"/>
              </a:ext>
            </a:extLst>
          </p:cNvPr>
          <p:cNvSpPr txBox="1"/>
          <p:nvPr/>
        </p:nvSpPr>
        <p:spPr>
          <a:xfrm>
            <a:off x="7399261" y="270100"/>
            <a:ext cx="1516140" cy="200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9411"/>
              <a:buFont typeface="Arial"/>
              <a:buNone/>
            </a:pPr>
            <a:r>
              <a:rPr lang="pt-PT" sz="65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IJP</a:t>
            </a:r>
            <a:r>
              <a:rPr lang="pt-PT" sz="650" i="0" u="none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/ </a:t>
            </a:r>
            <a:r>
              <a:rPr lang="pt-PT" sz="65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Instituto Jurídico Portucalense</a:t>
            </a:r>
            <a:endParaRPr lang="pt-PT" sz="650" i="0" u="none" strike="noStrike" cap="non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" name="Google Shape;61;p14">
            <a:extLst>
              <a:ext uri="{FF2B5EF4-FFF2-40B4-BE49-F238E27FC236}">
                <a16:creationId xmlns:a16="http://schemas.microsoft.com/office/drawing/2014/main" id="{7A3B02F3-59C0-BB48-C812-31F578C1E55C}"/>
              </a:ext>
            </a:extLst>
          </p:cNvPr>
          <p:cNvSpPr txBox="1"/>
          <p:nvPr/>
        </p:nvSpPr>
        <p:spPr>
          <a:xfrm>
            <a:off x="7908625" y="4818600"/>
            <a:ext cx="876600" cy="1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10199" lvl="0" indent="0" algn="r" rtl="0">
              <a:spcBef>
                <a:spcPts val="1800"/>
              </a:spcBef>
              <a:spcAft>
                <a:spcPts val="1800"/>
              </a:spcAft>
              <a:buNone/>
            </a:pPr>
            <a:r>
              <a:rPr lang="pt-PT" sz="800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IMP.ID.15.2</a:t>
            </a:r>
            <a:endParaRPr sz="800" dirty="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C8FED88-37C4-50AB-BF92-A2E23F0B67B9}"/>
              </a:ext>
            </a:extLst>
          </p:cNvPr>
          <p:cNvSpPr txBox="1"/>
          <p:nvPr/>
        </p:nvSpPr>
        <p:spPr>
          <a:xfrm>
            <a:off x="316364" y="1193346"/>
            <a:ext cx="8468861" cy="3699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20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Artigo 256.º do Tratado sobre o Funcionamento da União Europeia</a:t>
            </a:r>
          </a:p>
          <a:p>
            <a:pPr algn="ctr"/>
            <a:endParaRPr lang="pt-PT" sz="2000" b="1" dirty="0">
              <a:solidFill>
                <a:srgbClr val="333333"/>
              </a:solidFill>
              <a:latin typeface="Times New Roman" panose="02020603050405020304" pitchFamily="18" charset="0"/>
            </a:endParaRPr>
          </a:p>
          <a:p>
            <a:r>
              <a:rPr lang="pt-PT" dirty="0"/>
              <a:t>(…)</a:t>
            </a:r>
          </a:p>
          <a:p>
            <a:pPr algn="just"/>
            <a:r>
              <a:rPr lang="pt-PT" sz="1800" dirty="0">
                <a:solidFill>
                  <a:srgbClr val="333333"/>
                </a:solidFill>
                <a:latin typeface="Times New Roman" panose="02020603050405020304" pitchFamily="18" charset="0"/>
              </a:rPr>
              <a:t>3.   O Tribunal Geral é competente para conhecer das questões prejudiciais, submetidas por força do artigo 267.º, em matérias específicas determinadas pelo Estatuto.</a:t>
            </a:r>
          </a:p>
          <a:p>
            <a:pPr algn="just"/>
            <a:r>
              <a:rPr lang="pt-PT" sz="1800" dirty="0">
                <a:solidFill>
                  <a:srgbClr val="333333"/>
                </a:solidFill>
                <a:latin typeface="Times New Roman" panose="02020603050405020304" pitchFamily="18" charset="0"/>
              </a:rPr>
              <a:t>       Quando o Tribunal Geral considerar que a causa exige uma decisão de princípio suscetível de afetar a unidade ou a coerência do direito da União, pode remeter essa causa ao Tribunal de Justiça, para que este delibere sobre ela.</a:t>
            </a:r>
          </a:p>
          <a:p>
            <a:pPr algn="just"/>
            <a:r>
              <a:rPr lang="pt-PT" sz="1800" dirty="0">
                <a:solidFill>
                  <a:srgbClr val="333333"/>
                </a:solidFill>
                <a:latin typeface="Times New Roman" panose="02020603050405020304" pitchFamily="18" charset="0"/>
              </a:rPr>
              <a:t>       As decisões proferidas pelo Tribunal Geral sobre questões prejudiciais podem ser reapreciadas a título excecional pelo Tribunal de Justiça, nas condições e limites previstos no Estatuto, caso exista risco grave de lesão da unidade ou da coerência do direito da União.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pt-PT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D2F5536D-1D91-7C7D-807E-9C920D646AF4}"/>
              </a:ext>
            </a:extLst>
          </p:cNvPr>
          <p:cNvSpPr txBox="1"/>
          <p:nvPr/>
        </p:nvSpPr>
        <p:spPr>
          <a:xfrm>
            <a:off x="2276577" y="4734900"/>
            <a:ext cx="60703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200" dirty="0">
                <a:hlinkClick r:id="rId4"/>
              </a:rPr>
              <a:t>https://eur-lex.europa.eu/legal-content/PT/TXT/?uri=CELEX%3A12016E256</a:t>
            </a:r>
            <a:r>
              <a:rPr lang="pt-PT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38962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Alterações ao Estatuto do TJUE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33" y="1494617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pt-PT" dirty="0"/>
              <a:t>• </a:t>
            </a:r>
            <a:r>
              <a:rPr lang="pt-P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Estatuto do Tribunal de Justiça da União Europeia (ETJUE)</a:t>
            </a:r>
          </a:p>
          <a:p>
            <a:pPr marL="114300" indent="0">
              <a:buNone/>
            </a:pPr>
            <a:endParaRPr lang="pt-PT" sz="1800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pt-PT" sz="16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Versão consolidada em </a:t>
            </a:r>
            <a:r>
              <a:rPr lang="pt-PT" sz="1600" u="sng" kern="0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https://curia.europa.eu/jcms/upload/docs/application/pdf/2024-08/statut_cour_pt.pdf</a:t>
            </a:r>
            <a:r>
              <a:rPr lang="pt-PT" sz="16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pt-PT" sz="1600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414A45FC-1947-9C2B-BF67-6C320EAFE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786903"/>
            <a:ext cx="3982368" cy="224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22397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3" Type="http://schemas.microsoft.com/office/2011/relationships/webextension" Target="webextension3.xml"/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  <wetp:taskpane dockstate="right" visibility="0" width="350" row="0">
    <wetp:webextensionref xmlns:r="http://schemas.openxmlformats.org/officeDocument/2006/relationships" r:id="rId2"/>
  </wetp:taskpane>
  <wetp:taskpane dockstate="right" visibility="0" width="350" row="0">
    <wetp:webextensionref xmlns:r="http://schemas.openxmlformats.org/officeDocument/2006/relationships" r:id="rId3"/>
  </wetp:taskpane>
</wetp:taskpanes>
</file>

<file path=ppt/webextensions/webextension1.xml><?xml version="1.0" encoding="utf-8"?>
<we:webextension xmlns:we="http://schemas.microsoft.com/office/webextensions/webextension/2010/11" id="{C15D5826-7589-934C-B173-E5AF1CC81151}">
  <we:reference id="wa200005669" version="2.0.0.0" store="pt-PT" storeType="OMEX"/>
  <we:alternateReferences>
    <we:reference id="wa200005669" version="2.0.0.0" store="wa200005669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09E8778B-E134-DE40-A971-68F1C915EDAF}">
  <we:reference id="wa200006000" version="1.2.1.0" store="pt-PT" storeType="OMEX"/>
  <we:alternateReferences>
    <we:reference id="wa200006000" version="1.2.1.0" store="WA200006000" storeType="OMEX"/>
  </we:alternateReferences>
  <we:properties/>
  <we:bindings/>
  <we:snapshot xmlns:r="http://schemas.openxmlformats.org/officeDocument/2006/relationships"/>
</we:webextension>
</file>

<file path=ppt/webextensions/webextension3.xml><?xml version="1.0" encoding="utf-8"?>
<we:webextension xmlns:we="http://schemas.microsoft.com/office/webextensions/webextension/2010/11" id="{0802588D-0038-CF46-8F1D-266D713FCFF3}">
  <we:reference id="wa200001409" version="2.0.0.0" store="pt-PT" storeType="OMEX"/>
  <we:alternateReferences>
    <we:reference id="wa200001409" version="2.0.0.0" store="WA200001409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1270</TotalTime>
  <Words>1253</Words>
  <Application>Microsoft Office PowerPoint</Application>
  <PresentationFormat>Apresentação no Ecrã (16:9)</PresentationFormat>
  <Paragraphs>112</Paragraphs>
  <Slides>18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18</vt:i4>
      </vt:variant>
    </vt:vector>
  </HeadingPairs>
  <TitlesOfParts>
    <vt:vector size="26" baseType="lpstr">
      <vt:lpstr>Helvetica Neue Light</vt:lpstr>
      <vt:lpstr>Arial</vt:lpstr>
      <vt:lpstr>Open Sans</vt:lpstr>
      <vt:lpstr>Helvetica Neue</vt:lpstr>
      <vt:lpstr>Calibri</vt:lpstr>
      <vt:lpstr>Times New Roman</vt:lpstr>
      <vt:lpstr>Aptos</vt:lpstr>
      <vt:lpstr>Simple Light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Tribunal de Justiça da União Europeia</vt:lpstr>
      <vt:lpstr>O mecanismo do reenvio prejudicial – artigo 267.º do TFUE</vt:lpstr>
      <vt:lpstr>Apresentação do PowerPoint</vt:lpstr>
      <vt:lpstr>Alterações ao Estatuto do TJUE</vt:lpstr>
      <vt:lpstr>Apresentação do PowerPoint</vt:lpstr>
      <vt:lpstr>Apresentação do PowerPoint</vt:lpstr>
      <vt:lpstr>Apresentação do PowerPoint</vt:lpstr>
      <vt:lpstr>Um tribunal, duas jurisdições</vt:lpstr>
      <vt:lpstr>Apresentação do PowerPoint</vt:lpstr>
      <vt:lpstr>Tribunal de Justiça da União Europeia        O TJUE https://curia.europa.eu/site/jcms/d2_5085/pt/main-navigation                                       Estatísticas judiciárias https://curia.europa.eu/site/jcms/d2_5146/pt/tribunal-de-justica https://curia.europa.eu/site/jcms/d2_5147/pt/tribunal-geral  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 Manuela Dias Marques Magalhaes Silva</dc:creator>
  <cp:lastModifiedBy>Dora Resende Alves</cp:lastModifiedBy>
  <cp:revision>42</cp:revision>
  <dcterms:modified xsi:type="dcterms:W3CDTF">2026-06-14T07:46:47Z</dcterms:modified>
</cp:coreProperties>
</file>