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  <p:sldMasterId id="2147483651" r:id="rId2"/>
    <p:sldMasterId id="2147483658" r:id="rId3"/>
  </p:sldMasterIdLst>
  <p:notesMasterIdLst>
    <p:notesMasterId r:id="rId19"/>
  </p:notesMasterIdLst>
  <p:handoutMasterIdLst>
    <p:handoutMasterId r:id="rId20"/>
  </p:handoutMasterIdLst>
  <p:sldIdLst>
    <p:sldId id="269" r:id="rId4"/>
    <p:sldId id="270" r:id="rId5"/>
    <p:sldId id="280" r:id="rId6"/>
    <p:sldId id="273" r:id="rId7"/>
    <p:sldId id="276" r:id="rId8"/>
    <p:sldId id="271" r:id="rId9"/>
    <p:sldId id="277" r:id="rId10"/>
    <p:sldId id="266" r:id="rId11"/>
    <p:sldId id="272" r:id="rId12"/>
    <p:sldId id="283" r:id="rId13"/>
    <p:sldId id="281" r:id="rId14"/>
    <p:sldId id="282" r:id="rId15"/>
    <p:sldId id="284" r:id="rId16"/>
    <p:sldId id="274" r:id="rId17"/>
    <p:sldId id="275" r:id="rId18"/>
  </p:sldIdLst>
  <p:sldSz cx="9901238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0BDE0"/>
    <a:srgbClr val="00B0F0"/>
    <a:srgbClr val="B196C6"/>
    <a:srgbClr val="F898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31" autoAdjust="0"/>
    <p:restoredTop sz="94722" autoAdjust="0"/>
  </p:normalViewPr>
  <p:slideViewPr>
    <p:cSldViewPr>
      <p:cViewPr varScale="1">
        <p:scale>
          <a:sx n="94" d="100"/>
          <a:sy n="94" d="100"/>
        </p:scale>
        <p:origin x="96" y="186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4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dmir\Downloads\Meus\ICE%20gr&#225;fico%20202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ICE registadas por ano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rgbClr val="000000"/>
              </a:solidFill>
            </a:ln>
            <a:effectLst/>
          </c:spPr>
          <c:invertIfNegative val="0"/>
          <c:cat>
            <c:numRef>
              <c:f>Folha1!$A$1:$A$12</c:f>
              <c:numCache>
                <c:formatCode>General</c:formatCode>
                <c:ptCount val="12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</c:numCache>
            </c:numRef>
          </c:cat>
          <c:val>
            <c:numRef>
              <c:f>Folha1!$B$1:$B$12</c:f>
              <c:numCache>
                <c:formatCode>General</c:formatCode>
                <c:ptCount val="12"/>
                <c:pt idx="0">
                  <c:v>16</c:v>
                </c:pt>
                <c:pt idx="1">
                  <c:v>11</c:v>
                </c:pt>
                <c:pt idx="2">
                  <c:v>6</c:v>
                </c:pt>
                <c:pt idx="3">
                  <c:v>6</c:v>
                </c:pt>
                <c:pt idx="4">
                  <c:v>3</c:v>
                </c:pt>
                <c:pt idx="5">
                  <c:v>6</c:v>
                </c:pt>
                <c:pt idx="6">
                  <c:v>7</c:v>
                </c:pt>
                <c:pt idx="7">
                  <c:v>16</c:v>
                </c:pt>
                <c:pt idx="8">
                  <c:v>5</c:v>
                </c:pt>
                <c:pt idx="9">
                  <c:v>10</c:v>
                </c:pt>
                <c:pt idx="10">
                  <c:v>10</c:v>
                </c:pt>
                <c:pt idx="1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4B-4EC1-B580-A8508145A4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73651712"/>
        <c:axId val="573652040"/>
      </c:barChart>
      <c:catAx>
        <c:axId val="573651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73652040"/>
        <c:crosses val="autoZero"/>
        <c:auto val="1"/>
        <c:lblAlgn val="ctr"/>
        <c:lblOffset val="100"/>
        <c:noMultiLvlLbl val="0"/>
      </c:catAx>
      <c:valAx>
        <c:axId val="573652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73651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3699A-3E35-4674-A9F4-88CCDAC8AE27}" type="datetimeFigureOut">
              <a:rPr lang="pt-PT" smtClean="0"/>
              <a:pPr/>
              <a:t>28/09/2023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0CFE17-B7B6-44E3-9B3D-E47C563B22A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07379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567AD5-CD22-434B-B2E7-8437E1814669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4088" y="685800"/>
            <a:ext cx="4949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9A5246-2F3B-7F46-BA1C-F01A7A523B9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6068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7594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710258" y="2130425"/>
            <a:ext cx="7448029" cy="722511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Conteúdo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710258" y="3212976"/>
            <a:ext cx="6705079" cy="2425824"/>
          </a:xfrm>
          <a:prstGeom prst="rect">
            <a:avLst/>
          </a:prstGeom>
        </p:spPr>
        <p:txBody>
          <a:bodyPr/>
          <a:lstStyle>
            <a:lvl1pPr marL="342900" indent="-342900" algn="l">
              <a:buAutoNum type="arabicPeriod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71550" indent="-514350" algn="l">
              <a:buFont typeface="+mj-lt"/>
              <a:buAutoNum type="arabicPeriod"/>
              <a:defRPr sz="1400">
                <a:solidFill>
                  <a:schemeClr val="tx1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dirty="0"/>
              <a:t>Título</a:t>
            </a:r>
          </a:p>
          <a:p>
            <a:r>
              <a:rPr lang="pt-PT" dirty="0"/>
              <a:t>Título</a:t>
            </a:r>
          </a:p>
          <a:p>
            <a:r>
              <a:rPr lang="pt-PT" dirty="0"/>
              <a:t>Título</a:t>
            </a:r>
          </a:p>
          <a:p>
            <a:r>
              <a:rPr lang="pt-PT" dirty="0"/>
              <a:t>Título</a:t>
            </a:r>
          </a:p>
          <a:p>
            <a:pPr lvl="1"/>
            <a:r>
              <a:rPr lang="pt-PT" dirty="0"/>
              <a:t>Subtítulo	</a:t>
            </a:r>
          </a:p>
          <a:p>
            <a:pPr lvl="1"/>
            <a:r>
              <a:rPr lang="pt-PT" dirty="0"/>
              <a:t>Subtítulo</a:t>
            </a:r>
          </a:p>
          <a:p>
            <a:pPr lvl="0"/>
            <a:r>
              <a:rPr lang="pt-PT" dirty="0"/>
              <a:t>Título</a:t>
            </a:r>
          </a:p>
          <a:p>
            <a:pPr lvl="0"/>
            <a:r>
              <a:rPr lang="pt-PT" dirty="0"/>
              <a:t>Título</a:t>
            </a:r>
          </a:p>
          <a:p>
            <a:pPr lvl="1"/>
            <a:endParaRPr lang="pt-PT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8606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782267" y="1340769"/>
            <a:ext cx="6696743" cy="41805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1. Título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 hasCustomPrompt="1"/>
          </p:nvPr>
        </p:nvSpPr>
        <p:spPr>
          <a:xfrm>
            <a:off x="1782266" y="2032249"/>
            <a:ext cx="5040561" cy="24768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Donec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urna justo.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Nunc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vulputate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turpis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porttitor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id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erat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semper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Proin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finibus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nibh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ut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euismod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aliquam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eget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sollicitudin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ex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eu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iaculis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mollis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pharetra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nunc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blandit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purus non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lacus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Vivamus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enim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Donec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aliquet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odio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vitae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iaculis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odio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finibus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18542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1926283" y="3933056"/>
            <a:ext cx="2872159" cy="190219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pt-PT" dirty="0"/>
          </a:p>
          <a:p>
            <a:pPr lvl="0"/>
            <a:endParaRPr lang="pt-PT" dirty="0"/>
          </a:p>
          <a:p>
            <a:pPr lvl="0"/>
            <a:endParaRPr lang="pt-PT" dirty="0"/>
          </a:p>
          <a:p>
            <a:pPr lvl="0"/>
            <a:r>
              <a:rPr lang="pt-PT" dirty="0"/>
              <a:t>Adicionar imagem</a:t>
            </a:r>
          </a:p>
        </p:txBody>
      </p:sp>
      <p:sp>
        <p:nvSpPr>
          <p:cNvPr id="10" name="Título 1"/>
          <p:cNvSpPr>
            <a:spLocks noGrp="1"/>
          </p:cNvSpPr>
          <p:nvPr>
            <p:ph type="title" hasCustomPrompt="1"/>
          </p:nvPr>
        </p:nvSpPr>
        <p:spPr>
          <a:xfrm>
            <a:off x="1782267" y="1340769"/>
            <a:ext cx="6696743" cy="41805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2. Título</a:t>
            </a:r>
          </a:p>
        </p:txBody>
      </p:sp>
      <p:sp>
        <p:nvSpPr>
          <p:cNvPr id="11" name="Marcador de Posição de Conteúdo 2"/>
          <p:cNvSpPr>
            <a:spLocks noGrp="1"/>
          </p:cNvSpPr>
          <p:nvPr>
            <p:ph idx="1" hasCustomPrompt="1"/>
          </p:nvPr>
        </p:nvSpPr>
        <p:spPr>
          <a:xfrm>
            <a:off x="1782266" y="2032249"/>
            <a:ext cx="5040561" cy="17567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Donec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urna justo.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Nunc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vulputate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turpis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porttitor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id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erat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semper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Proin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finibus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nibh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ut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euismod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aliquam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eget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</p:txBody>
      </p:sp>
      <p:sp>
        <p:nvSpPr>
          <p:cNvPr id="5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82187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 hasCustomPrompt="1"/>
          </p:nvPr>
        </p:nvSpPr>
        <p:spPr>
          <a:xfrm>
            <a:off x="1782267" y="1340769"/>
            <a:ext cx="6696743" cy="41805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3. Título</a:t>
            </a:r>
          </a:p>
        </p:txBody>
      </p:sp>
      <p:sp>
        <p:nvSpPr>
          <p:cNvPr id="9" name="Marcador de Posição de Conteúdo 2"/>
          <p:cNvSpPr>
            <a:spLocks noGrp="1"/>
          </p:cNvSpPr>
          <p:nvPr>
            <p:ph idx="10" hasCustomPrompt="1"/>
          </p:nvPr>
        </p:nvSpPr>
        <p:spPr>
          <a:xfrm>
            <a:off x="1782267" y="2420888"/>
            <a:ext cx="5040561" cy="11807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</p:txBody>
      </p:sp>
      <p:sp>
        <p:nvSpPr>
          <p:cNvPr id="11" name="Marcador de Posição de Conteúdo 2"/>
          <p:cNvSpPr>
            <a:spLocks noGrp="1"/>
          </p:cNvSpPr>
          <p:nvPr>
            <p:ph idx="12" hasCustomPrompt="1"/>
          </p:nvPr>
        </p:nvSpPr>
        <p:spPr>
          <a:xfrm>
            <a:off x="1782267" y="4149080"/>
            <a:ext cx="5040561" cy="11807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</p:txBody>
      </p:sp>
      <p:sp>
        <p:nvSpPr>
          <p:cNvPr id="15" name="Marcador de Posição de Conteúdo 2"/>
          <p:cNvSpPr>
            <a:spLocks noGrp="1"/>
          </p:cNvSpPr>
          <p:nvPr>
            <p:ph idx="1" hasCustomPrompt="1"/>
          </p:nvPr>
        </p:nvSpPr>
        <p:spPr>
          <a:xfrm>
            <a:off x="1782267" y="2012229"/>
            <a:ext cx="8539162" cy="4806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baseline="0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PT" dirty="0"/>
              <a:t>3.1 Subtítulo</a:t>
            </a:r>
          </a:p>
        </p:txBody>
      </p:sp>
      <p:sp>
        <p:nvSpPr>
          <p:cNvPr id="16" name="Marcador de Posição de Conteúdo 2"/>
          <p:cNvSpPr>
            <a:spLocks noGrp="1"/>
          </p:cNvSpPr>
          <p:nvPr>
            <p:ph idx="13" hasCustomPrompt="1"/>
          </p:nvPr>
        </p:nvSpPr>
        <p:spPr>
          <a:xfrm>
            <a:off x="1782267" y="3717032"/>
            <a:ext cx="8539162" cy="4806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baseline="0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PT" dirty="0"/>
              <a:t>3.2 Subtítulo</a:t>
            </a:r>
          </a:p>
        </p:txBody>
      </p:sp>
      <p:sp>
        <p:nvSpPr>
          <p:cNvPr id="8" name="Marcador de Posição do Número do Diapositivo 3"/>
          <p:cNvSpPr>
            <a:spLocks noGrp="1"/>
          </p:cNvSpPr>
          <p:nvPr>
            <p:ph type="sldNum" sz="quarter" idx="14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71401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title" hasCustomPrompt="1"/>
          </p:nvPr>
        </p:nvSpPr>
        <p:spPr>
          <a:xfrm>
            <a:off x="1782267" y="1340769"/>
            <a:ext cx="6696743" cy="41805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4. Título (Texto + Tabela)</a:t>
            </a:r>
          </a:p>
        </p:txBody>
      </p:sp>
      <p:sp>
        <p:nvSpPr>
          <p:cNvPr id="9" name="Marcador de Posição de Conteúdo 2"/>
          <p:cNvSpPr>
            <a:spLocks noGrp="1"/>
          </p:cNvSpPr>
          <p:nvPr>
            <p:ph idx="10" hasCustomPrompt="1"/>
          </p:nvPr>
        </p:nvSpPr>
        <p:spPr>
          <a:xfrm>
            <a:off x="1782267" y="2420888"/>
            <a:ext cx="5040561" cy="11807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</p:txBody>
      </p:sp>
      <p:sp>
        <p:nvSpPr>
          <p:cNvPr id="10" name="Marcador de Posição de Conteúdo 2"/>
          <p:cNvSpPr>
            <a:spLocks noGrp="1"/>
          </p:cNvSpPr>
          <p:nvPr>
            <p:ph idx="11"/>
          </p:nvPr>
        </p:nvSpPr>
        <p:spPr>
          <a:xfrm>
            <a:off x="1782267" y="3789040"/>
            <a:ext cx="5040561" cy="118072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pt-PT" sz="1800" b="0" i="0" u="none" strike="noStrike" smtClean="0"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pt-PT" sz="1800" b="0" i="0" u="none" strike="noStrike" dirty="0">
              <a:effectLst/>
              <a:latin typeface="Arial"/>
            </a:endParaRPr>
          </a:p>
          <a:p>
            <a:pPr lvl="0"/>
            <a:endParaRPr lang="pt-PT" dirty="0"/>
          </a:p>
        </p:txBody>
      </p:sp>
      <p:sp>
        <p:nvSpPr>
          <p:cNvPr id="5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9918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e Conteúdo 2"/>
          <p:cNvSpPr>
            <a:spLocks noGrp="1"/>
          </p:cNvSpPr>
          <p:nvPr>
            <p:ph idx="10" hasCustomPrompt="1"/>
          </p:nvPr>
        </p:nvSpPr>
        <p:spPr>
          <a:xfrm>
            <a:off x="1782267" y="1772816"/>
            <a:ext cx="5040561" cy="360040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lang="pt-PT" sz="1400" b="0" i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solidFill>
                  <a:schemeClr val="tx1"/>
                </a:solidFill>
              </a:defRPr>
            </a:lvl2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</a:p>
          <a:p>
            <a:pPr lvl="0"/>
            <a:endParaRPr lang="pt-PT" b="0" i="0" dirty="0">
              <a:solidFill>
                <a:srgbClr val="000000"/>
              </a:solidFill>
              <a:effectLst/>
              <a:latin typeface="Arial"/>
            </a:endParaRPr>
          </a:p>
          <a:p>
            <a:pPr lvl="1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</a:t>
            </a:r>
          </a:p>
          <a:p>
            <a:pPr lvl="1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Donec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urna justo.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Nunc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vulputate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turpis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porttitor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id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erat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semper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Proin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finibus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nibh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ut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euismod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aliquam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eget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  <a:p>
            <a:pPr lvl="1"/>
            <a:endParaRPr lang="pt-PT" b="0" i="0" dirty="0">
              <a:solidFill>
                <a:srgbClr val="000000"/>
              </a:solidFill>
              <a:effectLst/>
              <a:latin typeface="Arial"/>
            </a:endParaRPr>
          </a:p>
          <a:p>
            <a:pPr lvl="1"/>
            <a:endParaRPr lang="pt-PT" b="0" i="0" dirty="0">
              <a:solidFill>
                <a:srgbClr val="000000"/>
              </a:solidFill>
              <a:effectLst/>
              <a:latin typeface="Arial"/>
            </a:endParaRPr>
          </a:p>
          <a:p>
            <a:pPr lvl="1"/>
            <a:endParaRPr lang="pt-PT" dirty="0"/>
          </a:p>
        </p:txBody>
      </p:sp>
      <p:sp>
        <p:nvSpPr>
          <p:cNvPr id="3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40043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2CE847D3-5D03-4356-838B-5C37B8DA6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14DE9-CF60-44CE-8A44-06F943327631}" type="datetimeFigureOut">
              <a:rPr lang="en-GB" smtClean="0"/>
              <a:t>28/09/2023</a:t>
            </a:fld>
            <a:endParaRPr lang="en-GB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7ED63460-B8CA-4D45-A2C1-045C18715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B0FAFE4B-362C-4A28-BD0B-0C18BEB4D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A7B46-4FA0-4CD8-9D9F-7C0FC800CCF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665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3931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652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3"/>
          <p:cNvSpPr>
            <a:spLocks noGrp="1"/>
          </p:cNvSpPr>
          <p:nvPr>
            <p:ph type="sldNum" sz="quarter" idx="4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49129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6" r:id="rId3"/>
    <p:sldLayoutId id="2147483654" r:id="rId4"/>
    <p:sldLayoutId id="2147483655" r:id="rId5"/>
    <p:sldLayoutId id="2147483657" r:id="rId6"/>
    <p:sldLayoutId id="2147483668" r:id="rId7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098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382963" y="6356350"/>
            <a:ext cx="31353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7096125" y="332656"/>
            <a:ext cx="23098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8634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eurocid.mne.gov.pt/participacao-nas-iniciativas-de-cidadania-europeia" TargetMode="External"/><Relationship Id="rId3" Type="http://schemas.openxmlformats.org/officeDocument/2006/relationships/hyperlink" Target="https://europa.eu/citizens-initiative/initiatives/details/2022/000003_pt" TargetMode="External"/><Relationship Id="rId7" Type="http://schemas.openxmlformats.org/officeDocument/2006/relationships/hyperlink" Target="https://www.goodclothesfairpay.eu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uropa.eu/citizens-initiative/initiatives/details/2022/000004_pt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s://www.endtheslaughterage.eu/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europa.eu/citizens-initiative/initiatives/details/2022/000005_pt" TargetMode="External"/><Relationship Id="rId3" Type="http://schemas.openxmlformats.org/officeDocument/2006/relationships/image" Target="../media/image12.png"/><Relationship Id="rId7" Type="http://schemas.openxmlformats.org/officeDocument/2006/relationships/hyperlink" Target="https://europa.eu/citizens-initiative/initiatives/details/2022/000007_pt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uropa.eu/citizens-initiative/initiatives/details/2022/000008_pt" TargetMode="External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hyperlink" Target="https://europa.eu/citizens-initiative/initiatives/details/2022/000009_pt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europa.eu/citizens-initiative/initiatives/details/2023/000002_pt" TargetMode="External"/><Relationship Id="rId3" Type="http://schemas.openxmlformats.org/officeDocument/2006/relationships/image" Target="../media/image15.jpeg"/><Relationship Id="rId7" Type="http://schemas.openxmlformats.org/officeDocument/2006/relationships/hyperlink" Target="https://europa.eu/citizens-initiative/initiatives/details/2023/000004_pt" TargetMode="External"/><Relationship Id="rId2" Type="http://schemas.openxmlformats.org/officeDocument/2006/relationships/hyperlink" Target="https://europa.eu/citizens-initiative/initiatives/details/2022/000010_pt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mario.barata@ipleiria.pt" TargetMode="External"/><Relationship Id="rId2" Type="http://schemas.openxmlformats.org/officeDocument/2006/relationships/hyperlink" Target="mailto:dra@upt.p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s://europa.eu/citizens-initiative/select-language?destination=/hom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ur-lex.europa.eu/legal-content/PT/TXT/?uri=CELEX%3A02019R0788-20200201&amp;qid=1695938712685" TargetMode="External"/><Relationship Id="rId2" Type="http://schemas.openxmlformats.org/officeDocument/2006/relationships/hyperlink" Target="https://eur-lex.europa.eu/legal-content/PT/TXT/?uri=CELEX%3A02011R0211-20200101&amp;qid=1695938616603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europa.eu/citizens-initiative/how-it-works_pt#inline-nav-6" TargetMode="External"/><Relationship Id="rId3" Type="http://schemas.openxmlformats.org/officeDocument/2006/relationships/hyperlink" Target="https://europa.eu/citizens-initiative/how-it-works_pt#inline-nav-1" TargetMode="External"/><Relationship Id="rId7" Type="http://schemas.openxmlformats.org/officeDocument/2006/relationships/hyperlink" Target="https://europa.eu/citizens-initiative/how-it-works_pt#inline-nav-5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europa.eu/citizens-initiative/how-it-works_pt#inline-nav-4" TargetMode="External"/><Relationship Id="rId5" Type="http://schemas.openxmlformats.org/officeDocument/2006/relationships/hyperlink" Target="https://europa.eu/citizens-initiative/how-it-works_pt#inline-nav-3" TargetMode="External"/><Relationship Id="rId4" Type="http://schemas.openxmlformats.org/officeDocument/2006/relationships/hyperlink" Target="https://europa.eu/citizens-initiative/how-it-works_pt#inline-nav-2" TargetMode="External"/><Relationship Id="rId9" Type="http://schemas.openxmlformats.org/officeDocument/2006/relationships/hyperlink" Target="https://europa.eu/citizens-initiative/how-it-works_pt#inline-nav-7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emf"/><Relationship Id="rId4" Type="http://schemas.openxmlformats.org/officeDocument/2006/relationships/package" Target="../embeddings/Microsoft_Excel_Worksheet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m 2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70" r="24239"/>
          <a:stretch/>
        </p:blipFill>
        <p:spPr>
          <a:xfrm>
            <a:off x="1268413" y="0"/>
            <a:ext cx="3267075" cy="5835650"/>
          </a:xfrm>
          <a:prstGeom prst="rect">
            <a:avLst/>
          </a:prstGeom>
        </p:spPr>
      </p:pic>
      <p:pic>
        <p:nvPicPr>
          <p:cNvPr id="29" name="Picture 15" descr="Logo U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5835650"/>
            <a:ext cx="3214688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 dirty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8" name="Text Box 3"/>
          <p:cNvSpPr txBox="1"/>
          <p:nvPr/>
        </p:nvSpPr>
        <p:spPr>
          <a:xfrm>
            <a:off x="126083" y="3861048"/>
            <a:ext cx="3323570" cy="123093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pt-PT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Dora Resende Alves</a:t>
            </a:r>
          </a:p>
          <a:p>
            <a:endParaRPr lang="pt-PT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Mário Simões Barata</a:t>
            </a:r>
            <a:endParaRPr lang="pt-PT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eaLnBrk="1" hangingPunct="1">
              <a:lnSpc>
                <a:spcPct val="115000"/>
              </a:lnSpc>
              <a:defRPr/>
            </a:pPr>
            <a:endParaRPr lang="pt-PT" altLang="x-none" sz="1400" dirty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115000"/>
              </a:lnSpc>
              <a:defRPr/>
            </a:pPr>
            <a:endParaRPr lang="pt-PT" altLang="x-none" sz="1400" dirty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115000"/>
              </a:lnSpc>
              <a:defRPr/>
            </a:pPr>
            <a:r>
              <a:rPr lang="pt-PT" altLang="x-none" sz="1400" dirty="0">
                <a:solidFill>
                  <a:schemeClr val="bg1"/>
                </a:solidFill>
                <a:latin typeface="Arial" charset="0"/>
              </a:rPr>
              <a:t>                              29/09/2023</a:t>
            </a:r>
          </a:p>
          <a:p>
            <a:pPr eaLnBrk="1" hangingPunct="1">
              <a:lnSpc>
                <a:spcPct val="115000"/>
              </a:lnSpc>
              <a:spcAft>
                <a:spcPts val="1200"/>
              </a:spcAft>
              <a:defRPr/>
            </a:pPr>
            <a:r>
              <a:rPr lang="pt-PT" altLang="x-none" sz="1400" dirty="0">
                <a:solidFill>
                  <a:schemeClr val="bg1"/>
                </a:solidFill>
                <a:latin typeface="Arial" charset="0"/>
              </a:rPr>
              <a:t> </a:t>
            </a:r>
          </a:p>
        </p:txBody>
      </p:sp>
      <p:sp>
        <p:nvSpPr>
          <p:cNvPr id="9" name="Text Box 34"/>
          <p:cNvSpPr txBox="1">
            <a:spLocks noChangeArrowheads="1"/>
          </p:cNvSpPr>
          <p:nvPr/>
        </p:nvSpPr>
        <p:spPr bwMode="auto">
          <a:xfrm>
            <a:off x="2286323" y="701825"/>
            <a:ext cx="7289204" cy="954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pt-PT" altLang="x-none" b="1" dirty="0">
                <a:latin typeface="Arial" charset="0"/>
              </a:rPr>
              <a:t>Portugal e a Iniciativa de Cidadania Europeia</a:t>
            </a:r>
          </a:p>
          <a:p>
            <a:pPr algn="r" eaLnBrk="1" hangingPunct="1"/>
            <a:endParaRPr lang="pt-PT" altLang="x-none" b="1" dirty="0">
              <a:latin typeface="Arial" charset="0"/>
            </a:endParaRPr>
          </a:p>
          <a:p>
            <a:pPr algn="r" eaLnBrk="1" hangingPunct="1"/>
            <a:r>
              <a:rPr lang="pt-PT" altLang="x-none" b="1" dirty="0">
                <a:latin typeface="Arial" charset="0"/>
              </a:rPr>
              <a:t>– o valor da participação democrática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3107A575-3CB9-254D-6890-2DC296D063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1083" y="2636912"/>
            <a:ext cx="5401524" cy="304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8720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Uma imagem com texto, captura de ecrã, software, Ícone de computador&#10;&#10;Descrição gerada automaticamente">
            <a:extLst>
              <a:ext uri="{FF2B5EF4-FFF2-40B4-BE49-F238E27FC236}">
                <a16:creationId xmlns:a16="http://schemas.microsoft.com/office/drawing/2014/main" id="{672B3C19-72C5-F2F4-CD3D-2385C11A30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695" t="31310" r="23095" b="41570"/>
          <a:stretch/>
        </p:blipFill>
        <p:spPr bwMode="auto">
          <a:xfrm>
            <a:off x="98425" y="1412659"/>
            <a:ext cx="9704388" cy="40326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Marcador de Posição do Número do Diapositivo 4" hidden="1">
            <a:extLst>
              <a:ext uri="{FF2B5EF4-FFF2-40B4-BE49-F238E27FC236}">
                <a16:creationId xmlns:a16="http://schemas.microsoft.com/office/drawing/2014/main" id="{9A4DC3EE-F2FD-270B-F2F3-25EC1B0E6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4901C690-7677-4A91-AC8C-C263A5657454}" type="slidenum">
              <a:rPr lang="pt-PT" smtClean="0"/>
              <a:pPr>
                <a:spcAft>
                  <a:spcPts val="600"/>
                </a:spcAft>
              </a:pPr>
              <a:t>10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5148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72D835F2-75D1-8F4A-976E-AA8A52DEA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11</a:t>
            </a:fld>
            <a:endParaRPr lang="pt-PT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4F3BE721-ABC3-F452-5EBC-C28BA48EA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139" y="179016"/>
            <a:ext cx="9901238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pic>
        <p:nvPicPr>
          <p:cNvPr id="1025" name="Imagem 769052467" descr="end the slaughter">
            <a:extLst>
              <a:ext uri="{FF2B5EF4-FFF2-40B4-BE49-F238E27FC236}">
                <a16:creationId xmlns:a16="http://schemas.microsoft.com/office/drawing/2014/main" id="{189EBF76-DB17-0D9A-7C8C-617191745B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38" y="636216"/>
            <a:ext cx="2667595" cy="2000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80EED9A8-3BD5-579C-49BE-B94035FB18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1306" y="985406"/>
            <a:ext cx="4645824" cy="152349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400" b="1" i="1" u="none" strike="noStrike" cap="none" normalizeH="0" baseline="0" dirty="0" err="1">
                <a:ln>
                  <a:noFill/>
                </a:ln>
                <a:solidFill>
                  <a:srgbClr val="002596"/>
                </a:solidFill>
                <a:effectLst/>
                <a:latin typeface="Lato" panose="020F0502020204030203" pitchFamily="34" charset="0"/>
                <a:cs typeface="Arial" panose="020B0604020202020204" pitchFamily="34" charset="0"/>
                <a:hlinkClick r:id="rId3"/>
              </a:rPr>
              <a:t>End</a:t>
            </a:r>
            <a:r>
              <a:rPr kumimoji="0" lang="pt-PT" altLang="pt-PT" sz="1400" b="1" i="1" u="none" strike="noStrike" cap="none" normalizeH="0" baseline="0" dirty="0">
                <a:ln>
                  <a:noFill/>
                </a:ln>
                <a:solidFill>
                  <a:srgbClr val="002596"/>
                </a:solidFill>
                <a:effectLst/>
                <a:latin typeface="Lato" panose="020F0502020204030203" pitchFamily="34" charset="0"/>
                <a:cs typeface="Arial" panose="020B0604020202020204" pitchFamily="34" charset="0"/>
                <a:hlinkClick r:id="rId3"/>
              </a:rPr>
              <a:t> </a:t>
            </a:r>
            <a:r>
              <a:rPr kumimoji="0" lang="pt-PT" altLang="pt-PT" sz="1400" b="1" i="1" u="none" strike="noStrike" cap="none" normalizeH="0" baseline="0" dirty="0" err="1">
                <a:ln>
                  <a:noFill/>
                </a:ln>
                <a:solidFill>
                  <a:srgbClr val="002596"/>
                </a:solidFill>
                <a:effectLst/>
                <a:latin typeface="Lato" panose="020F0502020204030203" pitchFamily="34" charset="0"/>
                <a:cs typeface="Arial" panose="020B0604020202020204" pitchFamily="34" charset="0"/>
                <a:hlinkClick r:id="rId3"/>
              </a:rPr>
              <a:t>The</a:t>
            </a:r>
            <a:r>
              <a:rPr kumimoji="0" lang="pt-PT" altLang="pt-PT" sz="1400" b="1" i="1" u="none" strike="noStrike" cap="none" normalizeH="0" baseline="0" dirty="0">
                <a:ln>
                  <a:noFill/>
                </a:ln>
                <a:solidFill>
                  <a:srgbClr val="002596"/>
                </a:solidFill>
                <a:effectLst/>
                <a:latin typeface="Lato" panose="020F0502020204030203" pitchFamily="34" charset="0"/>
                <a:cs typeface="Arial" panose="020B0604020202020204" pitchFamily="34" charset="0"/>
                <a:hlinkClick r:id="rId3"/>
              </a:rPr>
              <a:t> </a:t>
            </a:r>
            <a:r>
              <a:rPr kumimoji="0" lang="pt-PT" altLang="pt-PT" sz="1400" b="1" i="1" u="none" strike="noStrike" cap="none" normalizeH="0" baseline="0" dirty="0" err="1">
                <a:ln>
                  <a:noFill/>
                </a:ln>
                <a:solidFill>
                  <a:srgbClr val="002596"/>
                </a:solidFill>
                <a:effectLst/>
                <a:latin typeface="Lato" panose="020F0502020204030203" pitchFamily="34" charset="0"/>
                <a:cs typeface="Arial" panose="020B0604020202020204" pitchFamily="34" charset="0"/>
                <a:hlinkClick r:id="rId3"/>
              </a:rPr>
              <a:t>Slaughter</a:t>
            </a:r>
            <a:r>
              <a:rPr kumimoji="0" lang="pt-PT" altLang="pt-PT" sz="1400" b="1" i="1" u="none" strike="noStrike" cap="none" normalizeH="0" baseline="0" dirty="0">
                <a:ln>
                  <a:noFill/>
                </a:ln>
                <a:solidFill>
                  <a:srgbClr val="002596"/>
                </a:solidFill>
                <a:effectLst/>
                <a:latin typeface="Lato" panose="020F0502020204030203" pitchFamily="34" charset="0"/>
                <a:cs typeface="Arial" panose="020B0604020202020204" pitchFamily="34" charset="0"/>
                <a:hlinkClick r:id="rId3"/>
              </a:rPr>
              <a:t> Age (Acabar com a Era dos Matadouros)</a:t>
            </a:r>
            <a:endParaRPr kumimoji="0" lang="pt-PT" altLang="pt-PT" sz="14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Fim de recolha de assinaturas: 5/6/2023</a:t>
            </a:r>
            <a:br>
              <a:rPr kumimoji="0" lang="pt-PT" altLang="pt-PT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pt-PT" altLang="pt-PT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Plataforma : 867 946</a:t>
            </a:r>
            <a:br>
              <a:rPr kumimoji="0" lang="pt-PT" altLang="pt-PT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pt-PT" altLang="pt-PT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Saber mais: </a:t>
            </a:r>
            <a:r>
              <a:rPr kumimoji="0" lang="pt-PT" altLang="pt-PT" sz="1300" b="0" i="0" u="none" strike="noStrike" cap="none" normalizeH="0" baseline="0" dirty="0">
                <a:ln>
                  <a:noFill/>
                </a:ln>
                <a:solidFill>
                  <a:srgbClr val="002596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 tooltip="Sarai reindirizzato alla pagina esterna: https://www.endtheslaughterage.eu"/>
              </a:rPr>
              <a:t>https://www.endtheslaughterage.eu</a:t>
            </a:r>
            <a:endParaRPr kumimoji="0" lang="pt-PT" altLang="pt-PT" sz="13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3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3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Portugal</a:t>
            </a:r>
            <a:br>
              <a:rPr kumimoji="0" lang="pt-PT" altLang="pt-PT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pt-PT" altLang="pt-PT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Apoios até ao momento: </a:t>
            </a:r>
            <a:r>
              <a:rPr kumimoji="0" lang="pt-PT" altLang="pt-PT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2 450</a:t>
            </a:r>
            <a:r>
              <a:rPr kumimoji="0" lang="pt-PT" altLang="pt-PT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pt-PT" altLang="pt-PT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31" name="Imagem 606577464" descr="Vestuário bom, salário justo">
            <a:extLst>
              <a:ext uri="{FF2B5EF4-FFF2-40B4-BE49-F238E27FC236}">
                <a16:creationId xmlns:a16="http://schemas.microsoft.com/office/drawing/2014/main" id="{639CC3EE-E9FB-744D-70F1-070EF98476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598" y="3200400"/>
            <a:ext cx="1974674" cy="1974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9">
            <a:extLst>
              <a:ext uri="{FF2B5EF4-FFF2-40B4-BE49-F238E27FC236}">
                <a16:creationId xmlns:a16="http://schemas.microsoft.com/office/drawing/2014/main" id="{F1B290DC-13A1-23A5-FFE0-0E90CD0A7E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8451" y="3551093"/>
            <a:ext cx="4190571" cy="90794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4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Lato" panose="020F0502020204030203" pitchFamily="34" charset="0"/>
                <a:cs typeface="Arial" panose="020B0604020202020204" pitchFamily="34" charset="0"/>
              </a:rPr>
              <a:t> </a:t>
            </a:r>
            <a:r>
              <a:rPr kumimoji="0" lang="pt-PT" altLang="pt-PT" sz="1400" b="1" i="1" u="none" strike="noStrike" cap="none" normalizeH="0" baseline="0" dirty="0" err="1">
                <a:ln>
                  <a:noFill/>
                </a:ln>
                <a:solidFill>
                  <a:srgbClr val="002596"/>
                </a:solidFill>
                <a:effectLst/>
                <a:latin typeface="Lato" panose="020F0502020204030203" pitchFamily="34" charset="0"/>
                <a:cs typeface="Arial" panose="020B0604020202020204" pitchFamily="34" charset="0"/>
                <a:hlinkClick r:id="rId6"/>
              </a:rPr>
              <a:t>Good</a:t>
            </a:r>
            <a:r>
              <a:rPr kumimoji="0" lang="pt-PT" altLang="pt-PT" sz="1400" b="1" i="1" u="none" strike="noStrike" cap="none" normalizeH="0" baseline="0" dirty="0">
                <a:ln>
                  <a:noFill/>
                </a:ln>
                <a:solidFill>
                  <a:srgbClr val="002596"/>
                </a:solidFill>
                <a:effectLst/>
                <a:latin typeface="Lato" panose="020F0502020204030203" pitchFamily="34" charset="0"/>
                <a:cs typeface="Arial" panose="020B0604020202020204" pitchFamily="34" charset="0"/>
                <a:hlinkClick r:id="rId6"/>
              </a:rPr>
              <a:t> </a:t>
            </a:r>
            <a:r>
              <a:rPr kumimoji="0" lang="pt-PT" altLang="pt-PT" sz="1400" b="1" i="1" u="none" strike="noStrike" cap="none" normalizeH="0" baseline="0" dirty="0" err="1">
                <a:ln>
                  <a:noFill/>
                </a:ln>
                <a:solidFill>
                  <a:srgbClr val="002596"/>
                </a:solidFill>
                <a:effectLst/>
                <a:latin typeface="Lato" panose="020F0502020204030203" pitchFamily="34" charset="0"/>
                <a:cs typeface="Arial" panose="020B0604020202020204" pitchFamily="34" charset="0"/>
                <a:hlinkClick r:id="rId6"/>
              </a:rPr>
              <a:t>Clothes</a:t>
            </a:r>
            <a:r>
              <a:rPr kumimoji="0" lang="pt-PT" altLang="pt-PT" sz="1400" b="1" i="1" u="none" strike="noStrike" cap="none" normalizeH="0" baseline="0" dirty="0">
                <a:ln>
                  <a:noFill/>
                </a:ln>
                <a:solidFill>
                  <a:srgbClr val="002596"/>
                </a:solidFill>
                <a:effectLst/>
                <a:latin typeface="Lato" panose="020F0502020204030203" pitchFamily="34" charset="0"/>
                <a:cs typeface="Arial" panose="020B0604020202020204" pitchFamily="34" charset="0"/>
                <a:hlinkClick r:id="rId6"/>
              </a:rPr>
              <a:t>, Fair Pay (Vestuário bom, salário justo)</a:t>
            </a:r>
            <a:endParaRPr kumimoji="0" lang="pt-PT" altLang="pt-PT" sz="14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Fim de recolha de assinaturas: 19/7/2023</a:t>
            </a:r>
            <a:br>
              <a:rPr kumimoji="0" lang="pt-PT" altLang="pt-PT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pt-PT" altLang="pt-PT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Declarações de apoio até ao momento: 216 100</a:t>
            </a:r>
            <a:br>
              <a:rPr kumimoji="0" lang="pt-PT" altLang="pt-PT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pt-PT" altLang="pt-PT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Saber mais: </a:t>
            </a:r>
            <a:r>
              <a:rPr kumimoji="0" lang="pt-PT" altLang="pt-PT" sz="1300" b="0" i="0" u="none" strike="noStrike" cap="none" normalizeH="0" baseline="0" dirty="0">
                <a:ln>
                  <a:noFill/>
                </a:ln>
                <a:solidFill>
                  <a:srgbClr val="002596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https://www.goodclothesfairpay.eu/</a:t>
            </a:r>
            <a:r>
              <a:rPr kumimoji="0" lang="pt-PT" altLang="pt-PT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| </a:t>
            </a: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5ACD152B-95C1-42F5-AC6C-9C88CB6F37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0219" y="4772025"/>
            <a:ext cx="9901238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3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pt-PT" altLang="pt-P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0C1EDC5B-7294-3BC1-ECF3-C212E79F11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1306" y="4623941"/>
            <a:ext cx="2395207" cy="78483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altLang="pt-PT" sz="1300" b="1" dirty="0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Portugal</a:t>
            </a:r>
            <a:br>
              <a:rPr lang="pt-PT" altLang="pt-PT" sz="1300" dirty="0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pt-PT" altLang="pt-PT" sz="1300" dirty="0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Apoios até ao momento: </a:t>
            </a:r>
            <a:r>
              <a:rPr lang="pt-PT" altLang="pt-PT" sz="1400" b="1" dirty="0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662</a:t>
            </a:r>
            <a:r>
              <a:rPr lang="pt-PT" altLang="pt-PT" sz="1300" dirty="0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12">
            <a:extLst>
              <a:ext uri="{FF2B5EF4-FFF2-40B4-BE49-F238E27FC236}">
                <a16:creationId xmlns:a16="http://schemas.microsoft.com/office/drawing/2014/main" id="{432D82B8-754A-C63C-C7D7-7E31A01403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0219" y="5016356"/>
            <a:ext cx="224742" cy="2923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pt-PT" altLang="pt-PT" sz="13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D779C29E-EA86-C4C7-6553-477AA9801713}"/>
              </a:ext>
            </a:extLst>
          </p:cNvPr>
          <p:cNvSpPr txBox="1"/>
          <p:nvPr/>
        </p:nvSpPr>
        <p:spPr>
          <a:xfrm>
            <a:off x="1321267" y="6249424"/>
            <a:ext cx="84249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 </a:t>
            </a:r>
            <a:r>
              <a:rPr lang="pt-PT" sz="18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8"/>
              </a:rPr>
              <a:t>https://eurocid.mne.gov.pt/participacao-nas-iniciativas-de-cidadania-europeia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168932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DF203D04-85D2-E720-19C2-371BCBB93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12</a:t>
            </a:fld>
            <a:endParaRPr lang="pt-PT" dirty="0"/>
          </a:p>
        </p:txBody>
      </p:sp>
      <p:pic>
        <p:nvPicPr>
          <p:cNvPr id="6" name="Imagem 5" descr="Focus on Specific Learning Disabilities on EU Level">
            <a:extLst>
              <a:ext uri="{FF2B5EF4-FFF2-40B4-BE49-F238E27FC236}">
                <a16:creationId xmlns:a16="http://schemas.microsoft.com/office/drawing/2014/main" id="{473CC26D-4703-64F2-3FBE-56ABE96DF4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353" y="0"/>
            <a:ext cx="1666950" cy="1666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m 7" descr="Proteger o património rural, a segurança alimentar e o aprovisionamento da UE">
            <a:extLst>
              <a:ext uri="{FF2B5EF4-FFF2-40B4-BE49-F238E27FC236}">
                <a16:creationId xmlns:a16="http://schemas.microsoft.com/office/drawing/2014/main" id="{B369DE96-45F9-D261-AB06-7D6FB313DA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393" y="1701415"/>
            <a:ext cx="1630946" cy="1630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m 8" descr="Proteger o património rural, a segurança alimentar e o aprovisionamento da UE">
            <a:extLst>
              <a:ext uri="{FF2B5EF4-FFF2-40B4-BE49-F238E27FC236}">
                <a16:creationId xmlns:a16="http://schemas.microsoft.com/office/drawing/2014/main" id="{0ED0923F-5FC1-7AEA-91DC-945D23035B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393" y="3202210"/>
            <a:ext cx="1810966" cy="18109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m 9" descr="Proteger o património rural, a segurança alimentar e o aprovisionamento da UE">
            <a:extLst>
              <a:ext uri="{FF2B5EF4-FFF2-40B4-BE49-F238E27FC236}">
                <a16:creationId xmlns:a16="http://schemas.microsoft.com/office/drawing/2014/main" id="{0EE384CC-3BD8-36E9-AB2E-68FFB3D20F0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401" y="5156585"/>
            <a:ext cx="1666950" cy="166695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6DAF8CF8-A2F8-6BB8-55ED-296D59B3B3D2}"/>
              </a:ext>
            </a:extLst>
          </p:cNvPr>
          <p:cNvSpPr txBox="1"/>
          <p:nvPr/>
        </p:nvSpPr>
        <p:spPr>
          <a:xfrm>
            <a:off x="2679934" y="0"/>
            <a:ext cx="4953000" cy="16389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300"/>
              </a:spcAft>
            </a:pPr>
            <a:r>
              <a:rPr lang="pt-PT" sz="1400" b="1" i="1" u="sng" dirty="0">
                <a:solidFill>
                  <a:srgbClr val="002596"/>
                </a:solidFill>
                <a:effectLst/>
                <a:latin typeface="Lato" panose="020F0502020204030203" pitchFamily="34" charset="0"/>
                <a:hlinkClick r:id="rId6"/>
              </a:rPr>
              <a:t>Um quadro comum da UE para fazer face a dificuldades de aprendizagem específicas</a:t>
            </a:r>
            <a:endParaRPr lang="pt-PT" sz="1400" b="1" i="1" dirty="0">
              <a:effectLst/>
              <a:latin typeface="Arial" panose="020B0604020202020204" pitchFamily="34" charset="0"/>
            </a:endParaRPr>
          </a:p>
          <a:p>
            <a: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Fim de recolha de assinaturas: 27/10/2023</a:t>
            </a:r>
            <a:b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</a:br>
            <a: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Declarações de apoio até ao momento: </a:t>
            </a:r>
            <a:r>
              <a:rPr lang="pt-PT" sz="1400" b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1 236</a:t>
            </a:r>
            <a:endParaRPr lang="pt-PT" sz="14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pt-PT" sz="1400" b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Portugal</a:t>
            </a:r>
            <a:b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Organização: Beatriz Alegre Marques Infante (Membro)</a:t>
            </a:r>
            <a:b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Apoios até ao momento: </a:t>
            </a:r>
            <a:r>
              <a:rPr lang="pt-PT" sz="1400" b="1" dirty="0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28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3DCFFB1A-7A99-0410-24D4-76440410FFD8}"/>
              </a:ext>
            </a:extLst>
          </p:cNvPr>
          <p:cNvSpPr txBox="1"/>
          <p:nvPr/>
        </p:nvSpPr>
        <p:spPr>
          <a:xfrm>
            <a:off x="2664481" y="1778743"/>
            <a:ext cx="4953000" cy="14234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300"/>
              </a:spcAft>
            </a:pPr>
            <a:r>
              <a:rPr lang="pt-PT" sz="1400" b="1" i="1" u="sng" dirty="0">
                <a:solidFill>
                  <a:srgbClr val="002596"/>
                </a:solidFill>
                <a:effectLst/>
                <a:latin typeface="Lato" panose="020F0502020204030203" pitchFamily="34" charset="0"/>
                <a:hlinkClick r:id="rId7" tooltip="Proteger o património rural, a segurança alimentar e o aprovisionamento da UE"/>
              </a:rPr>
              <a:t>Proteger o património rural, a segurança alimentar e o aprovisionamento da UE</a:t>
            </a:r>
            <a:endParaRPr lang="pt-PT" sz="1400" b="1" i="1" dirty="0">
              <a:effectLst/>
              <a:latin typeface="Arial" panose="020B0604020202020204" pitchFamily="34" charset="0"/>
            </a:endParaRPr>
          </a:p>
          <a:p>
            <a: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Fim de recolha de assinaturas: 2/11/2023</a:t>
            </a:r>
            <a:b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</a:br>
            <a: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Declarações de apoio até ao momento: </a:t>
            </a:r>
            <a:r>
              <a:rPr lang="pt-PT" sz="1400" b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19 </a:t>
            </a:r>
            <a:r>
              <a:rPr lang="pt-PT" sz="1400" b="1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</a:rPr>
              <a:t>639</a:t>
            </a:r>
            <a:endParaRPr lang="pt-PT" sz="14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pt-PT" sz="1400" b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Portugal</a:t>
            </a:r>
            <a:b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</a:br>
            <a: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Apoios até ao momento: </a:t>
            </a:r>
            <a:r>
              <a:rPr lang="pt-PT" sz="1400" b="1" dirty="0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540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766CC568-6F67-D6DF-E184-97F023E1E036}"/>
              </a:ext>
            </a:extLst>
          </p:cNvPr>
          <p:cNvSpPr txBox="1"/>
          <p:nvPr/>
        </p:nvSpPr>
        <p:spPr>
          <a:xfrm>
            <a:off x="2679934" y="3512627"/>
            <a:ext cx="4953000" cy="14234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300"/>
              </a:spcAft>
            </a:pPr>
            <a:r>
              <a:rPr lang="pt-PT" sz="1400" b="1" i="1" u="sng" dirty="0">
                <a:solidFill>
                  <a:srgbClr val="002596"/>
                </a:solidFill>
                <a:effectLst/>
                <a:latin typeface="Lato" panose="020F0502020204030203" pitchFamily="34" charset="0"/>
                <a:hlinkClick r:id="rId8"/>
              </a:rPr>
              <a:t>Apelo à criação de um ambiente sem tabaco e à primeira geração europeia sem tabaco até 2030</a:t>
            </a:r>
            <a:endParaRPr lang="pt-PT" sz="1400" b="1" i="1" dirty="0">
              <a:effectLst/>
              <a:latin typeface="Arial" panose="020B0604020202020204" pitchFamily="34" charset="0"/>
            </a:endParaRPr>
          </a:p>
          <a:p>
            <a: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Fim de recolha de assinaturas: 16/1/2024</a:t>
            </a:r>
            <a:b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</a:br>
            <a: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Declarações de apoio até ao momento: </a:t>
            </a:r>
            <a:r>
              <a:rPr lang="pt-PT" sz="1400" b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19 </a:t>
            </a:r>
            <a:r>
              <a:rPr lang="pt-PT" sz="1400" b="1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</a:rPr>
              <a:t>4</a:t>
            </a:r>
            <a:r>
              <a:rPr lang="pt-PT" sz="1400" b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88</a:t>
            </a:r>
            <a:endParaRPr lang="pt-PT" sz="14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pt-PT" sz="1400" b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Portugal</a:t>
            </a:r>
            <a:b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Apoios até ao momento: </a:t>
            </a:r>
            <a:r>
              <a:rPr lang="pt-PT" sz="1400" b="1" dirty="0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908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0BD71FB1-A5D1-8E01-E3FC-431C8FE48B9F}"/>
              </a:ext>
            </a:extLst>
          </p:cNvPr>
          <p:cNvSpPr txBox="1"/>
          <p:nvPr/>
        </p:nvSpPr>
        <p:spPr>
          <a:xfrm>
            <a:off x="2684801" y="5272584"/>
            <a:ext cx="4953000" cy="12080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300"/>
              </a:spcAft>
            </a:pPr>
            <a:r>
              <a:rPr lang="pt-PT" sz="1400" b="1" i="1" u="sng" dirty="0">
                <a:solidFill>
                  <a:srgbClr val="002596"/>
                </a:solidFill>
                <a:effectLst/>
                <a:latin typeface="Lato" panose="020F0502020204030203" pitchFamily="34" charset="0"/>
                <a:hlinkClick r:id="rId9"/>
              </a:rPr>
              <a:t>Refeições Veganas</a:t>
            </a:r>
            <a:endParaRPr lang="pt-PT" sz="1400" b="1" i="1" dirty="0">
              <a:effectLst/>
              <a:latin typeface="Arial" panose="020B0604020202020204" pitchFamily="34" charset="0"/>
            </a:endParaRPr>
          </a:p>
          <a:p>
            <a: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Fim de recolha de assinaturas: 05/04/2024</a:t>
            </a:r>
            <a:b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</a:br>
            <a: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Declarações de apoio até ao momento: </a:t>
            </a:r>
            <a:r>
              <a:rPr lang="pt-PT" sz="1400" b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3 </a:t>
            </a:r>
            <a:r>
              <a:rPr lang="pt-PT" sz="1400" b="1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</a:rPr>
              <a:t>113</a:t>
            </a:r>
            <a:endParaRPr lang="pt-PT" sz="14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pt-PT" sz="1400" b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Portugal</a:t>
            </a:r>
            <a:b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Apoios até ao momento: </a:t>
            </a:r>
            <a:r>
              <a:rPr lang="pt-PT" sz="1400" b="1" dirty="0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62</a:t>
            </a:r>
          </a:p>
        </p:txBody>
      </p:sp>
    </p:spTree>
    <p:extLst>
      <p:ext uri="{BB962C8B-B14F-4D97-AF65-F5344CB8AC3E}">
        <p14:creationId xmlns:p14="http://schemas.microsoft.com/office/powerpoint/2010/main" val="3315801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DF203D04-85D2-E720-19C2-371BCBB93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13</a:t>
            </a:fld>
            <a:endParaRPr lang="pt-PT" dirty="0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3DCFFB1A-7A99-0410-24D4-76440410FFD8}"/>
              </a:ext>
            </a:extLst>
          </p:cNvPr>
          <p:cNvSpPr txBox="1"/>
          <p:nvPr/>
        </p:nvSpPr>
        <p:spPr>
          <a:xfrm>
            <a:off x="2653753" y="1572230"/>
            <a:ext cx="4953000" cy="14234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300"/>
              </a:spcAft>
            </a:pPr>
            <a:r>
              <a:rPr lang="pt-PT" sz="1400" b="1" i="1" u="sng" dirty="0">
                <a:solidFill>
                  <a:srgbClr val="002596"/>
                </a:solidFill>
                <a:effectLst/>
                <a:latin typeface="Lato" panose="020F0502020204030203" pitchFamily="34" charset="0"/>
                <a:hlinkClick r:id="rId2"/>
              </a:rPr>
              <a:t>Dia Europeu do «Custe o que custar» («</a:t>
            </a:r>
            <a:r>
              <a:rPr lang="pt-PT" sz="1400" b="1" i="1" u="sng" dirty="0" err="1">
                <a:solidFill>
                  <a:srgbClr val="002596"/>
                </a:solidFill>
                <a:effectLst/>
                <a:latin typeface="Lato" panose="020F0502020204030203" pitchFamily="34" charset="0"/>
                <a:hlinkClick r:id="rId2"/>
              </a:rPr>
              <a:t>Whatever</a:t>
            </a:r>
            <a:r>
              <a:rPr lang="pt-PT" sz="1400" b="1" i="1" u="sng" dirty="0">
                <a:solidFill>
                  <a:srgbClr val="002596"/>
                </a:solidFill>
                <a:effectLst/>
                <a:latin typeface="Lato" panose="020F0502020204030203" pitchFamily="34" charset="0"/>
                <a:hlinkClick r:id="rId2"/>
              </a:rPr>
              <a:t> </a:t>
            </a:r>
            <a:r>
              <a:rPr lang="pt-PT" sz="1400" b="1" i="1" u="sng" dirty="0" err="1">
                <a:solidFill>
                  <a:srgbClr val="002596"/>
                </a:solidFill>
                <a:effectLst/>
                <a:latin typeface="Lato" panose="020F0502020204030203" pitchFamily="34" charset="0"/>
                <a:hlinkClick r:id="rId2"/>
              </a:rPr>
              <a:t>it</a:t>
            </a:r>
            <a:r>
              <a:rPr lang="pt-PT" sz="1400" b="1" i="1" u="sng" dirty="0">
                <a:solidFill>
                  <a:srgbClr val="002596"/>
                </a:solidFill>
                <a:effectLst/>
                <a:latin typeface="Lato" panose="020F0502020204030203" pitchFamily="34" charset="0"/>
                <a:hlinkClick r:id="rId2"/>
              </a:rPr>
              <a:t> Takes»)</a:t>
            </a:r>
            <a:endParaRPr lang="pt-PT" sz="1400" b="1" i="1" dirty="0">
              <a:effectLst/>
              <a:latin typeface="Arial" panose="020B0604020202020204" pitchFamily="34" charset="0"/>
            </a:endParaRPr>
          </a:p>
          <a:p>
            <a: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Fim de recolha de assinaturas: 20/04/2024</a:t>
            </a:r>
            <a:b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</a:br>
            <a: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Declarações de apoio até ao momento: </a:t>
            </a:r>
            <a:r>
              <a:rPr lang="pt-PT" sz="1400" b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139</a:t>
            </a:r>
            <a:endParaRPr lang="pt-PT" sz="14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pt-PT" sz="1400" b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Portugal</a:t>
            </a:r>
            <a:endParaRPr lang="pt-PT" sz="1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Organização: Rui Pedro Gonçalves Duarte (Representante)</a:t>
            </a:r>
            <a:b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Apoios até ao momento: </a:t>
            </a:r>
            <a:r>
              <a:rPr lang="pt-PT" sz="1400" b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pt-PT" sz="1400" b="1" dirty="0">
              <a:solidFill>
                <a:srgbClr val="000000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0BD71FB1-A5D1-8E01-E3FC-431C8FE48B9F}"/>
              </a:ext>
            </a:extLst>
          </p:cNvPr>
          <p:cNvSpPr txBox="1"/>
          <p:nvPr/>
        </p:nvSpPr>
        <p:spPr>
          <a:xfrm>
            <a:off x="2706793" y="5164862"/>
            <a:ext cx="49530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400" b="1" i="1" u="sng" dirty="0">
                <a:solidFill>
                  <a:srgbClr val="002596"/>
                </a:solidFill>
                <a:effectLst/>
                <a:latin typeface="Lato" panose="020F0502020204030203" pitchFamily="34" charset="0"/>
              </a:rPr>
              <a:t>Artigo 4.º: Stop à tortura e tratamento degradante nas fronteiras da Europa</a:t>
            </a:r>
          </a:p>
          <a:p>
            <a:r>
              <a:rPr lang="pt-PT" sz="1400" dirty="0">
                <a:solidFill>
                  <a:srgbClr val="000000"/>
                </a:solidFill>
                <a:latin typeface="Georgia" panose="02040502050405020303" pitchFamily="18" charset="0"/>
              </a:rPr>
              <a:t>Fim de recolha de assinaturas: 10/7/2024</a:t>
            </a:r>
            <a:br>
              <a:rPr lang="pt-PT" sz="1400" dirty="0">
                <a:solidFill>
                  <a:srgbClr val="000000"/>
                </a:solidFill>
                <a:latin typeface="Georgia" panose="02040502050405020303" pitchFamily="18" charset="0"/>
              </a:rPr>
            </a:br>
            <a: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Declarações de apoio até ao momento: </a:t>
            </a:r>
            <a:r>
              <a:rPr lang="pt-PT" sz="1400" b="1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</a:rPr>
              <a:t>6 317</a:t>
            </a:r>
            <a:endParaRPr lang="pt-PT" sz="14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pt-PT" sz="1400" b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Portugal</a:t>
            </a:r>
            <a:b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Apoios até ao momento: </a:t>
            </a:r>
            <a:r>
              <a:rPr lang="pt-PT" sz="1400" b="1" dirty="0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28</a:t>
            </a:r>
          </a:p>
        </p:txBody>
      </p:sp>
      <p:pic>
        <p:nvPicPr>
          <p:cNvPr id="2" name="Imagem 1" descr="Assegurar um acolhimento digno dos migrantes na Europa">
            <a:extLst>
              <a:ext uri="{FF2B5EF4-FFF2-40B4-BE49-F238E27FC236}">
                <a16:creationId xmlns:a16="http://schemas.microsoft.com/office/drawing/2014/main" id="{5DDDD391-6D38-1C6A-861C-14C7987331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47" y="209665"/>
            <a:ext cx="1905931" cy="11601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Custe o que Custar">
            <a:extLst>
              <a:ext uri="{FF2B5EF4-FFF2-40B4-BE49-F238E27FC236}">
                <a16:creationId xmlns:a16="http://schemas.microsoft.com/office/drawing/2014/main" id="{6BF6FF86-BF59-388E-F70E-34CC0BA1B3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760" y="1526156"/>
            <a:ext cx="1567320" cy="1567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m 3" descr="Uma imagem com transporte, pista, ar livre, Caminho-de-ferro&#10;&#10;Descrição gerada automaticamente">
            <a:extLst>
              <a:ext uri="{FF2B5EF4-FFF2-40B4-BE49-F238E27FC236}">
                <a16:creationId xmlns:a16="http://schemas.microsoft.com/office/drawing/2014/main" id="{54591ED5-5E19-27AC-01D4-8884E3A6FBF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805" y="3249835"/>
            <a:ext cx="1507094" cy="1507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m 6" descr="Uma imagem com texto, Tipo de letra, círculo, Gráficos&#10;&#10;Descrição gerada automaticamente">
            <a:extLst>
              <a:ext uri="{FF2B5EF4-FFF2-40B4-BE49-F238E27FC236}">
                <a16:creationId xmlns:a16="http://schemas.microsoft.com/office/drawing/2014/main" id="{F69B9D7D-811F-9F7A-1A78-6C611925C30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433" y="5057141"/>
            <a:ext cx="1423466" cy="142346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B9A888C3-3987-2042-D283-271181B11A11}"/>
              </a:ext>
            </a:extLst>
          </p:cNvPr>
          <p:cNvSpPr txBox="1"/>
          <p:nvPr/>
        </p:nvSpPr>
        <p:spPr>
          <a:xfrm>
            <a:off x="2706793" y="3216785"/>
            <a:ext cx="4953000" cy="14850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300"/>
              </a:spcAft>
            </a:pPr>
            <a:r>
              <a:rPr lang="pt-PT" sz="1800" b="1" i="1" dirty="0">
                <a:solidFill>
                  <a:srgbClr val="000000"/>
                </a:solidFill>
                <a:effectLst/>
                <a:latin typeface="Lato" panose="020F0502020204030203" pitchFamily="34" charset="0"/>
              </a:rPr>
              <a:t> </a:t>
            </a:r>
            <a:r>
              <a:rPr lang="pt-PT" sz="1400" b="1" i="1" u="sng" dirty="0">
                <a:solidFill>
                  <a:srgbClr val="002596"/>
                </a:solidFill>
                <a:effectLst/>
                <a:latin typeface="Lato" panose="020F0502020204030203" pitchFamily="34" charset="0"/>
                <a:hlinkClick r:id="rId7"/>
              </a:rPr>
              <a:t>Ligar todas as capitais e populações europeias através de uma rede ferroviária de alta velocidade</a:t>
            </a:r>
            <a:endParaRPr lang="pt-PT" sz="1400" b="1" i="1" dirty="0">
              <a:effectLst/>
              <a:latin typeface="Arial" panose="020B0604020202020204" pitchFamily="34" charset="0"/>
            </a:endParaRPr>
          </a:p>
          <a:p>
            <a: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Fim de recolha de assinaturas: 30/05/2024</a:t>
            </a:r>
            <a:b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</a:br>
            <a: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Declarações de apoio até ao momento: </a:t>
            </a:r>
            <a:r>
              <a:rPr lang="pt-PT" sz="1400" b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36 117</a:t>
            </a:r>
            <a:endParaRPr lang="pt-PT" sz="1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pt-PT" sz="1400" b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Portugal</a:t>
            </a:r>
            <a:endParaRPr lang="pt-P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Apoios até ao momento: </a:t>
            </a:r>
            <a:r>
              <a:rPr lang="pt-PT" sz="1400" b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1 227</a:t>
            </a:r>
            <a:endParaRPr lang="pt-P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DECDD7E2-E12F-E0A0-DACC-0B9292A08F59}"/>
              </a:ext>
            </a:extLst>
          </p:cNvPr>
          <p:cNvSpPr txBox="1"/>
          <p:nvPr/>
        </p:nvSpPr>
        <p:spPr>
          <a:xfrm>
            <a:off x="2805114" y="168982"/>
            <a:ext cx="4953000" cy="12080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300"/>
              </a:spcAft>
            </a:pPr>
            <a:r>
              <a:rPr lang="pt-PT" sz="1400" b="1" i="1" u="sng" dirty="0">
                <a:solidFill>
                  <a:srgbClr val="002596"/>
                </a:solidFill>
                <a:effectLst/>
                <a:latin typeface="Lato" panose="020F0502020204030203" pitchFamily="34" charset="0"/>
                <a:hlinkClick r:id="rId8"/>
              </a:rPr>
              <a:t>Assegurar um acolhimento digno dos migrantes na Europa</a:t>
            </a:r>
            <a:endParaRPr lang="pt-PT" sz="1400" b="1" i="1" dirty="0">
              <a:effectLst/>
              <a:latin typeface="Arial" panose="020B0604020202020204" pitchFamily="34" charset="0"/>
            </a:endParaRPr>
          </a:p>
          <a:p>
            <a: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Fim de recolha de assinaturas: 14/04/2024</a:t>
            </a:r>
            <a:b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</a:br>
            <a: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Declarações de apoio até ao momento: </a:t>
            </a:r>
            <a:r>
              <a:rPr lang="pt-PT" sz="1400" b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7 750</a:t>
            </a:r>
            <a:endParaRPr lang="pt-PT" sz="1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pt-PT" sz="1400" b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Portugal</a:t>
            </a:r>
            <a:b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PT" sz="14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Apoios até ao momento: </a:t>
            </a:r>
            <a:r>
              <a:rPr lang="pt-PT" sz="1400" b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endParaRPr lang="pt-PT" sz="1400" dirty="0"/>
          </a:p>
        </p:txBody>
      </p:sp>
    </p:spTree>
    <p:extLst>
      <p:ext uri="{BB962C8B-B14F-4D97-AF65-F5344CB8AC3E}">
        <p14:creationId xmlns:p14="http://schemas.microsoft.com/office/powerpoint/2010/main" val="22255071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0"/>
          </p:nvPr>
        </p:nvSpPr>
        <p:spPr>
          <a:xfrm>
            <a:off x="630139" y="692696"/>
            <a:ext cx="8928992" cy="4680520"/>
          </a:xfrm>
        </p:spPr>
        <p:txBody>
          <a:bodyPr/>
          <a:lstStyle/>
          <a:p>
            <a:r>
              <a:rPr lang="pt-PT" sz="1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Gratos pela atenção,</a:t>
            </a:r>
          </a:p>
          <a:p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pt-PT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</a:t>
            </a:r>
            <a:r>
              <a:rPr lang="pt-PT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Dora Resende Alves                    </a:t>
            </a:r>
            <a:r>
              <a:rPr lang="pt-PT" sz="1100" dirty="0">
                <a:hlinkClick r:id="rId2"/>
              </a:rPr>
              <a:t>dra@</a:t>
            </a:r>
            <a:r>
              <a:rPr lang="pt-PT" sz="1100" dirty="0">
                <a:effectLst/>
                <a:ea typeface="Calibri" panose="020F0502020204030204" pitchFamily="34" charset="0"/>
                <a:hlinkClick r:id="rId2"/>
              </a:rPr>
              <a:t>upt.p</a:t>
            </a:r>
            <a:r>
              <a:rPr lang="pt-PT" sz="1100" dirty="0">
                <a:effectLst/>
                <a:latin typeface="Arial" panose="020B0604020202020204" pitchFamily="34" charset="0"/>
                <a:ea typeface="Calibri" panose="020F0502020204030204" pitchFamily="34" charset="0"/>
                <a:hlinkClick r:id="rId3"/>
              </a:rPr>
              <a:t>t</a:t>
            </a:r>
            <a:r>
              <a:rPr lang="pt-PT" sz="11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 </a:t>
            </a:r>
            <a:endParaRPr lang="pt-PT" sz="11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pt-PT" sz="18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Professora Associada da Universidade Portucalense Infante D. Henrique. </a:t>
            </a:r>
            <a:r>
              <a:rPr lang="pt-PT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pt-P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nvestigadora do Instituto Jurídico Portucalense.</a:t>
            </a:r>
            <a:endParaRPr lang="pt-PT" sz="16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pt-PT" sz="18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  <a:r>
              <a:rPr lang="pt-PT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Mário Simões Barata </a:t>
            </a:r>
            <a:r>
              <a:rPr lang="pt-PT" sz="1800" b="1" i="1" dirty="0">
                <a:ea typeface="Times New Roman" panose="02020603050405020304" pitchFamily="18" charset="0"/>
              </a:rPr>
              <a:t>                  </a:t>
            </a:r>
            <a:r>
              <a:rPr lang="pt-PT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PT" sz="1100" dirty="0">
                <a:effectLst/>
                <a:latin typeface="Arial" panose="020B0604020202020204" pitchFamily="34" charset="0"/>
                <a:ea typeface="Calibri" panose="020F0502020204030204" pitchFamily="34" charset="0"/>
                <a:hlinkClick r:id="rId3"/>
              </a:rPr>
              <a:t>mario.barata@ipleiria.pt</a:t>
            </a:r>
            <a:r>
              <a:rPr lang="pt-PT" sz="11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pt-PT" sz="11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pt-PT" dirty="0"/>
          </a:p>
          <a:p>
            <a:r>
              <a:rPr lang="pt-PT" sz="1600" dirty="0">
                <a:latin typeface="Times New Roman" panose="02020603050405020304" pitchFamily="18" charset="0"/>
              </a:rPr>
              <a:t>Professor Adjunto do Politécnico de Leiria. Investigador do Instituto Jurídico da Portucalense (IJP – IP Leiria).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14</a:t>
            </a:fld>
            <a:endParaRPr lang="pt-PT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sp>
        <p:nvSpPr>
          <p:cNvPr id="7" name="Retângulo 6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1906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15</a:t>
            </a:fld>
            <a:endParaRPr lang="pt-PT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7" t="39500" r="34930" b="42650"/>
          <a:stretch/>
        </p:blipFill>
        <p:spPr>
          <a:xfrm>
            <a:off x="3618833" y="2492897"/>
            <a:ext cx="2843954" cy="2520280"/>
          </a:xfrm>
          <a:prstGeom prst="rect">
            <a:avLst/>
          </a:prstGeom>
        </p:spPr>
      </p:pic>
      <p:sp>
        <p:nvSpPr>
          <p:cNvPr id="5" name="Retângulo 4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257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05680" y="307031"/>
            <a:ext cx="7889875" cy="1633736"/>
          </a:xfrm>
        </p:spPr>
        <p:txBody>
          <a:bodyPr/>
          <a:lstStyle/>
          <a:p>
            <a:r>
              <a:rPr lang="pt-PT" dirty="0"/>
              <a:t>INICIATIVA DE CIDADANIA EUROPEIA</a:t>
            </a:r>
            <a:br>
              <a:rPr lang="pt-PT" dirty="0"/>
            </a:br>
            <a:br>
              <a:rPr lang="pt-PT" dirty="0"/>
            </a:br>
            <a:r>
              <a:rPr lang="pt-PT" dirty="0"/>
              <a:t>                                                                 </a:t>
            </a:r>
            <a:r>
              <a:rPr lang="pt-PT" dirty="0">
                <a:solidFill>
                  <a:schemeClr val="tx1"/>
                </a:solidFill>
              </a:rPr>
              <a:t>(ICE) 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02146" y="2305461"/>
            <a:ext cx="8206937" cy="2425824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pt-PT" dirty="0"/>
              <a:t>Os </a:t>
            </a:r>
            <a:r>
              <a:rPr lang="pt-PT" b="1" dirty="0"/>
              <a:t>cidadãos</a:t>
            </a:r>
            <a:r>
              <a:rPr lang="pt-PT" dirty="0"/>
              <a:t> da União têm o direito de </a:t>
            </a:r>
            <a:r>
              <a:rPr lang="pt-PT" b="1" dirty="0"/>
              <a:t>abordar</a:t>
            </a:r>
            <a:r>
              <a:rPr lang="pt-PT" dirty="0"/>
              <a:t> diretamente </a:t>
            </a:r>
            <a:r>
              <a:rPr lang="pt-PT" b="1" dirty="0"/>
              <a:t>a Comissão</a:t>
            </a:r>
            <a:r>
              <a:rPr lang="pt-PT" dirty="0"/>
              <a:t>, </a:t>
            </a:r>
            <a:r>
              <a:rPr lang="pt-PT" b="1" dirty="0"/>
              <a:t>convidando-a</a:t>
            </a:r>
            <a:r>
              <a:rPr lang="pt-PT" dirty="0"/>
              <a:t> a apresentar uma </a:t>
            </a:r>
            <a:r>
              <a:rPr lang="pt-PT" b="1" dirty="0"/>
              <a:t>proposta de ato jurídico da União </a:t>
            </a:r>
            <a:r>
              <a:rPr lang="pt-PT" dirty="0"/>
              <a:t>para aplicar os Tratados.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pt-PT" dirty="0"/>
          </a:p>
          <a:p>
            <a:pPr marL="0" indent="0" algn="just">
              <a:lnSpc>
                <a:spcPct val="150000"/>
              </a:lnSpc>
              <a:buNone/>
            </a:pPr>
            <a:endParaRPr lang="pt-PT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1200" dirty="0"/>
              <a:t>Site oficial em </a:t>
            </a:r>
            <a:r>
              <a:rPr lang="pt-PT" sz="1200" dirty="0" err="1">
                <a:hlinkClick r:id="rId2"/>
              </a:rPr>
              <a:t>Language</a:t>
            </a:r>
            <a:r>
              <a:rPr lang="pt-PT" sz="1200" dirty="0">
                <a:hlinkClick r:id="rId2"/>
              </a:rPr>
              <a:t> </a:t>
            </a:r>
            <a:r>
              <a:rPr lang="pt-PT" sz="1200" dirty="0" err="1">
                <a:hlinkClick r:id="rId2"/>
              </a:rPr>
              <a:t>selection</a:t>
            </a:r>
            <a:r>
              <a:rPr lang="pt-PT" sz="1200" dirty="0">
                <a:hlinkClick r:id="rId2"/>
              </a:rPr>
              <a:t> | </a:t>
            </a:r>
            <a:r>
              <a:rPr lang="pt-PT" sz="1200" dirty="0" err="1">
                <a:hlinkClick r:id="rId2"/>
              </a:rPr>
              <a:t>European</a:t>
            </a:r>
            <a:r>
              <a:rPr lang="pt-PT" sz="1200" dirty="0">
                <a:hlinkClick r:id="rId2"/>
              </a:rPr>
              <a:t> </a:t>
            </a:r>
            <a:r>
              <a:rPr lang="pt-PT" sz="1200" dirty="0" err="1">
                <a:hlinkClick r:id="rId2"/>
              </a:rPr>
              <a:t>Citizens</a:t>
            </a:r>
            <a:r>
              <a:rPr lang="pt-PT" sz="1200" dirty="0">
                <a:hlinkClick r:id="rId2"/>
              </a:rPr>
              <a:t>' </a:t>
            </a:r>
            <a:r>
              <a:rPr lang="pt-PT" sz="1200" dirty="0" err="1">
                <a:hlinkClick r:id="rId2"/>
              </a:rPr>
              <a:t>Initiative</a:t>
            </a:r>
            <a:r>
              <a:rPr lang="pt-PT" sz="1200" dirty="0">
                <a:hlinkClick r:id="rId2"/>
              </a:rPr>
              <a:t> (europa.eu)</a:t>
            </a:r>
            <a:endParaRPr lang="pt-PT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2</a:t>
            </a:fld>
            <a:endParaRPr lang="pt-PT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sp>
        <p:nvSpPr>
          <p:cNvPr id="7" name="Retângulo 6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6426739-57ED-1684-E919-457C2BA8AF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9" r="11621"/>
          <a:stretch/>
        </p:blipFill>
        <p:spPr bwMode="auto">
          <a:xfrm>
            <a:off x="412138" y="4433316"/>
            <a:ext cx="8496945" cy="2424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5613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76130" y="620688"/>
            <a:ext cx="8206937" cy="5184576"/>
          </a:xfrm>
        </p:spPr>
        <p:txBody>
          <a:bodyPr/>
          <a:lstStyle/>
          <a:p>
            <a:pPr marL="17780" indent="0" algn="just">
              <a:lnSpc>
                <a:spcPct val="150000"/>
              </a:lnSpc>
              <a:spcAft>
                <a:spcPts val="1200"/>
              </a:spcAft>
              <a:buNone/>
            </a:pPr>
            <a:r>
              <a:rPr lang="pt-PT" sz="1600" dirty="0">
                <a:solidFill>
                  <a:srgbClr val="000000"/>
                </a:solidFill>
                <a:latin typeface="Open Sans" panose="020B0606030504020204" pitchFamily="34" charset="0"/>
              </a:rPr>
              <a:t>	O</a:t>
            </a:r>
            <a:r>
              <a:rPr lang="pt-PT" sz="16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pt-PT" sz="160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artigo 11.</a:t>
            </a:r>
            <a:r>
              <a:rPr lang="pt-PT" sz="1600" b="1" i="0" baseline="3000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</a:t>
            </a:r>
            <a:r>
              <a:rPr lang="pt-PT" sz="160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pt-PT" sz="1600" b="1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n.</a:t>
            </a:r>
            <a:r>
              <a:rPr lang="pt-PT" sz="1600" b="1" i="0" baseline="3000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</a:t>
            </a:r>
            <a:r>
              <a:rPr lang="pt-PT" sz="160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 4, do TUE</a:t>
            </a:r>
            <a:r>
              <a:rPr lang="pt-PT" sz="16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introduzido pelo </a:t>
            </a:r>
            <a:r>
              <a:rPr lang="pt-PT" sz="1600" i="0" dirty="0">
                <a:effectLst/>
                <a:latin typeface="Open Sans" panose="020B0606030504020204" pitchFamily="34" charset="0"/>
              </a:rPr>
              <a:t>Tratado </a:t>
            </a:r>
            <a:r>
              <a:rPr lang="pt-PT" sz="1600" i="0" u="none" strike="noStrike" dirty="0">
                <a:effectLst/>
                <a:latin typeface="Open Sans" panose="020B0606030504020204" pitchFamily="34" charset="0"/>
              </a:rPr>
              <a:t>de</a:t>
            </a:r>
            <a:r>
              <a:rPr lang="pt-PT" sz="1600" i="0" dirty="0">
                <a:effectLst/>
                <a:latin typeface="Open Sans" panose="020B0606030504020204" pitchFamily="34" charset="0"/>
              </a:rPr>
              <a:t> Lisboa, reconhece aos cidadãos da União, </a:t>
            </a:r>
            <a:r>
              <a:rPr lang="pt-PT" sz="1600" i="0" u="sng" dirty="0">
                <a:effectLst/>
                <a:latin typeface="Open Sans" panose="020B0606030504020204" pitchFamily="34" charset="0"/>
              </a:rPr>
              <a:t>sob certas condições</a:t>
            </a:r>
            <a:r>
              <a:rPr lang="pt-PT" sz="1600" i="0" dirty="0">
                <a:effectLst/>
                <a:latin typeface="Open Sans" panose="020B0606030504020204" pitchFamily="34" charset="0"/>
              </a:rPr>
              <a:t>, o direito </a:t>
            </a:r>
            <a:r>
              <a:rPr lang="pt-PT" sz="1600" i="0" u="none" strike="noStrike" dirty="0">
                <a:effectLst/>
                <a:latin typeface="Open Sans" panose="020B0606030504020204" pitchFamily="34" charset="0"/>
              </a:rPr>
              <a:t>de</a:t>
            </a:r>
            <a:r>
              <a:rPr lang="pt-PT" sz="1600" i="0" dirty="0">
                <a:effectLst/>
                <a:latin typeface="Open Sans" panose="020B0606030504020204" pitchFamily="34" charset="0"/>
              </a:rPr>
              <a:t> tomarem a </a:t>
            </a:r>
            <a:r>
              <a:rPr lang="pt-PT" sz="1600" i="0" u="none" strike="noStrike" dirty="0">
                <a:effectLst/>
                <a:latin typeface="Open Sans" panose="020B0606030504020204" pitchFamily="34" charset="0"/>
              </a:rPr>
              <a:t>iniciativa</a:t>
            </a:r>
            <a:r>
              <a:rPr lang="pt-PT" sz="1600" i="0" dirty="0">
                <a:effectLst/>
                <a:latin typeface="Open Sans" panose="020B0606030504020204" pitchFamily="34" charset="0"/>
              </a:rPr>
              <a:t> </a:t>
            </a:r>
            <a:r>
              <a:rPr lang="pt-PT" sz="1600" i="0" u="none" strike="noStrike" dirty="0">
                <a:effectLst/>
                <a:latin typeface="Open Sans" panose="020B0606030504020204" pitchFamily="34" charset="0"/>
              </a:rPr>
              <a:t>de</a:t>
            </a:r>
            <a:r>
              <a:rPr lang="pt-PT" sz="1600" i="0" dirty="0">
                <a:effectLst/>
                <a:latin typeface="Open Sans" panose="020B0606030504020204" pitchFamily="34" charset="0"/>
              </a:rPr>
              <a:t> convidar a Comissão, no âmbito das suas atribuições, a apresentar uma proposta adequada em matérias sobre as quais esses cidadãos considerem que um ato jurídico da União é necessário para efeitos da aplicação dos Tratados.</a:t>
            </a:r>
          </a:p>
          <a:p>
            <a:pPr marL="17780" indent="0" algn="just">
              <a:spcAft>
                <a:spcPts val="1200"/>
              </a:spcAft>
              <a:buNone/>
            </a:pPr>
            <a:endParaRPr lang="pt-PT" sz="1600" dirty="0">
              <a:latin typeface="Open Sans" panose="020B0606030504020204" pitchFamily="34" charset="0"/>
            </a:endParaRPr>
          </a:p>
          <a:p>
            <a:pPr marL="17780" indent="0" algn="just">
              <a:lnSpc>
                <a:spcPct val="150000"/>
              </a:lnSpc>
              <a:spcAft>
                <a:spcPts val="1200"/>
              </a:spcAft>
              <a:buNone/>
            </a:pPr>
            <a:r>
              <a:rPr lang="pt-PT" sz="1600" i="0" dirty="0">
                <a:effectLst/>
                <a:latin typeface="Open Sans" panose="020B0606030504020204" pitchFamily="34" charset="0"/>
              </a:rPr>
              <a:t>	O direito </a:t>
            </a:r>
            <a:r>
              <a:rPr lang="pt-PT" sz="1600" i="0" u="none" strike="noStrike" dirty="0">
                <a:effectLst/>
                <a:latin typeface="Open Sans" panose="020B0606030504020204" pitchFamily="34" charset="0"/>
              </a:rPr>
              <a:t>de</a:t>
            </a:r>
            <a:r>
              <a:rPr lang="pt-PT" sz="1600" i="0" dirty="0">
                <a:effectLst/>
                <a:latin typeface="Open Sans" panose="020B0606030504020204" pitchFamily="34" charset="0"/>
              </a:rPr>
              <a:t> iniciar uma ICE constitui, à semelhança, nomeadamente, do direito </a:t>
            </a:r>
            <a:r>
              <a:rPr lang="pt-PT" sz="1600" i="0" u="none" strike="noStrike" dirty="0">
                <a:effectLst/>
                <a:latin typeface="Open Sans" panose="020B0606030504020204" pitchFamily="34" charset="0"/>
              </a:rPr>
              <a:t>de</a:t>
            </a:r>
            <a:r>
              <a:rPr lang="pt-PT" sz="1600" i="0" dirty="0">
                <a:effectLst/>
                <a:latin typeface="Open Sans" panose="020B0606030504020204" pitchFamily="34" charset="0"/>
              </a:rPr>
              <a:t> petição perante o Parlamento Europeu, um instrumento relacionado com o </a:t>
            </a:r>
            <a:r>
              <a:rPr lang="pt-PT" sz="1600" b="1" i="0" dirty="0">
                <a:effectLst/>
                <a:latin typeface="Open Sans" panose="020B0606030504020204" pitchFamily="34" charset="0"/>
              </a:rPr>
              <a:t>direito dos cidadãos </a:t>
            </a:r>
            <a:r>
              <a:rPr lang="pt-PT" sz="1600" b="1" i="0" u="none" strike="noStrike" dirty="0">
                <a:effectLst/>
                <a:latin typeface="Open Sans" panose="020B0606030504020204" pitchFamily="34" charset="0"/>
              </a:rPr>
              <a:t>de</a:t>
            </a:r>
            <a:r>
              <a:rPr lang="pt-PT" sz="1600" b="1" i="0" dirty="0">
                <a:effectLst/>
                <a:latin typeface="Open Sans" panose="020B0606030504020204" pitchFamily="34" charset="0"/>
              </a:rPr>
              <a:t> participarem na vida democrática da União</a:t>
            </a:r>
            <a:r>
              <a:rPr lang="pt-PT" sz="1600" i="0" dirty="0">
                <a:effectLst/>
                <a:latin typeface="Open Sans" panose="020B0606030504020204" pitchFamily="34" charset="0"/>
              </a:rPr>
              <a:t>, previsto no artigo 10.</a:t>
            </a:r>
            <a:r>
              <a:rPr lang="pt-PT" sz="1600" i="0" baseline="30000" dirty="0">
                <a:effectLst/>
                <a:latin typeface="Open Sans" panose="020B0606030504020204" pitchFamily="34" charset="0"/>
              </a:rPr>
              <a:t>o</a:t>
            </a:r>
            <a:r>
              <a:rPr lang="pt-PT" sz="1600" i="0" dirty="0">
                <a:effectLst/>
                <a:latin typeface="Open Sans" panose="020B0606030504020204" pitchFamily="34" charset="0"/>
              </a:rPr>
              <a:t>, </a:t>
            </a:r>
            <a:r>
              <a:rPr lang="pt-PT" sz="1600" i="0" dirty="0" err="1">
                <a:effectLst/>
                <a:latin typeface="Open Sans" panose="020B0606030504020204" pitchFamily="34" charset="0"/>
              </a:rPr>
              <a:t>n.</a:t>
            </a:r>
            <a:r>
              <a:rPr lang="pt-PT" sz="1600" i="0" baseline="30000" dirty="0" err="1">
                <a:effectLst/>
                <a:latin typeface="Open Sans" panose="020B0606030504020204" pitchFamily="34" charset="0"/>
              </a:rPr>
              <a:t>o</a:t>
            </a:r>
            <a:r>
              <a:rPr lang="pt-PT" sz="1600" i="0" dirty="0">
                <a:effectLst/>
                <a:latin typeface="Open Sans" panose="020B0606030504020204" pitchFamily="34" charset="0"/>
              </a:rPr>
              <a:t> 3, do TUE, na medida em que permite que aqueles se dirijam diretamente à Comissão para lhe apresentarem um pedido através do qual a convidam a apresentar uma proposta </a:t>
            </a:r>
            <a:r>
              <a:rPr lang="pt-PT" sz="1600" i="0" u="none" strike="noStrike" dirty="0">
                <a:effectLst/>
                <a:latin typeface="Open Sans" panose="020B0606030504020204" pitchFamily="34" charset="0"/>
              </a:rPr>
              <a:t>de</a:t>
            </a:r>
            <a:r>
              <a:rPr lang="pt-PT" sz="1600" i="0" dirty="0">
                <a:effectLst/>
                <a:latin typeface="Open Sans" panose="020B0606030504020204" pitchFamily="34" charset="0"/>
              </a:rPr>
              <a:t> ato jurídico </a:t>
            </a:r>
            <a:r>
              <a:rPr lang="pt-PT" sz="16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da União para efeitos da aplicação dos Tratados.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pt-PT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3</a:t>
            </a:fld>
            <a:endParaRPr lang="pt-PT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sp>
        <p:nvSpPr>
          <p:cNvPr id="7" name="Retângulo 6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6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e Conteúdo 5"/>
          <p:cNvSpPr>
            <a:spLocks noGrp="1"/>
          </p:cNvSpPr>
          <p:nvPr>
            <p:ph idx="10"/>
          </p:nvPr>
        </p:nvSpPr>
        <p:spPr>
          <a:xfrm>
            <a:off x="283849" y="836712"/>
            <a:ext cx="8699218" cy="5904656"/>
          </a:xfrm>
        </p:spPr>
        <p:txBody>
          <a:bodyPr/>
          <a:lstStyle/>
          <a:p>
            <a:pPr marL="396875" marR="399415" algn="ctr">
              <a:spcBef>
                <a:spcPts val="445"/>
              </a:spcBef>
              <a:spcAft>
                <a:spcPts val="0"/>
              </a:spcAft>
            </a:pPr>
            <a:r>
              <a:rPr lang="pt-PT" sz="1800" i="1" dirty="0">
                <a:solidFill>
                  <a:srgbClr val="1A171C"/>
                </a:solidFill>
                <a:effectLst/>
                <a:latin typeface="Times New Roman" panose="02020603050405020304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Artigo  11.º do TUE</a:t>
            </a:r>
          </a:p>
          <a:p>
            <a:pPr marL="396875" marR="399415" algn="ctr">
              <a:spcBef>
                <a:spcPts val="445"/>
              </a:spcBef>
              <a:spcAft>
                <a:spcPts val="0"/>
              </a:spcAft>
            </a:pPr>
            <a:endParaRPr lang="pt-PT" sz="1800" dirty="0">
              <a:effectLst/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pPr marL="342900" marR="73660" lvl="0" indent="-342900" algn="just">
              <a:lnSpc>
                <a:spcPct val="95000"/>
              </a:lnSpc>
              <a:spcBef>
                <a:spcPts val="620"/>
              </a:spcBef>
              <a:spcAft>
                <a:spcPts val="0"/>
              </a:spcAft>
              <a:buClr>
                <a:srgbClr val="1A171C"/>
              </a:buClr>
              <a:buSzPts val="1250"/>
              <a:buFont typeface="Georgia" panose="02040502050405020303" pitchFamily="18" charset="0"/>
              <a:buAutoNum type="arabicPeriod"/>
              <a:tabLst>
                <a:tab pos="436245" algn="l"/>
              </a:tabLst>
            </a:pP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As</a:t>
            </a:r>
            <a:r>
              <a:rPr lang="pt-PT" sz="1600" spc="-4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instituições,</a:t>
            </a:r>
            <a:r>
              <a:rPr lang="pt-PT" sz="1600" spc="-3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recorrendo</a:t>
            </a:r>
            <a:r>
              <a:rPr lang="pt-PT" sz="1600" spc="-3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aos</a:t>
            </a:r>
            <a:r>
              <a:rPr lang="pt-PT" sz="1600" spc="-3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meios</a:t>
            </a:r>
            <a:r>
              <a:rPr lang="pt-PT" sz="1600" spc="-3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adequados,</a:t>
            </a:r>
            <a:r>
              <a:rPr lang="pt-PT" sz="1600" spc="-3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dão</a:t>
            </a:r>
            <a:r>
              <a:rPr lang="pt-PT" sz="1600" spc="-3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aos</a:t>
            </a:r>
            <a:r>
              <a:rPr lang="pt-PT" sz="1600" spc="-3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b="1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cidadãos</a:t>
            </a:r>
            <a:r>
              <a:rPr lang="pt-PT" sz="1600" spc="-3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e</a:t>
            </a:r>
            <a:r>
              <a:rPr lang="pt-PT" sz="1600" spc="-3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às</a:t>
            </a:r>
            <a:r>
              <a:rPr lang="pt-PT" sz="1600" spc="-3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associações</a:t>
            </a:r>
            <a:r>
              <a:rPr lang="pt-PT" sz="1600" spc="-3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represen</a:t>
            </a:r>
            <a:r>
              <a:rPr lang="pt-PT" sz="1600" spc="-5" dirty="0">
                <a:solidFill>
                  <a:srgbClr val="1A171C"/>
                </a:solidFill>
                <a:effectLst/>
                <a:latin typeface="RobotoRegular"/>
                <a:ea typeface="Georgia" panose="02040502050405020303" pitchFamily="18" charset="0"/>
                <a:cs typeface="Georgia" panose="02040502050405020303" pitchFamily="18" charset="0"/>
              </a:rPr>
              <a:t>­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tativas a possibilidade de expressarem e partilharem publicamente os seus pontos de vista sobre todos os</a:t>
            </a:r>
            <a:r>
              <a:rPr lang="pt-PT" sz="1600" spc="18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domínios</a:t>
            </a:r>
            <a:r>
              <a:rPr lang="pt-PT" sz="1600" spc="18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de</a:t>
            </a:r>
            <a:r>
              <a:rPr lang="pt-PT" sz="1600" spc="18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ação</a:t>
            </a:r>
            <a:r>
              <a:rPr lang="pt-PT" sz="1600" spc="17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da</a:t>
            </a:r>
            <a:r>
              <a:rPr lang="pt-PT" sz="1600" spc="18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União.</a:t>
            </a:r>
            <a:endParaRPr lang="pt-PT" sz="1600" spc="-5" dirty="0"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pPr marL="342900" marR="73660" lvl="0" indent="-342900" algn="just">
              <a:lnSpc>
                <a:spcPct val="95000"/>
              </a:lnSpc>
              <a:spcBef>
                <a:spcPts val="620"/>
              </a:spcBef>
              <a:spcAft>
                <a:spcPts val="0"/>
              </a:spcAft>
              <a:buClr>
                <a:srgbClr val="1A171C"/>
              </a:buClr>
              <a:buSzPts val="1250"/>
              <a:buFont typeface="Georgia" panose="02040502050405020303" pitchFamily="18" charset="0"/>
              <a:buAutoNum type="arabicPeriod"/>
              <a:tabLst>
                <a:tab pos="436245" algn="l"/>
              </a:tabLst>
            </a:pP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As instituições estabelecem um diálogo aberto, transparente e regular com as associações representativas e com a sociedade</a:t>
            </a:r>
            <a:r>
              <a:rPr lang="pt-PT" sz="1600" spc="22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civil.</a:t>
            </a:r>
            <a:endParaRPr lang="pt-PT" sz="1600" spc="-5" dirty="0"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pPr marL="342900" marR="73660" lvl="0" indent="-342900" algn="just">
              <a:lnSpc>
                <a:spcPct val="95000"/>
              </a:lnSpc>
              <a:spcBef>
                <a:spcPts val="620"/>
              </a:spcBef>
              <a:spcAft>
                <a:spcPts val="0"/>
              </a:spcAft>
              <a:buClr>
                <a:srgbClr val="1A171C"/>
              </a:buClr>
              <a:buSzPts val="1250"/>
              <a:buFont typeface="Georgia" panose="02040502050405020303" pitchFamily="18" charset="0"/>
              <a:buAutoNum type="arabicPeriod"/>
              <a:tabLst>
                <a:tab pos="436245" algn="l"/>
              </a:tabLst>
            </a:pP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 fim de assegurar a coerência e a transparência das ações da União, a Comissão Europeia procede</a:t>
            </a:r>
            <a:r>
              <a:rPr lang="pt-PT" sz="1600" spc="17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</a:t>
            </a:r>
            <a:r>
              <a:rPr lang="pt-PT" sz="1600" spc="18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amplas</a:t>
            </a:r>
            <a:r>
              <a:rPr lang="pt-PT" sz="1600" spc="18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consultas</a:t>
            </a:r>
            <a:r>
              <a:rPr lang="pt-PT" sz="1600" spc="18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às</a:t>
            </a:r>
            <a:r>
              <a:rPr lang="pt-PT" sz="1600" spc="18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partes</a:t>
            </a:r>
            <a:r>
              <a:rPr lang="pt-PT" sz="1600" spc="18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interessadas.</a:t>
            </a:r>
            <a:endParaRPr lang="pt-PT" sz="1600" spc="-5" dirty="0"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pPr marL="342900" marR="73660" lvl="0" indent="-342900" algn="just">
              <a:lnSpc>
                <a:spcPct val="95000"/>
              </a:lnSpc>
              <a:spcBef>
                <a:spcPts val="620"/>
              </a:spcBef>
              <a:spcAft>
                <a:spcPts val="0"/>
              </a:spcAft>
              <a:buClr>
                <a:srgbClr val="1A171C"/>
              </a:buClr>
              <a:buSzPts val="1250"/>
              <a:buFont typeface="Georgia" panose="02040502050405020303" pitchFamily="18" charset="0"/>
              <a:buAutoNum type="arabicPeriod"/>
              <a:tabLst>
                <a:tab pos="436245" algn="l"/>
              </a:tabLst>
            </a:pPr>
            <a:r>
              <a:rPr lang="pt-PT" sz="1600" b="1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Um</a:t>
            </a:r>
            <a:r>
              <a:rPr lang="pt-PT" sz="1600" b="1" spc="-2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b="1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milhão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,</a:t>
            </a:r>
            <a:r>
              <a:rPr lang="pt-PT" sz="1600" spc="-2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pelo</a:t>
            </a:r>
            <a:r>
              <a:rPr lang="pt-PT" sz="1600" spc="-2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menos,</a:t>
            </a:r>
            <a:r>
              <a:rPr lang="pt-PT" sz="1600" spc="-2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b="1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de</a:t>
            </a:r>
            <a:r>
              <a:rPr lang="pt-PT" sz="1600" b="1" spc="-2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b="1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cidadãos</a:t>
            </a:r>
            <a:r>
              <a:rPr lang="pt-PT" sz="1600" b="1" spc="-2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b="1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da</a:t>
            </a:r>
            <a:r>
              <a:rPr lang="pt-PT" sz="1600" b="1" spc="-2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b="1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União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,</a:t>
            </a:r>
            <a:r>
              <a:rPr lang="pt-PT" sz="1600" spc="-2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b="1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nacionais</a:t>
            </a:r>
            <a:r>
              <a:rPr lang="pt-PT" sz="1600" b="1" spc="-2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b="1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de</a:t>
            </a:r>
            <a:r>
              <a:rPr lang="pt-PT" sz="1600" b="1" spc="-2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b="1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um</a:t>
            </a:r>
            <a:r>
              <a:rPr lang="pt-PT" sz="1600" b="1" spc="-2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b="1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número</a:t>
            </a:r>
            <a:r>
              <a:rPr lang="pt-PT" sz="1600" b="1" spc="-2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b="1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significativo</a:t>
            </a:r>
            <a:r>
              <a:rPr lang="pt-PT" sz="1600" b="1" spc="-3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b="1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de Estados-Membros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,</a:t>
            </a:r>
            <a:r>
              <a:rPr lang="pt-PT" sz="1600" spc="-3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pode</a:t>
            </a:r>
            <a:r>
              <a:rPr lang="pt-PT" sz="1600" spc="-3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tomar</a:t>
            </a:r>
            <a:r>
              <a:rPr lang="pt-PT" sz="1600" spc="-3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</a:t>
            </a:r>
            <a:r>
              <a:rPr lang="pt-PT" sz="1600" spc="-2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b="1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iniciativa</a:t>
            </a:r>
            <a:r>
              <a:rPr lang="pt-PT" sz="1600" b="1" spc="-4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b="1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de</a:t>
            </a:r>
            <a:r>
              <a:rPr lang="pt-PT" sz="1600" b="1" spc="-2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b="1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convidar</a:t>
            </a:r>
            <a:r>
              <a:rPr lang="pt-PT" sz="1600" b="1" spc="-3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b="1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</a:t>
            </a:r>
            <a:r>
              <a:rPr lang="pt-PT" sz="1600" b="1" spc="-3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b="1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Comissão</a:t>
            </a:r>
            <a:r>
              <a:rPr lang="pt-PT" sz="1600" b="1" spc="-3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Europeia</a:t>
            </a:r>
            <a:r>
              <a:rPr lang="pt-PT" sz="1600" spc="-3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a,</a:t>
            </a:r>
            <a:r>
              <a:rPr lang="pt-PT" sz="1600" spc="-3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b="1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no</a:t>
            </a:r>
            <a:r>
              <a:rPr lang="pt-PT" sz="1600" b="1" spc="-2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b="1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âmbito</a:t>
            </a:r>
            <a:r>
              <a:rPr lang="pt-PT" sz="1600" b="1" spc="-3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b="1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das</a:t>
            </a:r>
            <a:r>
              <a:rPr lang="pt-PT" sz="1600" b="1" spc="-2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b="1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suas atribuições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, apresentar uma proposta adequada </a:t>
            </a:r>
            <a:r>
              <a:rPr lang="pt-PT" sz="1600" b="1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em matérias 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sobre as quais esses cidadãos </a:t>
            </a:r>
            <a:r>
              <a:rPr lang="pt-PT" sz="1600" b="1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considerem necessário um ato jurídico da União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b="1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para aplicar os</a:t>
            </a:r>
            <a:r>
              <a:rPr lang="pt-PT" sz="1600" b="1" spc="-12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b="1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Tratados</a:t>
            </a:r>
            <a:r>
              <a:rPr lang="pt-PT" sz="1600" spc="-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.</a:t>
            </a:r>
            <a:endParaRPr lang="pt-PT" sz="1600" spc="-5" dirty="0"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pPr marR="73660" lvl="0" algn="just">
              <a:lnSpc>
                <a:spcPct val="95000"/>
              </a:lnSpc>
              <a:spcBef>
                <a:spcPts val="620"/>
              </a:spcBef>
              <a:spcAft>
                <a:spcPts val="0"/>
              </a:spcAft>
              <a:buClr>
                <a:srgbClr val="1A171C"/>
              </a:buClr>
              <a:buSzPts val="1250"/>
              <a:tabLst>
                <a:tab pos="436245" algn="l"/>
              </a:tabLst>
            </a:pPr>
            <a:endParaRPr lang="pt-PT" sz="1600" dirty="0">
              <a:solidFill>
                <a:srgbClr val="1A171C"/>
              </a:solidFill>
              <a:effectLst/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pPr marR="73660" lvl="0" algn="just">
              <a:lnSpc>
                <a:spcPct val="95000"/>
              </a:lnSpc>
              <a:spcBef>
                <a:spcPts val="620"/>
              </a:spcBef>
              <a:spcAft>
                <a:spcPts val="0"/>
              </a:spcAft>
              <a:buClr>
                <a:srgbClr val="1A171C"/>
              </a:buClr>
              <a:buSzPts val="1250"/>
              <a:tabLst>
                <a:tab pos="436245" algn="l"/>
              </a:tabLst>
            </a:pPr>
            <a:r>
              <a:rPr lang="pt-PT" sz="16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Os</a:t>
            </a:r>
            <a:r>
              <a:rPr lang="pt-PT" sz="1600" spc="-6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procedimentos</a:t>
            </a:r>
            <a:r>
              <a:rPr lang="pt-PT" sz="1600" spc="-5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e</a:t>
            </a:r>
            <a:r>
              <a:rPr lang="pt-PT" sz="1600" spc="-6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condições</a:t>
            </a:r>
            <a:r>
              <a:rPr lang="pt-PT" sz="1600" spc="-6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para</a:t>
            </a:r>
            <a:r>
              <a:rPr lang="pt-PT" sz="1600" spc="-6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</a:t>
            </a:r>
            <a:r>
              <a:rPr lang="pt-PT" sz="1600" spc="-6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apresentação</a:t>
            </a:r>
            <a:r>
              <a:rPr lang="pt-PT" sz="1600" spc="-6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de</a:t>
            </a:r>
            <a:r>
              <a:rPr lang="pt-PT" sz="1600" spc="-5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tal</a:t>
            </a:r>
            <a:r>
              <a:rPr lang="pt-PT" sz="1600" spc="-6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iniciativa</a:t>
            </a:r>
            <a:r>
              <a:rPr lang="pt-PT" sz="1600" spc="-7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são</a:t>
            </a:r>
            <a:r>
              <a:rPr lang="pt-PT" sz="1600" spc="-6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estabelecidos</a:t>
            </a:r>
            <a:r>
              <a:rPr lang="pt-PT" sz="1600" spc="-6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nos</a:t>
            </a:r>
            <a:r>
              <a:rPr lang="pt-PT" sz="1600" spc="-6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termos</a:t>
            </a:r>
            <a:r>
              <a:rPr lang="pt-PT" sz="1600" spc="-5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do primeiro parágrafo do </a:t>
            </a:r>
            <a:r>
              <a:rPr lang="pt-PT" sz="1600" dirty="0">
                <a:solidFill>
                  <a:srgbClr val="1A171C"/>
                </a:solidFill>
                <a:effectLst/>
                <a:highlight>
                  <a:srgbClr val="FFFF00"/>
                </a:highlight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artigo 24.º do Tratado sobre o Funcionamento da União</a:t>
            </a:r>
            <a:r>
              <a:rPr lang="pt-PT" sz="1600" spc="-130" dirty="0">
                <a:solidFill>
                  <a:srgbClr val="1A171C"/>
                </a:solidFill>
                <a:effectLst/>
                <a:highlight>
                  <a:srgbClr val="FFFF00"/>
                </a:highlight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600" dirty="0">
                <a:solidFill>
                  <a:srgbClr val="1A171C"/>
                </a:solidFill>
                <a:effectLst/>
                <a:highlight>
                  <a:srgbClr val="FFFF00"/>
                </a:highlight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Europeia</a:t>
            </a:r>
            <a:r>
              <a:rPr lang="pt-PT" sz="16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.</a:t>
            </a:r>
            <a:endParaRPr lang="pt-PT" sz="1600" dirty="0">
              <a:effectLst/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4</a:t>
            </a:fld>
            <a:endParaRPr lang="pt-PT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sp>
        <p:nvSpPr>
          <p:cNvPr id="10" name="Retângulo 9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687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ção de Conteúdo 6"/>
          <p:cNvSpPr>
            <a:spLocks noGrp="1"/>
          </p:cNvSpPr>
          <p:nvPr>
            <p:ph idx="11"/>
          </p:nvPr>
        </p:nvSpPr>
        <p:spPr>
          <a:xfrm>
            <a:off x="535869" y="1196752"/>
            <a:ext cx="8829500" cy="3024336"/>
          </a:xfrm>
        </p:spPr>
        <p:txBody>
          <a:bodyPr/>
          <a:lstStyle/>
          <a:p>
            <a:pPr marL="2370455" marR="2372995" algn="ctr">
              <a:spcBef>
                <a:spcPts val="1100"/>
              </a:spcBef>
              <a:spcAft>
                <a:spcPts val="0"/>
              </a:spcAft>
            </a:pPr>
            <a:r>
              <a:rPr lang="pt-PT" sz="1800" i="1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Artigo  24.º do TFUE</a:t>
            </a:r>
          </a:p>
          <a:p>
            <a:pPr marL="2370455" marR="2372995" algn="ctr">
              <a:spcBef>
                <a:spcPts val="1100"/>
              </a:spcBef>
              <a:spcAft>
                <a:spcPts val="0"/>
              </a:spcAft>
            </a:pPr>
            <a:endParaRPr lang="pt-PT" sz="1800" dirty="0">
              <a:effectLst/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pPr marL="69850" marR="75565" indent="1270" algn="just">
              <a:lnSpc>
                <a:spcPct val="200000"/>
              </a:lnSpc>
              <a:spcBef>
                <a:spcPts val="725"/>
              </a:spcBef>
              <a:spcAft>
                <a:spcPts val="0"/>
              </a:spcAft>
            </a:pP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	O</a:t>
            </a:r>
            <a:r>
              <a:rPr lang="pt-PT" sz="1800" spc="-7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Parlamento</a:t>
            </a:r>
            <a:r>
              <a:rPr lang="pt-PT" sz="1800" spc="-7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Europeu</a:t>
            </a:r>
            <a:r>
              <a:rPr lang="pt-PT" sz="1800" spc="-7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e</a:t>
            </a:r>
            <a:r>
              <a:rPr lang="pt-PT" sz="1800" spc="-7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o</a:t>
            </a:r>
            <a:r>
              <a:rPr lang="pt-PT" sz="1800" spc="-7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Conselho,</a:t>
            </a:r>
            <a:r>
              <a:rPr lang="pt-PT" sz="1800" spc="-7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por</a:t>
            </a:r>
            <a:r>
              <a:rPr lang="pt-PT" sz="1800" spc="-7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meio</a:t>
            </a:r>
            <a:r>
              <a:rPr lang="pt-PT" sz="1800" spc="-7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de</a:t>
            </a:r>
            <a:r>
              <a:rPr lang="pt-PT" sz="1800" spc="-7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regulamentos</a:t>
            </a:r>
            <a:r>
              <a:rPr lang="pt-PT" sz="1800" spc="-6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adotados</a:t>
            </a:r>
            <a:r>
              <a:rPr lang="pt-PT" sz="1800" spc="-7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de</a:t>
            </a:r>
            <a:r>
              <a:rPr lang="pt-PT" sz="1800" spc="-7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acordo</a:t>
            </a:r>
            <a:r>
              <a:rPr lang="pt-PT" sz="1800" spc="-7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com</a:t>
            </a:r>
            <a:r>
              <a:rPr lang="pt-PT" sz="1800" spc="-7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o</a:t>
            </a:r>
            <a:r>
              <a:rPr lang="pt-PT" sz="1800" spc="-7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processo legislativo</a:t>
            </a:r>
            <a:r>
              <a:rPr lang="pt-PT" sz="1800" spc="-9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ordinário,</a:t>
            </a:r>
            <a:r>
              <a:rPr lang="pt-PT" sz="1800" spc="-8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estabelecem</a:t>
            </a:r>
            <a:r>
              <a:rPr lang="pt-PT" sz="1800" spc="-8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as</a:t>
            </a:r>
            <a:r>
              <a:rPr lang="pt-PT" sz="1800" spc="-8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normas</a:t>
            </a:r>
            <a:r>
              <a:rPr lang="pt-PT" sz="1800" spc="-8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processuais</a:t>
            </a:r>
            <a:r>
              <a:rPr lang="pt-PT" sz="1800" spc="-9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e</a:t>
            </a:r>
            <a:r>
              <a:rPr lang="pt-PT" sz="1800" spc="-8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as</a:t>
            </a:r>
            <a:r>
              <a:rPr lang="pt-PT" sz="1800" spc="-8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condições</a:t>
            </a:r>
            <a:r>
              <a:rPr lang="pt-PT" sz="1800" spc="-8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para</a:t>
            </a:r>
            <a:r>
              <a:rPr lang="pt-PT" sz="1800" spc="-8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</a:t>
            </a:r>
            <a:r>
              <a:rPr lang="pt-PT" sz="1800" spc="-8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apresentação</a:t>
            </a:r>
            <a:r>
              <a:rPr lang="pt-PT" sz="1800" spc="-8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de</a:t>
            </a:r>
            <a:r>
              <a:rPr lang="pt-PT" sz="1800" spc="-85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uma iniciativa de cidadania na aceção do artigo 11.º do Tratado da União Europeia, incluindo o</a:t>
            </a:r>
            <a:r>
              <a:rPr lang="pt-PT" sz="1800" spc="-21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número mínimo de Estados-Membros de que devem provir os cidadãos que a</a:t>
            </a:r>
            <a:r>
              <a:rPr lang="pt-PT" sz="1800" spc="12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apresentam.</a:t>
            </a:r>
          </a:p>
          <a:p>
            <a:pPr marL="69850" marR="75565" indent="1270" algn="just">
              <a:lnSpc>
                <a:spcPct val="92000"/>
              </a:lnSpc>
              <a:spcBef>
                <a:spcPts val="725"/>
              </a:spcBef>
              <a:spcAft>
                <a:spcPts val="0"/>
              </a:spcAft>
            </a:pPr>
            <a:endParaRPr lang="pt-PT" dirty="0">
              <a:solidFill>
                <a:srgbClr val="1A171C"/>
              </a:solidFill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pPr marL="69850" marR="75565" indent="1270" algn="just">
              <a:lnSpc>
                <a:spcPct val="92000"/>
              </a:lnSpc>
              <a:spcBef>
                <a:spcPts val="725"/>
              </a:spcBef>
              <a:spcAft>
                <a:spcPts val="0"/>
              </a:spcAft>
            </a:pPr>
            <a:r>
              <a:rPr lang="pt-PT" sz="18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(…)</a:t>
            </a:r>
            <a:endParaRPr lang="pt-PT" sz="1800" dirty="0">
              <a:effectLst/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endParaRPr lang="pt-PT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5</a:t>
            </a:fld>
            <a:endParaRPr lang="pt-PT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sp>
        <p:nvSpPr>
          <p:cNvPr id="10" name="Retângulo 9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795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14115" y="980728"/>
            <a:ext cx="8775798" cy="5040560"/>
          </a:xfrm>
        </p:spPr>
        <p:txBody>
          <a:bodyPr/>
          <a:lstStyle/>
          <a:p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Regulamento (UE) n.º 211/</a:t>
            </a:r>
            <a:r>
              <a:rPr lang="pt-P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2011 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 Parlamento Europeu e do Conselho, </a:t>
            </a:r>
          </a:p>
          <a:p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 16 de fevereiro de 2011</a:t>
            </a:r>
          </a:p>
          <a:p>
            <a:pPr algn="r"/>
            <a:r>
              <a:rPr lang="pt-PT" sz="1800" dirty="0">
                <a:latin typeface="Times New Roman" panose="02020603050405020304" pitchFamily="18" charset="0"/>
              </a:rPr>
              <a:t> </a:t>
            </a:r>
            <a:r>
              <a:rPr lang="pt-PT" dirty="0">
                <a:latin typeface="Times New Roman" panose="02020603050405020304" pitchFamily="18" charset="0"/>
              </a:rPr>
              <a:t>a partir de 1 de Abril de 2012   (</a:t>
            </a:r>
            <a:r>
              <a:rPr lang="pt-PT" u="sng" dirty="0">
                <a:highlight>
                  <a:srgbClr val="00FFFF"/>
                </a:highlight>
                <a:latin typeface="Times New Roman" panose="02020603050405020304" pitchFamily="18" charset="0"/>
              </a:rPr>
              <a:t>revogado</a:t>
            </a:r>
            <a:r>
              <a:rPr lang="pt-PT" dirty="0">
                <a:latin typeface="Times New Roman" panose="02020603050405020304" pitchFamily="18" charset="0"/>
              </a:rPr>
              <a:t>)</a:t>
            </a:r>
          </a:p>
          <a:p>
            <a:endParaRPr lang="pt-PT" dirty="0">
              <a:latin typeface="Times New Roman" panose="02020603050405020304" pitchFamily="18" charset="0"/>
            </a:endParaRPr>
          </a:p>
          <a:p>
            <a:r>
              <a:rPr lang="pt-PT" sz="1200" dirty="0">
                <a:latin typeface="Times New Roman" panose="02020603050405020304" pitchFamily="18" charset="0"/>
                <a:hlinkClick r:id="rId2"/>
              </a:rPr>
              <a:t>https://eur-lex.europa.eu/legal-content/PT/TXT/?uri=CELEX%3A02011R0211-20200101&amp;qid=1695938616603</a:t>
            </a:r>
            <a:r>
              <a:rPr lang="pt-PT" sz="1200" dirty="0">
                <a:latin typeface="Times New Roman" panose="02020603050405020304" pitchFamily="18" charset="0"/>
              </a:rPr>
              <a:t> </a:t>
            </a:r>
          </a:p>
          <a:p>
            <a:endParaRPr lang="pt-PT" dirty="0">
              <a:latin typeface="Times New Roman" panose="02020603050405020304" pitchFamily="18" charset="0"/>
            </a:endParaRPr>
          </a:p>
          <a:p>
            <a:endParaRPr lang="pt-PT" dirty="0">
              <a:latin typeface="Times New Roman" panose="02020603050405020304" pitchFamily="18" charset="0"/>
            </a:endParaRPr>
          </a:p>
          <a:p>
            <a:endParaRPr lang="pt-PT" dirty="0">
              <a:latin typeface="Times New Roman" panose="02020603050405020304" pitchFamily="18" charset="0"/>
            </a:endParaRPr>
          </a:p>
          <a:p>
            <a:endParaRPr lang="pt-PT" dirty="0">
              <a:latin typeface="Times New Roman" panose="02020603050405020304" pitchFamily="18" charset="0"/>
            </a:endParaRPr>
          </a:p>
          <a:p>
            <a:endParaRPr lang="pt-PT" dirty="0">
              <a:latin typeface="Times New Roman" panose="02020603050405020304" pitchFamily="18" charset="0"/>
            </a:endParaRPr>
          </a:p>
          <a:p>
            <a:r>
              <a:rPr lang="pt-PT" sz="240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Regulamento (UE) </a:t>
            </a:r>
            <a:r>
              <a:rPr lang="pt-PT" sz="2400" b="1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2019</a:t>
            </a:r>
            <a:r>
              <a:rPr lang="pt-PT" sz="240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/788 </a:t>
            </a:r>
            <a:r>
              <a:rPr lang="pt-PT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 Parlamento Europeu e do Conselho </a:t>
            </a:r>
          </a:p>
          <a:p>
            <a:r>
              <a:rPr lang="pt-PT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 17 de abril de 2019</a:t>
            </a:r>
          </a:p>
          <a:p>
            <a:pPr algn="r"/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desde </a:t>
            </a:r>
            <a:r>
              <a:rPr lang="pt-P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 de janeiro de 2020</a:t>
            </a:r>
          </a:p>
          <a:p>
            <a:pPr algn="r"/>
            <a:endParaRPr lang="pt-PT" sz="1800" b="1" dirty="0">
              <a:latin typeface="Times New Roman" panose="02020603050405020304" pitchFamily="18" charset="0"/>
            </a:endParaRPr>
          </a:p>
          <a:p>
            <a:pPr algn="just"/>
            <a:r>
              <a:rPr lang="pt-PT" dirty="0">
                <a:latin typeface="Times New Roman" panose="02020603050405020304" pitchFamily="18" charset="0"/>
                <a:hlinkClick r:id="rId3"/>
              </a:rPr>
              <a:t>https://eur-lex.europa.eu/legal-content/PT/TXT/?uri=CELEX%3A02019R0788-20200201&amp;qid=1695938712685</a:t>
            </a:r>
            <a:r>
              <a:rPr lang="pt-PT" dirty="0">
                <a:latin typeface="Times New Roman" panose="02020603050405020304" pitchFamily="18" charset="0"/>
              </a:rPr>
              <a:t> </a:t>
            </a:r>
          </a:p>
          <a:p>
            <a:pPr algn="r"/>
            <a:endParaRPr lang="pt-PT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6</a:t>
            </a:fld>
            <a:endParaRPr lang="pt-PT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105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42111" y="980728"/>
            <a:ext cx="8775798" cy="4824536"/>
          </a:xfrm>
        </p:spPr>
        <p:txBody>
          <a:bodyPr/>
          <a:lstStyle/>
          <a:p>
            <a:r>
              <a:rPr lang="pt-PT" sz="18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ICE</a:t>
            </a:r>
          </a:p>
          <a:p>
            <a:pPr marL="285750" indent="-285750">
              <a:buFontTx/>
              <a:buChar char="-"/>
            </a:pPr>
            <a:endParaRPr lang="pt-PT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pt-PT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consiste num </a:t>
            </a:r>
            <a:r>
              <a:rPr lang="pt-PT" sz="18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instrumento</a:t>
            </a:r>
            <a:r>
              <a:rPr lang="pt-PT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 inovador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pt-PT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de </a:t>
            </a:r>
            <a:r>
              <a:rPr lang="pt-PT" sz="18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democracia</a:t>
            </a:r>
            <a:r>
              <a:rPr lang="pt-PT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 participativa, que permite que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pt-PT" sz="18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um milhão </a:t>
            </a:r>
            <a:r>
              <a:rPr lang="pt-PT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de cidadãos da UE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pt-PT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de, pelo menos, </a:t>
            </a:r>
            <a:r>
              <a:rPr lang="pt-PT" sz="18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sete Estados-Membros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pt-PT" sz="1800" b="0" i="0" u="sng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convidem</a:t>
            </a:r>
            <a:r>
              <a:rPr lang="pt-PT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 a </a:t>
            </a:r>
            <a:r>
              <a:rPr lang="pt-PT" sz="18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Comissão Europeia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pt-PT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a apresentar </a:t>
            </a:r>
            <a:r>
              <a:rPr lang="pt-PT" sz="18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propostas legislativas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pt-PT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em </a:t>
            </a:r>
            <a:r>
              <a:rPr lang="pt-PT" sz="18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domínios</a:t>
            </a:r>
            <a:r>
              <a:rPr lang="pt-PT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 da competência da União Europeia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pt-PT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 os organizadores dispõem de </a:t>
            </a:r>
            <a:r>
              <a:rPr lang="pt-PT" sz="18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12 meses </a:t>
            </a:r>
            <a:r>
              <a:rPr lang="pt-PT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para recolher as assinaturas</a:t>
            </a:r>
            <a:endParaRPr lang="pt-PT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7</a:t>
            </a:fld>
            <a:endParaRPr lang="pt-PT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086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96ABF0A8-46C6-4D23-BFE1-8E867DCBBF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1297" y="1333961"/>
            <a:ext cx="9158645" cy="4190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3AA7F811-7871-476A-A24A-513C36860707}"/>
              </a:ext>
            </a:extLst>
          </p:cNvPr>
          <p:cNvSpPr txBox="1"/>
          <p:nvPr/>
        </p:nvSpPr>
        <p:spPr>
          <a:xfrm>
            <a:off x="521191" y="1245424"/>
            <a:ext cx="8856096" cy="209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87"/>
              </a:spcAft>
            </a:pPr>
            <a:endParaRPr lang="en-GB" sz="2274" b="1">
              <a:latin typeface="Garamond" panose="02020404030301010803" pitchFamily="18" charset="0"/>
            </a:endParaRPr>
          </a:p>
          <a:p>
            <a:pPr>
              <a:spcAft>
                <a:spcPts val="487"/>
              </a:spcAft>
            </a:pPr>
            <a:endParaRPr lang="en-GB" sz="2274" b="1">
              <a:latin typeface="Garamond" panose="02020404030301010803" pitchFamily="18" charset="0"/>
            </a:endParaRPr>
          </a:p>
          <a:p>
            <a:pPr>
              <a:spcAft>
                <a:spcPts val="487"/>
              </a:spcAft>
            </a:pPr>
            <a:endParaRPr lang="en-GB" sz="2274" b="1">
              <a:latin typeface="Garamond" panose="02020404030301010803" pitchFamily="18" charset="0"/>
            </a:endParaRPr>
          </a:p>
          <a:p>
            <a:pPr>
              <a:spcAft>
                <a:spcPts val="487"/>
              </a:spcAft>
            </a:pPr>
            <a:endParaRPr lang="en-GB" sz="2274" b="1">
              <a:latin typeface="Garamond" panose="02020404030301010803" pitchFamily="18" charset="0"/>
            </a:endParaRPr>
          </a:p>
          <a:p>
            <a:pPr>
              <a:spcAft>
                <a:spcPts val="487"/>
              </a:spcAft>
            </a:pPr>
            <a:endParaRPr lang="en-GB" sz="2274" b="1">
              <a:latin typeface="Garamond" panose="02020404030301010803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C8AF6FE-8280-4C37-AFEC-253DE7ED95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717783"/>
            <a:ext cx="14417408" cy="8724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742584">
              <a:spcAft>
                <a:spcPts val="487"/>
              </a:spcAft>
            </a:pPr>
            <a:endParaRPr lang="pt-PT" altLang="pt-PT" sz="1462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defTabSz="742584">
              <a:spcAft>
                <a:spcPts val="487"/>
              </a:spcAft>
              <a:buFontTx/>
              <a:buChar char="•"/>
            </a:pPr>
            <a:br>
              <a:rPr lang="pt-PT" altLang="pt-PT" sz="1462" b="1" dirty="0">
                <a:solidFill>
                  <a:srgbClr val="004494"/>
                </a:solidFill>
                <a:cs typeface="Arial" panose="020B0604020202020204" pitchFamily="34" charset="0"/>
                <a:hlinkClick r:id="rId3"/>
              </a:rPr>
            </a:br>
            <a:r>
              <a:rPr lang="pt-PT" altLang="pt-PT" sz="1462" b="1" dirty="0">
                <a:solidFill>
                  <a:srgbClr val="004494"/>
                </a:solidFill>
                <a:cs typeface="Arial" panose="020B0604020202020204" pitchFamily="34" charset="0"/>
                <a:hlinkClick r:id="rId3"/>
              </a:rPr>
              <a:t>1.ª etapa: Começar</a:t>
            </a:r>
            <a:endParaRPr lang="pt-PT" altLang="pt-PT" sz="1462" b="1" dirty="0">
              <a:solidFill>
                <a:srgbClr val="404040"/>
              </a:solidFill>
              <a:cs typeface="Arial" panose="020B0604020202020204" pitchFamily="34" charset="0"/>
            </a:endParaRPr>
          </a:p>
          <a:p>
            <a:pPr defTabSz="742584">
              <a:spcAft>
                <a:spcPts val="487"/>
              </a:spcAft>
              <a:buFontTx/>
              <a:buChar char="•"/>
            </a:pPr>
            <a:r>
              <a:rPr lang="pt-PT" altLang="pt-PT" sz="1462" b="1" dirty="0">
                <a:solidFill>
                  <a:srgbClr val="004494"/>
                </a:solidFill>
                <a:cs typeface="Arial" panose="020B0604020202020204" pitchFamily="34" charset="0"/>
                <a:hlinkClick r:id="rId4"/>
              </a:rPr>
              <a:t>2.ª etapa: Obter o registo da iniciativa</a:t>
            </a:r>
            <a:endParaRPr lang="pt-PT" altLang="pt-PT" sz="1462" b="1" dirty="0">
              <a:solidFill>
                <a:srgbClr val="404040"/>
              </a:solidFill>
              <a:cs typeface="Arial" panose="020B0604020202020204" pitchFamily="34" charset="0"/>
            </a:endParaRPr>
          </a:p>
          <a:p>
            <a:pPr defTabSz="742584">
              <a:spcAft>
                <a:spcPts val="487"/>
              </a:spcAft>
              <a:buFontTx/>
              <a:buChar char="•"/>
            </a:pPr>
            <a:r>
              <a:rPr lang="pt-PT" altLang="pt-PT" sz="1462" b="1" dirty="0">
                <a:solidFill>
                  <a:srgbClr val="004494"/>
                </a:solidFill>
                <a:cs typeface="Arial" panose="020B0604020202020204" pitchFamily="34" charset="0"/>
                <a:hlinkClick r:id="rId5"/>
              </a:rPr>
              <a:t>3.ª etapa: Obter apoio</a:t>
            </a:r>
            <a:endParaRPr lang="pt-PT" altLang="pt-PT" sz="1462" b="1" dirty="0">
              <a:solidFill>
                <a:srgbClr val="404040"/>
              </a:solidFill>
              <a:cs typeface="Arial" panose="020B0604020202020204" pitchFamily="34" charset="0"/>
            </a:endParaRPr>
          </a:p>
          <a:p>
            <a:pPr defTabSz="742584">
              <a:spcAft>
                <a:spcPts val="487"/>
              </a:spcAft>
              <a:buFontTx/>
              <a:buChar char="•"/>
            </a:pPr>
            <a:r>
              <a:rPr lang="pt-PT" altLang="pt-PT" sz="1462" b="1" dirty="0">
                <a:solidFill>
                  <a:srgbClr val="004494"/>
                </a:solidFill>
                <a:cs typeface="Arial" panose="020B0604020202020204" pitchFamily="34" charset="0"/>
                <a:hlinkClick r:id="rId6"/>
              </a:rPr>
              <a:t>4.ª etapa: Obter a verificação das declarações de apoio</a:t>
            </a:r>
            <a:endParaRPr lang="pt-PT" altLang="pt-PT" sz="1462" b="1" dirty="0">
              <a:solidFill>
                <a:srgbClr val="404040"/>
              </a:solidFill>
              <a:cs typeface="Arial" panose="020B0604020202020204" pitchFamily="34" charset="0"/>
            </a:endParaRPr>
          </a:p>
          <a:p>
            <a:pPr defTabSz="742584">
              <a:spcAft>
                <a:spcPts val="487"/>
              </a:spcAft>
              <a:buFontTx/>
              <a:buChar char="•"/>
            </a:pPr>
            <a:r>
              <a:rPr lang="pt-PT" altLang="pt-PT" sz="1462" b="1" dirty="0">
                <a:solidFill>
                  <a:srgbClr val="004494"/>
                </a:solidFill>
                <a:cs typeface="Arial" panose="020B0604020202020204" pitchFamily="34" charset="0"/>
                <a:hlinkClick r:id="rId7"/>
              </a:rPr>
              <a:t>5.ª etapa: Apresentar a iniciativa</a:t>
            </a:r>
            <a:endParaRPr lang="pt-PT" altLang="pt-PT" sz="1462" b="1" dirty="0">
              <a:solidFill>
                <a:srgbClr val="404040"/>
              </a:solidFill>
              <a:cs typeface="Arial" panose="020B0604020202020204" pitchFamily="34" charset="0"/>
            </a:endParaRPr>
          </a:p>
          <a:p>
            <a:pPr defTabSz="742584">
              <a:spcAft>
                <a:spcPts val="487"/>
              </a:spcAft>
              <a:buFontTx/>
              <a:buChar char="•"/>
            </a:pPr>
            <a:r>
              <a:rPr lang="pt-PT" altLang="pt-PT" sz="1462" b="1" dirty="0">
                <a:solidFill>
                  <a:srgbClr val="004494"/>
                </a:solidFill>
                <a:cs typeface="Arial" panose="020B0604020202020204" pitchFamily="34" charset="0"/>
                <a:hlinkClick r:id="rId8"/>
              </a:rPr>
              <a:t>6.ª etapa: Obter uma resposta</a:t>
            </a:r>
            <a:endParaRPr lang="pt-PT" altLang="pt-PT" sz="1462" b="1" dirty="0">
              <a:solidFill>
                <a:srgbClr val="404040"/>
              </a:solidFill>
              <a:cs typeface="Arial" panose="020B0604020202020204" pitchFamily="34" charset="0"/>
            </a:endParaRPr>
          </a:p>
          <a:p>
            <a:pPr defTabSz="742584">
              <a:spcAft>
                <a:spcPts val="487"/>
              </a:spcAft>
              <a:buFontTx/>
              <a:buChar char="•"/>
            </a:pPr>
            <a:r>
              <a:rPr lang="pt-PT" altLang="pt-PT" sz="1462" b="1" dirty="0">
                <a:solidFill>
                  <a:srgbClr val="004494"/>
                </a:solidFill>
                <a:cs typeface="Arial" panose="020B0604020202020204" pitchFamily="34" charset="0"/>
                <a:hlinkClick r:id="rId9"/>
              </a:rPr>
              <a:t>Etapas seguintes</a:t>
            </a:r>
            <a:endParaRPr lang="pt-PT" altLang="pt-PT" sz="1462" dirty="0">
              <a:solidFill>
                <a:srgbClr val="404040"/>
              </a:solidFill>
              <a:cs typeface="Arial" panose="020B0604020202020204" pitchFamily="34" charset="0"/>
            </a:endParaRPr>
          </a:p>
          <a:p>
            <a:pPr defTabSz="742584">
              <a:spcAft>
                <a:spcPts val="487"/>
              </a:spcAft>
            </a:pPr>
            <a:r>
              <a:rPr lang="pt-PT" altLang="pt-PT" sz="1462" dirty="0">
                <a:solidFill>
                  <a:srgbClr val="000000"/>
                </a:solidFill>
                <a:cs typeface="Arial" panose="020B0604020202020204" pitchFamily="34" charset="0"/>
              </a:rPr>
              <a:t>  </a:t>
            </a:r>
            <a:r>
              <a:rPr lang="pt-PT" altLang="pt-PT" sz="40199" dirty="0">
                <a:solidFill>
                  <a:srgbClr val="000000"/>
                </a:solidFill>
                <a:cs typeface="Arial" panose="020B0604020202020204" pitchFamily="34" charset="0"/>
              </a:rPr>
              <a:t>          </a:t>
            </a:r>
            <a:endParaRPr lang="pt-PT" altLang="pt-PT" sz="1462" dirty="0"/>
          </a:p>
        </p:txBody>
      </p:sp>
    </p:spTree>
    <p:extLst>
      <p:ext uri="{BB962C8B-B14F-4D97-AF65-F5344CB8AC3E}">
        <p14:creationId xmlns:p14="http://schemas.microsoft.com/office/powerpoint/2010/main" val="3523675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540611" y="816102"/>
            <a:ext cx="6696743" cy="418058"/>
          </a:xfrm>
        </p:spPr>
        <p:txBody>
          <a:bodyPr/>
          <a:lstStyle/>
          <a:p>
            <a:r>
              <a:rPr lang="pt-PT" dirty="0"/>
              <a:t>A ICE em evolução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idx="1"/>
          </p:nvPr>
        </p:nvSpPr>
        <p:spPr>
          <a:xfrm>
            <a:off x="554424" y="1556792"/>
            <a:ext cx="8483195" cy="4904570"/>
          </a:xfrm>
        </p:spPr>
        <p:txBody>
          <a:bodyPr/>
          <a:lstStyle/>
          <a:p>
            <a:pPr>
              <a:spcBef>
                <a:spcPts val="0"/>
              </a:spcBef>
            </a:pP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endParaRPr lang="pt-PT" sz="1800" dirty="0">
              <a:latin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endParaRPr lang="pt-PT" sz="1800" dirty="0">
              <a:latin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9</a:t>
            </a:fld>
            <a:endParaRPr lang="pt-PT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sp>
        <p:nvSpPr>
          <p:cNvPr id="9" name="Retângulo 8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0F96C8CC-5CEB-7E7E-D587-3940676B66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5750478"/>
              </p:ext>
            </p:extLst>
          </p:nvPr>
        </p:nvGraphicFramePr>
        <p:xfrm>
          <a:off x="2815175" y="1789113"/>
          <a:ext cx="6696743" cy="4179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Objeto 7">
            <a:extLst>
              <a:ext uri="{FF2B5EF4-FFF2-40B4-BE49-F238E27FC236}">
                <a16:creationId xmlns:a16="http://schemas.microsoft.com/office/drawing/2014/main" id="{9BD46DC1-D5B0-924D-AD1D-08202F18B0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5159408"/>
              </p:ext>
            </p:extLst>
          </p:nvPr>
        </p:nvGraphicFramePr>
        <p:xfrm>
          <a:off x="106363" y="1789113"/>
          <a:ext cx="1228725" cy="275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4" imgW="1228578" imgH="2752683" progId="Excel.Sheet.12">
                  <p:embed/>
                </p:oleObj>
              </mc:Choice>
              <mc:Fallback>
                <p:oleObj name="Worksheet" r:id="rId4" imgW="1228578" imgH="275268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6363" y="1789113"/>
                        <a:ext cx="1228725" cy="2752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53119025"/>
      </p:ext>
    </p:extLst>
  </p:cSld>
  <p:clrMapOvr>
    <a:masterClrMapping/>
  </p:clrMapOvr>
</p:sld>
</file>

<file path=ppt/theme/theme1.xml><?xml version="1.0" encoding="utf-8"?>
<a:theme xmlns:a="http://schemas.openxmlformats.org/drawingml/2006/main" name="2_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1257</Words>
  <Application>Microsoft Office PowerPoint</Application>
  <PresentationFormat>Personalizados</PresentationFormat>
  <Paragraphs>143</Paragraphs>
  <Slides>15</Slides>
  <Notes>0</Notes>
  <HiddenSlides>0</HiddenSlides>
  <MMClips>0</MMClips>
  <ScaleCrop>false</ScaleCrop>
  <HeadingPairs>
    <vt:vector size="8" baseType="variant">
      <vt:variant>
        <vt:lpstr>Tipos de letra usados</vt:lpstr>
      </vt:variant>
      <vt:variant>
        <vt:i4>8</vt:i4>
      </vt:variant>
      <vt:variant>
        <vt:lpstr>Tema</vt:lpstr>
      </vt:variant>
      <vt:variant>
        <vt:i4>3</vt:i4>
      </vt:variant>
      <vt:variant>
        <vt:lpstr>Servidores OLE incorporados</vt:lpstr>
      </vt:variant>
      <vt:variant>
        <vt:i4>1</vt:i4>
      </vt:variant>
      <vt:variant>
        <vt:lpstr>Títulos dos diapositivos</vt:lpstr>
      </vt:variant>
      <vt:variant>
        <vt:i4>15</vt:i4>
      </vt:variant>
    </vt:vector>
  </HeadingPairs>
  <TitlesOfParts>
    <vt:vector size="27" baseType="lpstr">
      <vt:lpstr>Arial</vt:lpstr>
      <vt:lpstr>Calibri</vt:lpstr>
      <vt:lpstr>Garamond</vt:lpstr>
      <vt:lpstr>Georgia</vt:lpstr>
      <vt:lpstr>Lato</vt:lpstr>
      <vt:lpstr>Open Sans</vt:lpstr>
      <vt:lpstr>RobotoRegular</vt:lpstr>
      <vt:lpstr>Times New Roman</vt:lpstr>
      <vt:lpstr>2_Modelo de apresentação personalizado</vt:lpstr>
      <vt:lpstr>Modelo de apresentação personalizado</vt:lpstr>
      <vt:lpstr>1_Modelo de apresentação personalizado</vt:lpstr>
      <vt:lpstr>Folha de Cálculo do Microsoft Excel</vt:lpstr>
      <vt:lpstr>Apresentação do PowerPoint</vt:lpstr>
      <vt:lpstr>INICIATIVA DE CIDADANIA EUROPEIA                                                                   (ICE)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 ICE em evolução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Ana Oliveira</dc:creator>
  <cp:lastModifiedBy>Dora Resende Alves</cp:lastModifiedBy>
  <cp:revision>72</cp:revision>
  <dcterms:created xsi:type="dcterms:W3CDTF">2014-09-19T15:40:27Z</dcterms:created>
  <dcterms:modified xsi:type="dcterms:W3CDTF">2023-09-28T22:06:27Z</dcterms:modified>
</cp:coreProperties>
</file>