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webextensions/webextension2.xml" ContentType="application/vnd.ms-office.webextension+xml"/>
  <Override PartName="/ppt/webextensions/webextension3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5"/>
  </p:notesMasterIdLst>
  <p:sldIdLst>
    <p:sldId id="263" r:id="rId2"/>
    <p:sldId id="262" r:id="rId3"/>
    <p:sldId id="298" r:id="rId4"/>
    <p:sldId id="264" r:id="rId5"/>
    <p:sldId id="299" r:id="rId6"/>
    <p:sldId id="305" r:id="rId7"/>
    <p:sldId id="304" r:id="rId8"/>
    <p:sldId id="300" r:id="rId9"/>
    <p:sldId id="301" r:id="rId10"/>
    <p:sldId id="302" r:id="rId11"/>
    <p:sldId id="303" r:id="rId12"/>
    <p:sldId id="274" r:id="rId13"/>
    <p:sldId id="265" r:id="rId14"/>
  </p:sldIdLst>
  <p:sldSz cx="9144000" cy="5143500" type="screen16x9"/>
  <p:notesSz cx="6858000" cy="9144000"/>
  <p:embeddedFontLst>
    <p:embeddedFont>
      <p:font typeface="Aharoni" panose="02010803020104030203" pitchFamily="2" charset="-79"/>
      <p:bold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Garamond" panose="02020404030301010803" pitchFamily="18" charset="0"/>
      <p:regular r:id="rId21"/>
      <p:bold r:id="rId22"/>
      <p:italic r:id="rId23"/>
    </p:embeddedFont>
    <p:embeddedFont>
      <p:font typeface="Helvetica Neue" panose="020B0604020202020204" charset="0"/>
      <p:regular r:id="rId24"/>
      <p:bold r:id="rId25"/>
      <p:italic r:id="rId26"/>
      <p:boldItalic r:id="rId27"/>
    </p:embeddedFont>
    <p:embeddedFont>
      <p:font typeface="Helvetica Neue Light" panose="020B0604020202020204" charset="0"/>
      <p:regular r:id="rId28"/>
      <p:bold r:id="rId29"/>
      <p:italic r:id="rId30"/>
      <p:boldItalic r:id="rId31"/>
    </p:embeddedFont>
    <p:embeddedFont>
      <p:font typeface="Montserrat" panose="00000500000000000000" pitchFamily="2" charset="0"/>
      <p:regular r:id="rId32"/>
      <p:bold r:id="rId33"/>
      <p:italic r:id="rId34"/>
      <p:boldItalic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2767">
          <p15:clr>
            <a:srgbClr val="747775"/>
          </p15:clr>
        </p15:guide>
        <p15:guide id="2" pos="2993">
          <p15:clr>
            <a:srgbClr val="747775"/>
          </p15:clr>
        </p15:guide>
        <p15:guide id="3" orient="horz" pos="2778">
          <p15:clr>
            <a:srgbClr val="747775"/>
          </p15:clr>
        </p15:guide>
        <p15:guide id="4" orient="horz" pos="259" userDrawn="1">
          <p15:clr>
            <a:srgbClr val="747775"/>
          </p15:clr>
        </p15:guide>
        <p15:guide id="5" pos="521" userDrawn="1">
          <p15:clr>
            <a:srgbClr val="747775"/>
          </p15:clr>
        </p15:guide>
        <p15:guide id="6" pos="5307" userDrawn="1">
          <p15:clr>
            <a:srgbClr val="747775"/>
          </p15:clr>
        </p15:guide>
        <p15:guide id="8" orient="horz" pos="1234" userDrawn="1">
          <p15:clr>
            <a:srgbClr val="747775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6" roundtripDataSignature="AMtx7mgVIcFARnq0hnPfFX/k3HqRWTpo8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7B72"/>
    <a:srgbClr val="A98DB6"/>
    <a:srgbClr val="D91E43"/>
    <a:srgbClr val="4D7B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31"/>
    <p:restoredTop sz="94694"/>
  </p:normalViewPr>
  <p:slideViewPr>
    <p:cSldViewPr snapToGrid="0">
      <p:cViewPr varScale="1">
        <p:scale>
          <a:sx n="141" d="100"/>
          <a:sy n="141" d="100"/>
        </p:scale>
        <p:origin x="696" y="120"/>
      </p:cViewPr>
      <p:guideLst>
        <p:guide pos="2767"/>
        <p:guide pos="2993"/>
        <p:guide orient="horz" pos="2778"/>
        <p:guide orient="horz" pos="259"/>
        <p:guide pos="521"/>
        <p:guide pos="5307"/>
        <p:guide orient="horz" pos="12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9" Type="http://schemas.openxmlformats.org/officeDocument/2006/relationships/theme" Target="theme/theme1.xml"/><Relationship Id="rId21" Type="http://schemas.openxmlformats.org/officeDocument/2006/relationships/font" Target="fonts/font6.fntdata"/><Relationship Id="rId34" Type="http://schemas.openxmlformats.org/officeDocument/2006/relationships/font" Target="fonts/font19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33" Type="http://schemas.openxmlformats.org/officeDocument/2006/relationships/font" Target="fonts/font18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32" Type="http://schemas.openxmlformats.org/officeDocument/2006/relationships/font" Target="fonts/font17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font" Target="fonts/font13.fntdata"/><Relationship Id="rId36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31" Type="http://schemas.openxmlformats.org/officeDocument/2006/relationships/font" Target="fonts/font1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font" Target="fonts/font15.fntdata"/><Relationship Id="rId35" Type="http://schemas.openxmlformats.org/officeDocument/2006/relationships/font" Target="fonts/font20.fnt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dddc529114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g2dddc529114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574086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dddc529114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4" name="Google Shape;64;g2dddc529114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80132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dddc529114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4" name="Google Shape;64;g2dddc529114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309940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55124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6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5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5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46809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ção de Conteúdo 2"/>
          <p:cNvSpPr>
            <a:spLocks noGrp="1"/>
          </p:cNvSpPr>
          <p:nvPr>
            <p:ph idx="10" hasCustomPrompt="1"/>
          </p:nvPr>
        </p:nvSpPr>
        <p:spPr>
          <a:xfrm>
            <a:off x="1645961" y="1329612"/>
            <a:ext cx="4655063" cy="2700300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lang="pt-PT" sz="1050" b="0" i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57213" marR="0" indent="-214313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>
                <a:solidFill>
                  <a:schemeClr val="tx1"/>
                </a:solidFill>
              </a:defRPr>
            </a:lvl2pPr>
          </a:lstStyle>
          <a:p>
            <a:pPr lvl="0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</a:p>
          <a:p>
            <a:pPr lvl="0"/>
            <a:endParaRPr lang="pt-PT" b="0" i="0" dirty="0">
              <a:solidFill>
                <a:srgbClr val="000000"/>
              </a:solidFill>
              <a:effectLst/>
              <a:latin typeface="Arial"/>
            </a:endParaRPr>
          </a:p>
          <a:p>
            <a:pPr lvl="1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dolor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adipiscing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Fusce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condimentum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libero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dignissim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tincidunt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eleifend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eros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rhoncus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</a:t>
            </a:r>
          </a:p>
          <a:p>
            <a:pPr lvl="1"/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Aenean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porta, massa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auctor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ipsum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ante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luctus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vel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consectetur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nisi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orci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in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lorem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Donec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amet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urna justo.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Nunc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vulputate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mi a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turpis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porttitor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id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convallis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erat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semper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Proin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finibus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elit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nibh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, ut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euismod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sapien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aliquam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pt-PT" b="0" i="0" dirty="0" err="1">
                <a:solidFill>
                  <a:srgbClr val="000000"/>
                </a:solidFill>
                <a:effectLst/>
                <a:latin typeface="Arial"/>
              </a:rPr>
              <a:t>eget</a:t>
            </a:r>
            <a:r>
              <a:rPr lang="pt-PT" b="0" i="0" dirty="0">
                <a:solidFill>
                  <a:srgbClr val="000000"/>
                </a:solidFill>
                <a:effectLst/>
                <a:latin typeface="Arial"/>
              </a:rPr>
              <a:t>. </a:t>
            </a:r>
            <a:endParaRPr lang="pt-PT" dirty="0"/>
          </a:p>
          <a:p>
            <a:pPr lvl="1"/>
            <a:endParaRPr lang="pt-PT" b="0" i="0" dirty="0">
              <a:solidFill>
                <a:srgbClr val="000000"/>
              </a:solidFill>
              <a:effectLst/>
              <a:latin typeface="Arial"/>
            </a:endParaRPr>
          </a:p>
          <a:p>
            <a:pPr lvl="1"/>
            <a:endParaRPr lang="pt-PT" b="0" i="0" dirty="0">
              <a:solidFill>
                <a:srgbClr val="000000"/>
              </a:solidFill>
              <a:effectLst/>
              <a:latin typeface="Arial"/>
            </a:endParaRPr>
          </a:p>
          <a:p>
            <a:pPr lvl="1"/>
            <a:endParaRPr lang="pt-PT" dirty="0"/>
          </a:p>
        </p:txBody>
      </p:sp>
      <p:sp>
        <p:nvSpPr>
          <p:cNvPr id="3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6553420" y="141480"/>
            <a:ext cx="2133161" cy="273844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rgbClr val="A6A6A6"/>
                </a:solidFill>
              </a:defRPr>
            </a:lvl1pPr>
          </a:lstStyle>
          <a:p>
            <a:fld id="{4901C690-7677-4A91-AC8C-C263A5657454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13300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7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9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1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11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2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3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13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13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4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eur-lex.europa.eu/legal-content/PT/ALL/?uri=uriserv:OJ.LI.2020.433.01.0001.01.POR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mario.barata@ipleiria.pt" TargetMode="External"/><Relationship Id="rId2" Type="http://schemas.openxmlformats.org/officeDocument/2006/relationships/hyperlink" Target="mailto:dra@upt.p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5" Type="http://schemas.openxmlformats.org/officeDocument/2006/relationships/hyperlink" Target="http://orcid.org/0000-0003-4720-1400" TargetMode="External"/><Relationship Id="rId4" Type="http://schemas.openxmlformats.org/officeDocument/2006/relationships/hyperlink" Target="https://orcid.org/0000-0001-8512-1650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eur-lex.europa.eu/collection/eu-law/treaties/treaties-force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eur-lex.europa.eu/collection/eu-law/treaties/treaties-force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2dddc529114_0_9"/>
          <p:cNvSpPr txBox="1"/>
          <p:nvPr/>
        </p:nvSpPr>
        <p:spPr>
          <a:xfrm>
            <a:off x="5204382" y="1330039"/>
            <a:ext cx="2952000" cy="16502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PT" sz="2500" b="1" i="0" u="none" strike="noStrike" cap="none" dirty="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valor do Estado de direito e seus meios de proteção na União Europeia</a:t>
            </a:r>
            <a:endParaRPr lang="pt-PT" sz="1800" b="0" i="0" u="none" strike="noStrike" cap="none" dirty="0">
              <a:solidFill>
                <a:schemeClr val="tx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5" name="Google Shape;55;g2dddc529114_0_9"/>
          <p:cNvSpPr txBox="1"/>
          <p:nvPr/>
        </p:nvSpPr>
        <p:spPr>
          <a:xfrm>
            <a:off x="5204382" y="3967702"/>
            <a:ext cx="3510247" cy="527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29411"/>
              <a:buFont typeface="Arial"/>
              <a:buNone/>
            </a:pPr>
            <a:r>
              <a:rPr lang="pt-PT" sz="1050" b="1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IJP – Instituto Jurídico Portucalense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9ED2CE83-725E-8DEF-B2C2-5244CE16D6C6}"/>
              </a:ext>
            </a:extLst>
          </p:cNvPr>
          <p:cNvSpPr txBox="1"/>
          <p:nvPr/>
        </p:nvSpPr>
        <p:spPr>
          <a:xfrm>
            <a:off x="5119503" y="3589940"/>
            <a:ext cx="2008995" cy="5753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1481"/>
              <a:buFont typeface="Arial"/>
              <a:buNone/>
            </a:pPr>
            <a:r>
              <a:rPr lang="pt-PT" sz="1300" b="0" i="0" u="none" strike="noStrike" cap="none" dirty="0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Mário Simões Barata</a:t>
            </a:r>
          </a:p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1481"/>
              <a:buFont typeface="Arial"/>
              <a:buNone/>
            </a:pPr>
            <a:r>
              <a:rPr lang="pt-PT" sz="1300" dirty="0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Dora Resende Alves</a:t>
            </a:r>
            <a:endParaRPr lang="pt-PT" b="0" i="0" u="none" strike="noStrike" cap="none" dirty="0">
              <a:solidFill>
                <a:schemeClr val="dk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pic>
        <p:nvPicPr>
          <p:cNvPr id="5" name="Imagem 4" descr="Uma imagem com edifício, céu, ar livre, faxada&#10;&#10;Descrição gerada automaticamente">
            <a:extLst>
              <a:ext uri="{FF2B5EF4-FFF2-40B4-BE49-F238E27FC236}">
                <a16:creationId xmlns:a16="http://schemas.microsoft.com/office/drawing/2014/main" id="{87D1412C-8F9B-DEF5-9B30-01E2B61FA7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19008"/>
            <a:ext cx="4657352" cy="3576181"/>
          </a:xfrm>
          <a:prstGeom prst="rect">
            <a:avLst/>
          </a:prstGeom>
        </p:spPr>
      </p:pic>
      <p:pic>
        <p:nvPicPr>
          <p:cNvPr id="3" name="Imagem 2" descr="Uma imagem com Gráficos, Tipo de letra, logótipo, design gráfico&#10;&#10;Descrição gerada automaticamente">
            <a:extLst>
              <a:ext uri="{FF2B5EF4-FFF2-40B4-BE49-F238E27FC236}">
                <a16:creationId xmlns:a16="http://schemas.microsoft.com/office/drawing/2014/main" id="{F64C3BF7-E06B-C5C7-7716-F10E9C00C2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6645" y="351282"/>
            <a:ext cx="1502979" cy="471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7694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C08AF9A3-D913-4581-87B0-3F3AADF3B4D3}"/>
              </a:ext>
            </a:extLst>
          </p:cNvPr>
          <p:cNvSpPr txBox="1"/>
          <p:nvPr/>
        </p:nvSpPr>
        <p:spPr>
          <a:xfrm>
            <a:off x="281092" y="31750"/>
            <a:ext cx="8761307" cy="52286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8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Tratado sobre o </a:t>
            </a:r>
            <a:r>
              <a:rPr lang="pt-PT" sz="1800" b="1" dirty="0">
                <a:solidFill>
                  <a:srgbClr val="333333"/>
                </a:solidFill>
                <a:latin typeface="Times New Roman" panose="02020603050405020304" pitchFamily="18" charset="0"/>
              </a:rPr>
              <a:t>Funcionamento </a:t>
            </a:r>
            <a:r>
              <a:rPr lang="pt-PT" sz="18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da União Europeia (TFUE) </a:t>
            </a:r>
          </a:p>
          <a:p>
            <a:pPr>
              <a:lnSpc>
                <a:spcPct val="150000"/>
              </a:lnSpc>
            </a:pPr>
            <a:endParaRPr lang="pt-PT" sz="1800" b="1" dirty="0">
              <a:solidFill>
                <a:srgbClr val="333333"/>
              </a:solidFill>
              <a:effectLst/>
              <a:latin typeface="Times New Roman" panose="02020603050405020304" pitchFamily="18" charset="0"/>
            </a:endParaRPr>
          </a:p>
          <a:p>
            <a:pPr algn="ctr"/>
            <a:r>
              <a:rPr lang="pt-PT" sz="1600" b="0" i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Artigo 260.</a:t>
            </a:r>
            <a:r>
              <a:rPr lang="pt-PT" sz="1600" b="0" i="1" baseline="3000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</a:t>
            </a:r>
            <a:endParaRPr lang="pt-PT" sz="1600" b="0" i="1" dirty="0">
              <a:solidFill>
                <a:srgbClr val="333333"/>
              </a:solidFill>
              <a:effectLst/>
              <a:latin typeface="Times New Roman" panose="02020603050405020304" pitchFamily="18" charset="0"/>
            </a:endParaRPr>
          </a:p>
          <a:p>
            <a:pPr algn="just"/>
            <a:r>
              <a:rPr lang="pt-PT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1.   Se o Tribunal de Justiça da União Europeia declarar verificado que um Estado-Membro não cumpriu qualquer das obrigações que lhe incumbem por força dos Tratados, esse Estado deve tomar as medidas necessárias à execução do acórdão do Tribunal.</a:t>
            </a:r>
          </a:p>
          <a:p>
            <a:pPr algn="just"/>
            <a:r>
              <a:rPr lang="pt-PT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2.   Se a Comissão considerar que o Estado-Membro em causa não tomou as medidas necessárias à execução do acórdão do Tribunal, pode submeter o caso a esse Tribunal, após ter dado a esse Estado a possibilidade de apresentar as suas observações. A Comissão indica o montante da quantia fixa ou da sanção pecuniária compulsória, a pagar pelo Estado-Membro, que considerar adequado às circunstâncias.</a:t>
            </a:r>
          </a:p>
          <a:p>
            <a:pPr algn="just"/>
            <a:r>
              <a:rPr lang="pt-PT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Se o Tribunal declarar verificado que o Estado-Membro em causa não deu cumprimento ao seu acórdão, pode condená-lo ao pagamento de uma quantia fixa ou progressiva correspondente a uma sanção pecuniária.</a:t>
            </a:r>
          </a:p>
          <a:p>
            <a:pPr algn="just"/>
            <a:r>
              <a:rPr lang="pt-PT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Este procedimento não prejudica o disposto no artigo 259.</a:t>
            </a:r>
            <a:r>
              <a:rPr lang="pt-PT" b="0" i="0" baseline="3000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</a:t>
            </a:r>
            <a:endParaRPr lang="pt-PT" b="0" i="0" dirty="0">
              <a:solidFill>
                <a:srgbClr val="333333"/>
              </a:solidFill>
              <a:effectLst/>
              <a:latin typeface="Times New Roman" panose="02020603050405020304" pitchFamily="18" charset="0"/>
            </a:endParaRPr>
          </a:p>
          <a:p>
            <a:pPr algn="just"/>
            <a:r>
              <a:rPr lang="pt-PT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3.   Quando propuser uma ação no Tribunal ao abrigo do artigo 258.</a:t>
            </a:r>
            <a:r>
              <a:rPr lang="pt-PT" b="0" i="0" baseline="3000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</a:t>
            </a:r>
            <a:r>
              <a:rPr lang="pt-PT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, por considerar que o Estado-Membro em causa não cumpriu a obrigação de comunicar as medidas de transposição de uma diretiva adotada de acordo com um processo legislativo, a Comissão pode, se o considerar adequado, indicar o montante da quantia fixa ou da sanção pecuniária compulsória, a pagar por esse Estado, que considere adaptado às circunstâncias.</a:t>
            </a:r>
          </a:p>
          <a:p>
            <a:pPr algn="just"/>
            <a:r>
              <a:rPr lang="pt-PT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Se o Tribunal declarar o incumprimento, pode condenar o Estado-Membro em causa ao pagamento de uma quantia fixa ou de uma sanção pecuniária compulsória, no limite do montante indicado pela Comissão. A obrigação de pagamento produz efeitos na data estabelecida pelo Tribunal no seu acórdão.</a:t>
            </a:r>
          </a:p>
          <a:p>
            <a:pPr algn="just">
              <a:lnSpc>
                <a:spcPct val="150000"/>
              </a:lnSpc>
            </a:pPr>
            <a:endParaRPr lang="pt-PT" sz="1800" dirty="0">
              <a:solidFill>
                <a:srgbClr val="333333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74409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1361F8-235A-434B-AB69-7EDBEAF135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1104053"/>
            <a:ext cx="8520600" cy="1888597"/>
          </a:xfrm>
        </p:spPr>
        <p:txBody>
          <a:bodyPr>
            <a:normAutofit fontScale="90000"/>
          </a:bodyPr>
          <a:lstStyle/>
          <a:p>
            <a:pPr algn="l"/>
            <a:r>
              <a:rPr lang="pt-PT" sz="2000" b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Regulamento (UE, </a:t>
            </a:r>
            <a:r>
              <a:rPr lang="pt-PT" sz="2000" b="1" dirty="0" err="1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Euratom</a:t>
            </a:r>
            <a:r>
              <a:rPr lang="pt-PT" sz="2000" b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2020/2092 </a:t>
            </a:r>
            <a:r>
              <a:rPr lang="pt-PT" sz="200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 Parlamento Europeu e do Conselho de 16 de dezembro de 2020 relativo a um regime geral de condicionalidade para a proteção do orçamento da União (pp. 1–10). </a:t>
            </a:r>
            <a:br>
              <a:rPr lang="pt-PT" sz="200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pt-PT" sz="200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pt-PT" sz="200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PT" sz="180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1300" u="sng" dirty="0">
                <a:solidFill>
                  <a:srgbClr val="0000FF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hlinkClick r:id="rId2"/>
              </a:rPr>
              <a:t>https://eur-lex.europa.eu/legal-content/PT/ALL/?uri=uriserv:OJ.LI.2020.433.01.0001.01.POR</a:t>
            </a:r>
            <a:endParaRPr lang="pt-PT" sz="1300" dirty="0"/>
          </a:p>
        </p:txBody>
      </p:sp>
    </p:spTree>
    <p:extLst>
      <p:ext uri="{BB962C8B-B14F-4D97-AF65-F5344CB8AC3E}">
        <p14:creationId xmlns:p14="http://schemas.microsoft.com/office/powerpoint/2010/main" val="36929229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idx="10"/>
          </p:nvPr>
        </p:nvSpPr>
        <p:spPr>
          <a:xfrm>
            <a:off x="1331640" y="519522"/>
            <a:ext cx="6696744" cy="4212468"/>
          </a:xfrm>
        </p:spPr>
        <p:txBody>
          <a:bodyPr>
            <a:normAutofit fontScale="92500" lnSpcReduction="10000"/>
          </a:bodyPr>
          <a:lstStyle/>
          <a:p>
            <a:endParaRPr lang="pt-PT" sz="135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pt-PT" sz="135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pt-PT" sz="135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Gratos pela atenção,</a:t>
            </a:r>
          </a:p>
          <a:p>
            <a:endParaRPr lang="pt-PT" sz="135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pt-PT" sz="135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pt-PT" sz="135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</a:t>
            </a:r>
          </a:p>
          <a:p>
            <a:r>
              <a:rPr lang="pt-PT" sz="135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</a:t>
            </a:r>
            <a:r>
              <a:rPr lang="pt-PT" sz="825" dirty="0">
                <a:hlinkClick r:id="rId2"/>
              </a:rPr>
              <a:t>dra@</a:t>
            </a:r>
            <a:r>
              <a:rPr lang="pt-PT" sz="825" dirty="0">
                <a:ea typeface="Calibri" panose="020F0502020204030204" pitchFamily="34" charset="0"/>
                <a:hlinkClick r:id="rId2"/>
              </a:rPr>
              <a:t>upt.p</a:t>
            </a:r>
            <a:r>
              <a:rPr lang="pt-PT" sz="825" dirty="0">
                <a:ea typeface="Calibri" panose="020F0502020204030204" pitchFamily="34" charset="0"/>
                <a:hlinkClick r:id="rId3"/>
              </a:rPr>
              <a:t>t</a:t>
            </a:r>
            <a:r>
              <a:rPr lang="pt-PT" sz="825" dirty="0">
                <a:ea typeface="Calibri" panose="020F0502020204030204" pitchFamily="34" charset="0"/>
              </a:rPr>
              <a:t>  </a:t>
            </a:r>
          </a:p>
          <a:p>
            <a:endParaRPr lang="pt-PT" sz="825" b="1" dirty="0">
              <a:ea typeface="Times New Roman" panose="02020603050405020304" pitchFamily="18" charset="0"/>
            </a:endParaRPr>
          </a:p>
          <a:p>
            <a:endParaRPr lang="pt-PT" sz="825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pt-PT" sz="825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pt-PT" sz="135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pt-PT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Professora Associada da Universidade Portucalense Infante D. Henrique. </a:t>
            </a:r>
            <a:r>
              <a:rPr lang="pt-PT" dirty="0"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pt-PT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nvestigadora do Instituto Jurídico Portucalense.</a:t>
            </a:r>
            <a:endParaRPr lang="pt-PT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pt-PT" sz="135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pt-PT" sz="2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Mário Simões Barata</a:t>
            </a:r>
          </a:p>
          <a:p>
            <a:pPr algn="just"/>
            <a:endParaRPr lang="pt-PT" sz="135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pt-PT" dirty="0">
                <a:latin typeface="Times New Roman" panose="02020603050405020304" pitchFamily="18" charset="0"/>
              </a:rPr>
              <a:t>Professor Adjunto do Politécnico de Leiria. Investigador do Instituto Jurídico da Portucalense (IJP – IP Leiria).  </a:t>
            </a:r>
          </a:p>
          <a:p>
            <a:pPr algn="just"/>
            <a:endParaRPr lang="pt-PT" sz="825" dirty="0">
              <a:latin typeface="Times New Roman" panose="02020603050405020304" pitchFamily="18" charset="0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just"/>
            <a:r>
              <a:rPr lang="pt-PT" sz="825" dirty="0">
                <a:solidFill>
                  <a:schemeClr val="tx2">
                    <a:lumMod val="60000"/>
                    <a:lumOff val="4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mario.barata@ipleiria.pt</a:t>
            </a:r>
            <a:r>
              <a:rPr lang="pt-PT" sz="825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  <a:p>
            <a:pPr algn="just"/>
            <a:endParaRPr lang="pt-PT" sz="825" dirty="0"/>
          </a:p>
          <a:p>
            <a:pPr algn="just"/>
            <a:endParaRPr lang="pt-PT" sz="135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pt-PT" sz="135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</a:t>
            </a:r>
            <a:endParaRPr lang="pt-PT" sz="1200" dirty="0">
              <a:latin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77500" lnSpcReduction="20000"/>
          </a:bodyPr>
          <a:lstStyle/>
          <a:p>
            <a:fld id="{4901C690-7677-4A91-AC8C-C263A5657454}" type="slidenum">
              <a:rPr lang="pt-PT" smtClean="0"/>
              <a:pPr/>
              <a:t>12</a:t>
            </a:fld>
            <a:endParaRPr lang="pt-PT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39500" r="60292" b="51050"/>
          <a:stretch/>
        </p:blipFill>
        <p:spPr>
          <a:xfrm>
            <a:off x="6192180" y="4515966"/>
            <a:ext cx="1501867" cy="307200"/>
          </a:xfrm>
          <a:prstGeom prst="rect">
            <a:avLst/>
          </a:prstGeom>
        </p:spPr>
      </p:pic>
      <p:sp>
        <p:nvSpPr>
          <p:cNvPr id="7" name="Retângulo 6"/>
          <p:cNvSpPr>
            <a:spLocks noChangeArrowheads="1"/>
          </p:cNvSpPr>
          <p:nvPr/>
        </p:nvSpPr>
        <p:spPr bwMode="auto">
          <a:xfrm>
            <a:off x="1071922" y="4661356"/>
            <a:ext cx="788999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r>
              <a:rPr lang="en-US" altLang="x-none" sz="75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IMP.GE.090.2</a:t>
            </a:r>
            <a:endParaRPr lang="pt-PT" altLang="x-none" sz="750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</p:txBody>
      </p:sp>
      <p:pic>
        <p:nvPicPr>
          <p:cNvPr id="6" name="Imagem 5" descr="Uma imagem com Tipo de letra, escrita à mão, file, branco&#10;&#10;Descrição gerada automaticamente">
            <a:extLst>
              <a:ext uri="{FF2B5EF4-FFF2-40B4-BE49-F238E27FC236}">
                <a16:creationId xmlns:a16="http://schemas.microsoft.com/office/drawing/2014/main" id="{C9A86BA3-5B20-ADF7-0EA6-93658AD19CC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329612"/>
            <a:ext cx="289846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1906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52000" y="2017350"/>
            <a:ext cx="1440000" cy="11088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" name="Agrupar 11">
            <a:extLst>
              <a:ext uri="{FF2B5EF4-FFF2-40B4-BE49-F238E27FC236}">
                <a16:creationId xmlns:a16="http://schemas.microsoft.com/office/drawing/2014/main" id="{2D1254BE-6A51-EAA9-6A53-76E88D3A45F6}"/>
              </a:ext>
            </a:extLst>
          </p:cNvPr>
          <p:cNvGrpSpPr/>
          <p:nvPr/>
        </p:nvGrpSpPr>
        <p:grpSpPr>
          <a:xfrm>
            <a:off x="3028395" y="4125932"/>
            <a:ext cx="3087209" cy="396338"/>
            <a:chOff x="3067379" y="4125932"/>
            <a:chExt cx="3087209" cy="396338"/>
          </a:xfrm>
        </p:grpSpPr>
        <p:pic>
          <p:nvPicPr>
            <p:cNvPr id="3" name="Imagem 2" descr="Uma imagem com Gráficos, Tipo de letra, logótipo, design gráfico&#10;&#10;Descrição gerada automaticamente">
              <a:extLst>
                <a:ext uri="{FF2B5EF4-FFF2-40B4-BE49-F238E27FC236}">
                  <a16:creationId xmlns:a16="http://schemas.microsoft.com/office/drawing/2014/main" id="{BCED838C-6882-51F3-86DA-7D4EA56F9C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67379" y="4135666"/>
              <a:ext cx="1229930" cy="385467"/>
            </a:xfrm>
            <a:prstGeom prst="rect">
              <a:avLst/>
            </a:prstGeom>
          </p:spPr>
        </p:pic>
        <p:pic>
          <p:nvPicPr>
            <p:cNvPr id="9" name="Google Shape;107;p4">
              <a:extLst>
                <a:ext uri="{FF2B5EF4-FFF2-40B4-BE49-F238E27FC236}">
                  <a16:creationId xmlns:a16="http://schemas.microsoft.com/office/drawing/2014/main" id="{C1A9F24B-B863-164C-D465-AB4E8F7A7228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 l="32649" t="22926" r="32624" b="21680"/>
            <a:stretch/>
          </p:blipFill>
          <p:spPr>
            <a:xfrm>
              <a:off x="4576873" y="4125932"/>
              <a:ext cx="443182" cy="3963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Imagem 9" descr="Uma imagem com logótipo, Gráficos, símbolo, design gráfico&#10;&#10;Descrição gerada automaticamente">
              <a:extLst>
                <a:ext uri="{FF2B5EF4-FFF2-40B4-BE49-F238E27FC236}">
                  <a16:creationId xmlns:a16="http://schemas.microsoft.com/office/drawing/2014/main" id="{19157D35-9FAF-CADD-2E33-27192A9E777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246503" y="4137422"/>
              <a:ext cx="908085" cy="2631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36365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m Gráficos, Tipo de letra, logótipo, design gráfico&#10;&#10;Descrição gerada automaticamente">
            <a:extLst>
              <a:ext uri="{FF2B5EF4-FFF2-40B4-BE49-F238E27FC236}">
                <a16:creationId xmlns:a16="http://schemas.microsoft.com/office/drawing/2014/main" id="{0F00A92F-095F-1E11-B63E-E79F7971D5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897" y="347428"/>
            <a:ext cx="988486" cy="309797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E3F13C65-ADBE-B6C4-0EAD-78684DF07D02}"/>
              </a:ext>
            </a:extLst>
          </p:cNvPr>
          <p:cNvSpPr txBox="1"/>
          <p:nvPr/>
        </p:nvSpPr>
        <p:spPr>
          <a:xfrm>
            <a:off x="7399261" y="270100"/>
            <a:ext cx="1516140" cy="200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29411"/>
              <a:buFont typeface="Arial"/>
              <a:buNone/>
            </a:pPr>
            <a:r>
              <a:rPr lang="pt-PT" sz="650" b="1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IJP</a:t>
            </a:r>
            <a:r>
              <a:rPr lang="pt-PT" sz="650" i="0" u="none" strike="noStrike" cap="non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/ </a:t>
            </a:r>
            <a:r>
              <a:rPr lang="pt-PT" sz="65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Instituto Jurídico Portucalense</a:t>
            </a:r>
            <a:endParaRPr lang="pt-PT" sz="650" i="0" u="none" strike="noStrike" cap="non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" name="Google Shape;61;p14">
            <a:extLst>
              <a:ext uri="{FF2B5EF4-FFF2-40B4-BE49-F238E27FC236}">
                <a16:creationId xmlns:a16="http://schemas.microsoft.com/office/drawing/2014/main" id="{6C38487D-C2DD-ABC1-2CD3-8011C49A8FC2}"/>
              </a:ext>
            </a:extLst>
          </p:cNvPr>
          <p:cNvSpPr txBox="1"/>
          <p:nvPr/>
        </p:nvSpPr>
        <p:spPr>
          <a:xfrm>
            <a:off x="7908625" y="4818600"/>
            <a:ext cx="876600" cy="1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10199" lvl="0" indent="0" algn="r" rtl="0">
              <a:spcBef>
                <a:spcPts val="1800"/>
              </a:spcBef>
              <a:spcAft>
                <a:spcPts val="1800"/>
              </a:spcAft>
              <a:buNone/>
            </a:pPr>
            <a:r>
              <a:rPr lang="pt-PT" sz="800" dirty="0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IMP.ID.15.2</a:t>
            </a:r>
            <a:endParaRPr sz="800" dirty="0"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CA33DA71-7245-41D1-942A-ED78B99848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3" y="0"/>
            <a:ext cx="912815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957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B9E4BC47-7E10-5AD9-4AFC-0622FA288DA6}"/>
              </a:ext>
            </a:extLst>
          </p:cNvPr>
          <p:cNvSpPr txBox="1"/>
          <p:nvPr/>
        </p:nvSpPr>
        <p:spPr>
          <a:xfrm>
            <a:off x="1601670" y="411510"/>
            <a:ext cx="371475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1050" b="1" dirty="0">
                <a:solidFill>
                  <a:srgbClr val="056838"/>
                </a:solidFill>
                <a:latin typeface="Montserrat" panose="00000500000000000000" pitchFamily="2" charset="0"/>
              </a:rPr>
              <a:t>Os autores</a:t>
            </a:r>
            <a:endParaRPr lang="pt-PT" sz="1050" dirty="0"/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2B9E888B-1E9D-6F44-EF5A-A043F305E3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671" y="1064419"/>
            <a:ext cx="1221581" cy="1507331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370409F9-5923-CE26-FBCB-76A6D103EC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743" y="2787775"/>
            <a:ext cx="1221581" cy="150733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70640BC8-68CC-48E4-F675-1087F9F00602}"/>
              </a:ext>
            </a:extLst>
          </p:cNvPr>
          <p:cNvSpPr txBox="1"/>
          <p:nvPr/>
        </p:nvSpPr>
        <p:spPr>
          <a:xfrm>
            <a:off x="2897814" y="1938984"/>
            <a:ext cx="3714750" cy="17540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pt-PT" sz="135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MÁRIO SIMÕES BARATA</a:t>
            </a:r>
          </a:p>
          <a:p>
            <a:pPr algn="r">
              <a:lnSpc>
                <a:spcPct val="107000"/>
              </a:lnSpc>
              <a:spcAft>
                <a:spcPts val="600"/>
              </a:spcAft>
            </a:pPr>
            <a:r>
              <a:rPr lang="pt-PT" sz="900" u="sng" dirty="0">
                <a:solidFill>
                  <a:srgbClr val="0000FF"/>
                </a:solidFill>
                <a:latin typeface="Calibri" panose="020F050202020403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https://orcid.org/0000-0001-8512-1650</a:t>
            </a:r>
            <a:endParaRPr lang="pt-PT" sz="900" u="sng" dirty="0">
              <a:solidFill>
                <a:srgbClr val="0000F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pt-PT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endParaRPr lang="pt-PT" sz="1800" u="sng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pt-PT" sz="105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DORA RESENDE ALVES</a:t>
            </a:r>
          </a:p>
          <a:p>
            <a:pPr algn="r">
              <a:lnSpc>
                <a:spcPct val="107000"/>
              </a:lnSpc>
              <a:spcAft>
                <a:spcPts val="600"/>
              </a:spcAft>
            </a:pPr>
            <a:r>
              <a:rPr lang="pt-PT" sz="900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5" tooltip="Go to my personal page at http://orcid.org/"/>
              </a:rPr>
              <a:t>http://orcid.org/0000-0003-4720-1400</a:t>
            </a:r>
            <a:endParaRPr lang="pt-PT" sz="9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F47E04CA-22FD-547E-567B-DC5CC5693CFC}"/>
              </a:ext>
            </a:extLst>
          </p:cNvPr>
          <p:cNvSpPr txBox="1"/>
          <p:nvPr/>
        </p:nvSpPr>
        <p:spPr>
          <a:xfrm>
            <a:off x="4873118" y="-3838359"/>
            <a:ext cx="1782198" cy="37314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7925" b="1" dirty="0">
                <a:latin typeface="Aharoni" panose="02010803020104030203" pitchFamily="2" charset="-79"/>
                <a:ea typeface="Times New Roman" panose="02020603050405020304" pitchFamily="18" charset="0"/>
              </a:rPr>
              <a:t>3</a:t>
            </a:r>
            <a:endParaRPr lang="pt-PT" sz="17925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F9CF48AC-A333-40E3-073A-CBE68B95BAFA}"/>
              </a:ext>
            </a:extLst>
          </p:cNvPr>
          <p:cNvSpPr txBox="1"/>
          <p:nvPr/>
        </p:nvSpPr>
        <p:spPr>
          <a:xfrm>
            <a:off x="10498382" y="-1677524"/>
            <a:ext cx="1674186" cy="2389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925" b="1" dirty="0">
                <a:latin typeface="Aharoni" panose="02010803020104030203" pitchFamily="2" charset="-79"/>
                <a:ea typeface="Times New Roman" panose="02020603050405020304" pitchFamily="18" charset="0"/>
              </a:rPr>
              <a:t>x</a:t>
            </a:r>
            <a:endParaRPr lang="pt-PT" sz="14925" dirty="0"/>
          </a:p>
        </p:txBody>
      </p:sp>
    </p:spTree>
    <p:extLst>
      <p:ext uri="{BB962C8B-B14F-4D97-AF65-F5344CB8AC3E}">
        <p14:creationId xmlns:p14="http://schemas.microsoft.com/office/powerpoint/2010/main" val="3291350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66;g2dddc529114_0_27">
            <a:extLst>
              <a:ext uri="{FF2B5EF4-FFF2-40B4-BE49-F238E27FC236}">
                <a16:creationId xmlns:a16="http://schemas.microsoft.com/office/drawing/2014/main" id="{63A18CB0-1936-33B1-AF14-9791A9C00A75}"/>
              </a:ext>
            </a:extLst>
          </p:cNvPr>
          <p:cNvSpPr txBox="1"/>
          <p:nvPr/>
        </p:nvSpPr>
        <p:spPr>
          <a:xfrm>
            <a:off x="839579" y="1666788"/>
            <a:ext cx="7342607" cy="2580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PT" sz="2000" b="1" u="sng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 valor do Estado de direito </a:t>
            </a: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PT" sz="2000" b="1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valor e princípio</a:t>
            </a: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PT" sz="2000" b="1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pt-PT" sz="2000" b="1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Uni</a:t>
            </a:r>
            <a:r>
              <a:rPr lang="pt-PT" sz="2000" b="1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ão Europeia e nos Estado-Membros</a:t>
            </a:r>
            <a:endParaRPr lang="pt-PT" sz="2000" b="1" dirty="0">
              <a:effectLst/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pt-PT" sz="2000" b="1" u="sng" dirty="0"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PT" sz="2000" b="1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pt-PT" sz="2000" b="1" u="sng" dirty="0">
              <a:effectLst/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PT" sz="2000" b="1" u="sng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seus meios de proteção </a:t>
            </a:r>
            <a:r>
              <a:rPr lang="pt-PT" sz="2000" b="1" u="sng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 direito da </a:t>
            </a:r>
            <a:r>
              <a:rPr lang="pt-PT" sz="2000" b="1" u="sng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União Europeia</a:t>
            </a:r>
            <a:endParaRPr sz="2000" b="0" i="0" u="none" strike="noStrike" cap="none" dirty="0">
              <a:solidFill>
                <a:schemeClr val="tx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pic>
        <p:nvPicPr>
          <p:cNvPr id="2" name="Imagem 1" descr="Uma imagem com Gráficos, Tipo de letra, logótipo, design gráfico&#10;&#10;Descrição gerada automaticamente">
            <a:extLst>
              <a:ext uri="{FF2B5EF4-FFF2-40B4-BE49-F238E27FC236}">
                <a16:creationId xmlns:a16="http://schemas.microsoft.com/office/drawing/2014/main" id="{F3978A77-B731-8B2D-C7FF-BF15EBF462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897" y="347428"/>
            <a:ext cx="988486" cy="309797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98AF193B-82F3-CD56-F14C-8CEDF2C968BC}"/>
              </a:ext>
            </a:extLst>
          </p:cNvPr>
          <p:cNvSpPr txBox="1"/>
          <p:nvPr/>
        </p:nvSpPr>
        <p:spPr>
          <a:xfrm>
            <a:off x="7399261" y="270100"/>
            <a:ext cx="1516140" cy="200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29411"/>
              <a:buFont typeface="Arial"/>
              <a:buNone/>
            </a:pPr>
            <a:r>
              <a:rPr lang="pt-PT" sz="650" b="1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IJP</a:t>
            </a:r>
            <a:r>
              <a:rPr lang="pt-PT" sz="650" i="0" u="none" strike="noStrike" cap="non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/ </a:t>
            </a:r>
            <a:r>
              <a:rPr lang="pt-PT" sz="65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Instituto Jurídico Portucalense</a:t>
            </a:r>
            <a:endParaRPr lang="pt-PT" sz="650" i="0" u="none" strike="noStrike" cap="non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" name="Google Shape;61;p14">
            <a:extLst>
              <a:ext uri="{FF2B5EF4-FFF2-40B4-BE49-F238E27FC236}">
                <a16:creationId xmlns:a16="http://schemas.microsoft.com/office/drawing/2014/main" id="{8D2A8849-7CAF-838D-98B0-9E40A05CAF9B}"/>
              </a:ext>
            </a:extLst>
          </p:cNvPr>
          <p:cNvSpPr txBox="1"/>
          <p:nvPr/>
        </p:nvSpPr>
        <p:spPr>
          <a:xfrm>
            <a:off x="7908625" y="4818600"/>
            <a:ext cx="876600" cy="1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10199" lvl="0" indent="0" algn="r" rtl="0">
              <a:spcBef>
                <a:spcPts val="1800"/>
              </a:spcBef>
              <a:spcAft>
                <a:spcPts val="1800"/>
              </a:spcAft>
              <a:buNone/>
            </a:pPr>
            <a:r>
              <a:rPr lang="pt-PT" sz="800" dirty="0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IMP.ID.15.2</a:t>
            </a:r>
            <a:endParaRPr sz="800" dirty="0"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3990028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C08AF9A3-D913-4581-87B0-3F3AADF3B4D3}"/>
              </a:ext>
            </a:extLst>
          </p:cNvPr>
          <p:cNvSpPr txBox="1"/>
          <p:nvPr/>
        </p:nvSpPr>
        <p:spPr>
          <a:xfrm>
            <a:off x="640080" y="335279"/>
            <a:ext cx="7863840" cy="44505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8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Tratado da União Europeia (TUE)             </a:t>
            </a:r>
            <a:r>
              <a:rPr lang="pt-PT" sz="110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1992 na versão de 2007</a:t>
            </a:r>
            <a:endParaRPr lang="pt-PT" sz="1100" b="1" dirty="0">
              <a:solidFill>
                <a:srgbClr val="333333"/>
              </a:solidFill>
              <a:effectLst/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pt-PT" sz="1800" b="1" dirty="0">
              <a:solidFill>
                <a:srgbClr val="333333"/>
              </a:solidFill>
              <a:effectLst/>
              <a:latin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pt-PT" sz="1800" b="0" i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Artigo 2.</a:t>
            </a:r>
            <a:r>
              <a:rPr lang="pt-PT" sz="1800" b="0" i="1" baseline="3000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</a:t>
            </a:r>
            <a:endParaRPr lang="pt-PT" sz="1800" b="0" i="1" dirty="0">
              <a:solidFill>
                <a:srgbClr val="333333"/>
              </a:solidFill>
              <a:effectLst/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pt-PT" sz="1800" b="0" i="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 União funda-se nos valores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do respeito pela dignidade humana, da liberdade, da democracia, da igualdade, </a:t>
            </a:r>
            <a:r>
              <a:rPr lang="pt-PT" sz="18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do Estado de direito 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e do respeito pelos direitos do Homem</a:t>
            </a:r>
            <a:r>
              <a:rPr lang="pt-PT" sz="1800" b="0" i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, incluindo 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os direitos das pessoas pertencentes a minorias</a:t>
            </a:r>
            <a:r>
              <a:rPr lang="pt-PT" sz="1800" b="0" i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. Estes </a:t>
            </a: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valores são comuns aos Estados-Membros, numa sociedade caracterizada pelo pluralismo, a não discriminação, a tolerância, a justiça, a solidariedade e a igualdade entre homens e mulheres.</a:t>
            </a:r>
          </a:p>
          <a:p>
            <a:pPr algn="just">
              <a:lnSpc>
                <a:spcPct val="150000"/>
              </a:lnSpc>
            </a:pPr>
            <a:endParaRPr lang="pt-PT" sz="1800" dirty="0">
              <a:solidFill>
                <a:srgbClr val="333333"/>
              </a:solidFill>
              <a:latin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r>
              <a:rPr lang="pt-PT" sz="1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hlinkClick r:id="rId2"/>
              </a:rPr>
              <a:t>https://eur-lex.europa.eu/collection/eu-law/treaties/treaties-force.html</a:t>
            </a:r>
            <a:r>
              <a:rPr lang="pt-PT" sz="1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46767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C679E4E2-59E4-4254-A0C7-DB17193B6E1F}"/>
              </a:ext>
            </a:extLst>
          </p:cNvPr>
          <p:cNvSpPr txBox="1"/>
          <p:nvPr/>
        </p:nvSpPr>
        <p:spPr>
          <a:xfrm>
            <a:off x="646853" y="647192"/>
            <a:ext cx="7850294" cy="37899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PT" sz="1800" b="1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Conceito de Estado de direito ???</a:t>
            </a:r>
          </a:p>
          <a:p>
            <a:pPr algn="just"/>
            <a:endParaRPr lang="pt-PT" sz="1800" dirty="0"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pt-PT" sz="1800" dirty="0">
              <a:effectLst/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pt-PT" sz="18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“o Estado de direito exige que todos os poderes públicos atuem dentro dos limites estabelecidos por lei, de acordo com os valores da democracia e o respeito pelos direitos fundamentais (...) sob o controlo de tribunais independentes e imparciais” e engloba os seguintes elementos fundamentais: princípios da legalidade; segurança jurídica; proibição da arbitrariedade; proteção judicial efetiva por tribunais independentes e imparciais; separação de poderes; não discriminação e igualdade perante a lei. </a:t>
            </a:r>
            <a:endParaRPr lang="pt-PT" sz="1800" dirty="0"/>
          </a:p>
        </p:txBody>
      </p:sp>
    </p:spTree>
    <p:extLst>
      <p:ext uri="{BB962C8B-B14F-4D97-AF65-F5344CB8AC3E}">
        <p14:creationId xmlns:p14="http://schemas.microsoft.com/office/powerpoint/2010/main" val="2005906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8A9F0A-A1E2-425E-AD0F-C73757137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318347"/>
            <a:ext cx="8520600" cy="4334933"/>
          </a:xfrm>
        </p:spPr>
        <p:txBody>
          <a:bodyPr>
            <a:normAutofit fontScale="90000"/>
          </a:bodyPr>
          <a:lstStyle/>
          <a:p>
            <a:pPr algn="l"/>
            <a:r>
              <a:rPr lang="pt-PT" sz="1800" b="1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pt-PT" sz="1800" b="1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edidas corretivas </a:t>
            </a:r>
            <a:r>
              <a:rPr lang="pt-PT" sz="18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que visam evitar a futura deterioração do Estado de direito num determinado Estado-Membro através do recurso a sanções políticas e financeiras para disciplinar os Estados-Membros que persistem em violar o valor em questão: </a:t>
            </a:r>
            <a:br>
              <a:rPr lang="pt-PT" sz="18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pt-PT" sz="18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t-PT" sz="18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a ação de incumprimento prevista nos artigos 258.º a 260.º do Tratado sobre o Funcionamento da União Europeia (TFUE)</a:t>
            </a:r>
            <a:br>
              <a:rPr lang="pt-PT" sz="18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t-PT" sz="18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o artigo 7.º do TUE para uma resposta política</a:t>
            </a:r>
            <a:br>
              <a:rPr lang="pt-PT" sz="18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t-PT" sz="18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o mecanismo da condicionalidade previsto em regulamento </a:t>
            </a:r>
            <a:br>
              <a:rPr lang="pt-PT" sz="18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pt-PT" sz="18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pt-PT" sz="1800" b="1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t-PT" sz="1800" b="1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pt-PT" sz="1800" b="1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edidas preventivas </a:t>
            </a:r>
            <a:r>
              <a:rPr lang="pt-PT" sz="18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que</a:t>
            </a:r>
            <a:r>
              <a:rPr lang="pt-PT" sz="1800" b="1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PT" sz="18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visam avaliar os riscos de uma eventual violação e consistem em pressionar politicamente os Estados envolvidos através do diálogo</a:t>
            </a:r>
            <a:r>
              <a:rPr lang="en-US" sz="18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br>
              <a:rPr lang="en-US" sz="18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en-US" sz="18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“Rule of Law Report”</a:t>
            </a:r>
            <a:br>
              <a:rPr lang="en-US" sz="18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“EU Justice Scoreboard”</a:t>
            </a:r>
            <a:br>
              <a:rPr lang="en-US" sz="18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“Rule of Law Framework”</a:t>
            </a:r>
            <a:br>
              <a:rPr lang="en-US" sz="18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“Rule of Law Peer Review”</a:t>
            </a:r>
            <a:br>
              <a:rPr lang="en-US" sz="18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“Rule of Law Dialogue”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290969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C08AF9A3-D913-4581-87B0-3F3AADF3B4D3}"/>
              </a:ext>
            </a:extLst>
          </p:cNvPr>
          <p:cNvSpPr txBox="1"/>
          <p:nvPr/>
        </p:nvSpPr>
        <p:spPr>
          <a:xfrm>
            <a:off x="640080" y="335279"/>
            <a:ext cx="7863840" cy="46582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8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Tratado sobre o </a:t>
            </a:r>
            <a:r>
              <a:rPr lang="pt-PT" sz="1800" b="1" dirty="0">
                <a:solidFill>
                  <a:srgbClr val="333333"/>
                </a:solidFill>
                <a:latin typeface="Times New Roman" panose="02020603050405020304" pitchFamily="18" charset="0"/>
              </a:rPr>
              <a:t>Funcionamento </a:t>
            </a:r>
            <a:r>
              <a:rPr lang="pt-PT" sz="18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da União Europeia (TFUE) </a:t>
            </a:r>
          </a:p>
          <a:p>
            <a:pPr algn="r">
              <a:lnSpc>
                <a:spcPct val="150000"/>
              </a:lnSpc>
            </a:pPr>
            <a:r>
              <a:rPr lang="pt-PT" sz="110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1957 na versão de 2007</a:t>
            </a:r>
            <a:endParaRPr lang="pt-PT" sz="1100" b="1" dirty="0">
              <a:solidFill>
                <a:srgbClr val="333333"/>
              </a:solidFill>
              <a:effectLst/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pt-PT" sz="1800" b="1" dirty="0">
              <a:solidFill>
                <a:srgbClr val="333333"/>
              </a:solidFill>
              <a:effectLst/>
              <a:latin typeface="Times New Roman" panose="02020603050405020304" pitchFamily="18" charset="0"/>
            </a:endParaRPr>
          </a:p>
          <a:p>
            <a:pPr algn="ctr"/>
            <a:r>
              <a:rPr lang="pt-PT" sz="1800" b="0" i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Artigo 258.</a:t>
            </a:r>
            <a:r>
              <a:rPr lang="pt-PT" sz="1800" b="0" i="1" baseline="3000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</a:t>
            </a:r>
            <a:endParaRPr lang="pt-PT" sz="1800" b="0" i="1" dirty="0">
              <a:solidFill>
                <a:srgbClr val="333333"/>
              </a:solidFill>
              <a:effectLst/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Se a Comissão considerar que um Estado-Membro não cumpriu qualquer das obrigações que lhe incumbem por força dos Tratados, formulará um parecer fundamentado sobre o assunto, após ter dado a esse Estado oportunidade de apresentar as suas observações.</a:t>
            </a:r>
          </a:p>
          <a:p>
            <a:pPr algn="just">
              <a:lnSpc>
                <a:spcPct val="150000"/>
              </a:lnSpc>
            </a:pPr>
            <a:r>
              <a:rPr lang="pt-PT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Se o Estado em causa não proceder em conformidade com este parecer no prazo fixado pela Comissão, esta pode recorrer ao Tribunal de Justiça da União Europeia.</a:t>
            </a:r>
          </a:p>
          <a:p>
            <a:pPr algn="just">
              <a:lnSpc>
                <a:spcPct val="150000"/>
              </a:lnSpc>
            </a:pPr>
            <a:endParaRPr lang="pt-PT" sz="1800" dirty="0">
              <a:solidFill>
                <a:srgbClr val="333333"/>
              </a:solidFill>
              <a:latin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r>
              <a:rPr lang="pt-PT" sz="1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hlinkClick r:id="rId2"/>
              </a:rPr>
              <a:t>https://eur-lex.europa.eu/collection/eu-law/treaties/treaties-force.html</a:t>
            </a:r>
            <a:r>
              <a:rPr lang="pt-PT" sz="1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534089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C08AF9A3-D913-4581-87B0-3F3AADF3B4D3}"/>
              </a:ext>
            </a:extLst>
          </p:cNvPr>
          <p:cNvSpPr txBox="1"/>
          <p:nvPr/>
        </p:nvSpPr>
        <p:spPr>
          <a:xfrm>
            <a:off x="640080" y="335279"/>
            <a:ext cx="7863840" cy="42745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8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Tratado sobre o </a:t>
            </a:r>
            <a:r>
              <a:rPr lang="pt-PT" sz="1800" b="1" dirty="0">
                <a:solidFill>
                  <a:srgbClr val="333333"/>
                </a:solidFill>
                <a:latin typeface="Times New Roman" panose="02020603050405020304" pitchFamily="18" charset="0"/>
              </a:rPr>
              <a:t>Funcionamento </a:t>
            </a:r>
            <a:r>
              <a:rPr lang="pt-PT" sz="18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da União Europeia (TFUE) </a:t>
            </a:r>
          </a:p>
          <a:p>
            <a:pPr>
              <a:lnSpc>
                <a:spcPct val="150000"/>
              </a:lnSpc>
            </a:pPr>
            <a:endParaRPr lang="pt-PT" sz="1800" b="1" dirty="0">
              <a:solidFill>
                <a:srgbClr val="333333"/>
              </a:solidFill>
              <a:effectLst/>
              <a:latin typeface="Times New Roman" panose="02020603050405020304" pitchFamily="18" charset="0"/>
            </a:endParaRPr>
          </a:p>
          <a:p>
            <a:pPr algn="ctr"/>
            <a:r>
              <a:rPr lang="pt-PT" sz="1800" b="0" i="1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Artigo 259.</a:t>
            </a:r>
            <a:r>
              <a:rPr lang="pt-PT" sz="1800" b="0" i="1" baseline="3000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o</a:t>
            </a:r>
            <a:endParaRPr lang="pt-PT" sz="1800" b="0" i="1" dirty="0">
              <a:solidFill>
                <a:srgbClr val="333333"/>
              </a:solidFill>
              <a:effectLst/>
              <a:latin typeface="Times New Roman" panose="02020603050405020304" pitchFamily="18" charset="0"/>
            </a:endParaRPr>
          </a:p>
          <a:p>
            <a:pPr algn="just"/>
            <a:r>
              <a:rPr lang="pt-PT" sz="16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Qualquer Estado-Membro pode recorrer ao Tribunal de Justiça da União Europeia, se considerar que outro Estado-Membro não cumpriu qualquer das obrigações que lhe incumbem por força dos Tratados.</a:t>
            </a:r>
          </a:p>
          <a:p>
            <a:pPr algn="just"/>
            <a:r>
              <a:rPr lang="pt-PT" sz="16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Antes de qualquer Estado-Membro introduzir recurso contra outro Estado-Membro, com fundamento em pretenso incumprimento das obrigações que a este incumbem por força dos Tratados, deve submeter o assunto à apreciação da Comissão.</a:t>
            </a:r>
          </a:p>
          <a:p>
            <a:pPr algn="just"/>
            <a:r>
              <a:rPr lang="pt-PT" sz="16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A Comissão formulará um parecer fundamentado, depois de os Estados interessados terem tido oportunidade de apresentar, em processo contraditório, as suas observações escritas e orais.</a:t>
            </a:r>
          </a:p>
          <a:p>
            <a:pPr algn="just"/>
            <a:r>
              <a:rPr lang="pt-PT" sz="16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Se a Comissão não tiver formulado parecer no prazo de três meses a contar da data do pedido, a falta de parecer não impede o recurso ao Tribunal.</a:t>
            </a:r>
          </a:p>
          <a:p>
            <a:pPr algn="just">
              <a:lnSpc>
                <a:spcPct val="150000"/>
              </a:lnSpc>
            </a:pPr>
            <a:endParaRPr lang="pt-PT" sz="1800" dirty="0">
              <a:solidFill>
                <a:srgbClr val="333333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454652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webextensions/_rels/taskpanes.xml.rels><?xml version="1.0" encoding="UTF-8" standalone="yes"?>
<Relationships xmlns="http://schemas.openxmlformats.org/package/2006/relationships"><Relationship Id="rId3" Type="http://schemas.microsoft.com/office/2011/relationships/webextension" Target="webextension3.xml"/><Relationship Id="rId2" Type="http://schemas.microsoft.com/office/2011/relationships/webextension" Target="webextension2.xml"/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  <wetp:taskpane dockstate="right" visibility="0" width="350" row="0">
    <wetp:webextensionref xmlns:r="http://schemas.openxmlformats.org/officeDocument/2006/relationships" r:id="rId2"/>
  </wetp:taskpane>
  <wetp:taskpane dockstate="right" visibility="0" width="350" row="0">
    <wetp:webextensionref xmlns:r="http://schemas.openxmlformats.org/officeDocument/2006/relationships" r:id="rId3"/>
  </wetp:taskpane>
</wetp:taskpanes>
</file>

<file path=ppt/webextensions/webextension1.xml><?xml version="1.0" encoding="utf-8"?>
<we:webextension xmlns:we="http://schemas.microsoft.com/office/webextensions/webextension/2010/11" id="{C15D5826-7589-934C-B173-E5AF1CC81151}">
  <we:reference id="wa200005669" version="2.0.0.0" store="pt-PT" storeType="OMEX"/>
  <we:alternateReferences>
    <we:reference id="wa200005669" version="2.0.0.0" store="wa200005669" storeType="OMEX"/>
  </we:alternateReferences>
  <we:properties/>
  <we:bindings/>
  <we:snapshot xmlns:r="http://schemas.openxmlformats.org/officeDocument/2006/relationships"/>
</we:webextension>
</file>

<file path=ppt/webextensions/webextension2.xml><?xml version="1.0" encoding="utf-8"?>
<we:webextension xmlns:we="http://schemas.microsoft.com/office/webextensions/webextension/2010/11" id="{09E8778B-E134-DE40-A971-68F1C915EDAF}">
  <we:reference id="wa200006000" version="1.2.1.0" store="pt-PT" storeType="OMEX"/>
  <we:alternateReferences>
    <we:reference id="wa200006000" version="1.2.1.0" store="WA200006000" storeType="OMEX"/>
  </we:alternateReferences>
  <we:properties/>
  <we:bindings/>
  <we:snapshot xmlns:r="http://schemas.openxmlformats.org/officeDocument/2006/relationships"/>
</we:webextension>
</file>

<file path=ppt/webextensions/webextension3.xml><?xml version="1.0" encoding="utf-8"?>
<we:webextension xmlns:we="http://schemas.microsoft.com/office/webextensions/webextension/2010/11" id="{0802588D-0038-CF46-8F1D-266D713FCFF3}">
  <we:reference id="wa200001409" version="2.0.0.0" store="pt-PT" storeType="OMEX"/>
  <we:alternateReferences>
    <we:reference id="wa200001409" version="2.0.0.0" store="WA200001409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1192</TotalTime>
  <Words>1114</Words>
  <Application>Microsoft Office PowerPoint</Application>
  <PresentationFormat>Apresentação no Ecrã (16:9)</PresentationFormat>
  <Paragraphs>83</Paragraphs>
  <Slides>13</Slides>
  <Notes>4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13</vt:i4>
      </vt:variant>
    </vt:vector>
  </HeadingPairs>
  <TitlesOfParts>
    <vt:vector size="22" baseType="lpstr">
      <vt:lpstr>Helvetica Neue Light</vt:lpstr>
      <vt:lpstr>Garamond</vt:lpstr>
      <vt:lpstr>Times New Roman</vt:lpstr>
      <vt:lpstr>Helvetica Neue</vt:lpstr>
      <vt:lpstr>Calibri</vt:lpstr>
      <vt:lpstr>Aharoni</vt:lpstr>
      <vt:lpstr>Arial</vt:lpstr>
      <vt:lpstr>Montserrat</vt:lpstr>
      <vt:lpstr>Simple Light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Medidas corretivas que visam evitar a futura deterioração do Estado de direito num determinado Estado-Membro através do recurso a sanções políticas e financeiras para disciplinar os Estados-Membros que persistem em violar o valor em questão:   - a ação de incumprimento prevista nos artigos 258.º a 260.º do Tratado sobre o Funcionamento da União Europeia (TFUE) - o artigo 7.º do TUE para uma resposta política - o mecanismo da condicionalidade previsto em regulamento    Medidas preventivas que visam avaliar os riscos de uma eventual violação e consistem em pressionar politicamente os Estados envolvidos através do diálogo:   - “Rule of Law Report”  - “EU Justice Scoreboard” - “Rule of Law Framework” - “Rule of Law Peer Review” - “Rule of Law Dialogue”</vt:lpstr>
      <vt:lpstr>Apresentação do PowerPoint</vt:lpstr>
      <vt:lpstr>Apresentação do PowerPoint</vt:lpstr>
      <vt:lpstr>Apresentação do PowerPoint</vt:lpstr>
      <vt:lpstr>Regulamento (UE, Euratom) 2020/2092 do Parlamento Europeu e do Conselho de 16 de dezembro de 2020 relativo a um regime geral de condicionalidade para a proteção do orçamento da União (pp. 1–10).     https://eur-lex.europa.eu/legal-content/PT/ALL/?uri=uriserv:OJ.LI.2020.433.01.0001.01.POR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Maria Manuela Dias Marques Magalhaes Silva</dc:creator>
  <cp:lastModifiedBy>Dora Resende Alves</cp:lastModifiedBy>
  <cp:revision>20</cp:revision>
  <dcterms:modified xsi:type="dcterms:W3CDTF">2025-02-28T12:10:38Z</dcterms:modified>
</cp:coreProperties>
</file>