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7" r:id="rId4"/>
    <p:sldId id="272" r:id="rId5"/>
    <p:sldId id="302" r:id="rId6"/>
    <p:sldId id="274" r:id="rId7"/>
    <p:sldId id="273" r:id="rId8"/>
    <p:sldId id="271" r:id="rId9"/>
    <p:sldId id="276" r:id="rId10"/>
    <p:sldId id="275" r:id="rId11"/>
    <p:sldId id="259" r:id="rId12"/>
    <p:sldId id="270" r:id="rId13"/>
    <p:sldId id="291" r:id="rId14"/>
    <p:sldId id="260" r:id="rId15"/>
    <p:sldId id="279" r:id="rId16"/>
    <p:sldId id="261" r:id="rId17"/>
    <p:sldId id="290" r:id="rId18"/>
    <p:sldId id="293" r:id="rId19"/>
    <p:sldId id="262" r:id="rId20"/>
    <p:sldId id="282" r:id="rId21"/>
    <p:sldId id="269" r:id="rId22"/>
    <p:sldId id="263" r:id="rId23"/>
    <p:sldId id="280" r:id="rId24"/>
    <p:sldId id="264" r:id="rId25"/>
    <p:sldId id="292" r:id="rId26"/>
    <p:sldId id="294" r:id="rId27"/>
    <p:sldId id="265" r:id="rId28"/>
    <p:sldId id="295" r:id="rId29"/>
    <p:sldId id="296" r:id="rId30"/>
    <p:sldId id="266" r:id="rId31"/>
    <p:sldId id="284" r:id="rId32"/>
    <p:sldId id="298" r:id="rId33"/>
    <p:sldId id="267" r:id="rId34"/>
    <p:sldId id="281" r:id="rId35"/>
    <p:sldId id="297" r:id="rId36"/>
    <p:sldId id="268" r:id="rId37"/>
    <p:sldId id="301" r:id="rId38"/>
    <p:sldId id="299" r:id="rId39"/>
    <p:sldId id="283" r:id="rId40"/>
    <p:sldId id="277" r:id="rId41"/>
    <p:sldId id="300" r:id="rId42"/>
    <p:sldId id="278" r:id="rId43"/>
    <p:sldId id="289" r:id="rId44"/>
  </p:sldIdLst>
  <p:sldSz cx="12192000" cy="6858000"/>
  <p:notesSz cx="6858000" cy="9144000"/>
  <p:defaultTextStyle>
    <a:defPPr>
      <a:defRPr lang="en-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321"/>
    <p:restoredTop sz="94720"/>
  </p:normalViewPr>
  <p:slideViewPr>
    <p:cSldViewPr snapToGrid="0" snapToObjects="1">
      <p:cViewPr varScale="1">
        <p:scale>
          <a:sx n="81" d="100"/>
          <a:sy n="81" d="100"/>
        </p:scale>
        <p:origin x="322" y="6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6319E-2F9E-DC44-8698-85A6442FEC5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pt-PT"/>
          </a:p>
        </p:txBody>
      </p:sp>
      <p:sp>
        <p:nvSpPr>
          <p:cNvPr id="3" name="Subtitle 2">
            <a:extLst>
              <a:ext uri="{FF2B5EF4-FFF2-40B4-BE49-F238E27FC236}">
                <a16:creationId xmlns:a16="http://schemas.microsoft.com/office/drawing/2014/main" id="{FB6513EE-F044-9846-A4B7-B0B29D5791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pt-PT"/>
          </a:p>
        </p:txBody>
      </p:sp>
      <p:sp>
        <p:nvSpPr>
          <p:cNvPr id="4" name="Date Placeholder 3">
            <a:extLst>
              <a:ext uri="{FF2B5EF4-FFF2-40B4-BE49-F238E27FC236}">
                <a16:creationId xmlns:a16="http://schemas.microsoft.com/office/drawing/2014/main" id="{7E77693B-CB18-C74B-A118-D790C02F7E52}"/>
              </a:ext>
            </a:extLst>
          </p:cNvPr>
          <p:cNvSpPr>
            <a:spLocks noGrp="1"/>
          </p:cNvSpPr>
          <p:nvPr>
            <p:ph type="dt" sz="half" idx="10"/>
          </p:nvPr>
        </p:nvSpPr>
        <p:spPr/>
        <p:txBody>
          <a:bodyPr/>
          <a:lstStyle/>
          <a:p>
            <a:fld id="{8AF82614-0A28-4B48-B69E-1C6B66738C20}" type="datetimeFigureOut">
              <a:rPr lang="pt-PT" smtClean="0"/>
              <a:t>30/04/2026</a:t>
            </a:fld>
            <a:endParaRPr lang="pt-PT"/>
          </a:p>
        </p:txBody>
      </p:sp>
      <p:sp>
        <p:nvSpPr>
          <p:cNvPr id="5" name="Footer Placeholder 4">
            <a:extLst>
              <a:ext uri="{FF2B5EF4-FFF2-40B4-BE49-F238E27FC236}">
                <a16:creationId xmlns:a16="http://schemas.microsoft.com/office/drawing/2014/main" id="{35F48F05-F0A0-B246-84B3-6F900C306C34}"/>
              </a:ext>
            </a:extLst>
          </p:cNvPr>
          <p:cNvSpPr>
            <a:spLocks noGrp="1"/>
          </p:cNvSpPr>
          <p:nvPr>
            <p:ph type="ftr" sz="quarter" idx="11"/>
          </p:nvPr>
        </p:nvSpPr>
        <p:spPr/>
        <p:txBody>
          <a:bodyPr/>
          <a:lstStyle/>
          <a:p>
            <a:endParaRPr lang="pt-PT"/>
          </a:p>
        </p:txBody>
      </p:sp>
      <p:sp>
        <p:nvSpPr>
          <p:cNvPr id="6" name="Slide Number Placeholder 5">
            <a:extLst>
              <a:ext uri="{FF2B5EF4-FFF2-40B4-BE49-F238E27FC236}">
                <a16:creationId xmlns:a16="http://schemas.microsoft.com/office/drawing/2014/main" id="{A12A3FBF-2F3F-FD4C-946C-228A91D18380}"/>
              </a:ext>
            </a:extLst>
          </p:cNvPr>
          <p:cNvSpPr>
            <a:spLocks noGrp="1"/>
          </p:cNvSpPr>
          <p:nvPr>
            <p:ph type="sldNum" sz="quarter" idx="12"/>
          </p:nvPr>
        </p:nvSpPr>
        <p:spPr/>
        <p:txBody>
          <a:bodyPr/>
          <a:lstStyle/>
          <a:p>
            <a:fld id="{8DCD48CD-575D-BD46-AF7B-724D728AF7A4}" type="slidenum">
              <a:rPr lang="pt-PT" smtClean="0"/>
              <a:t>‹nº›</a:t>
            </a:fld>
            <a:endParaRPr lang="pt-PT"/>
          </a:p>
        </p:txBody>
      </p:sp>
    </p:spTree>
    <p:extLst>
      <p:ext uri="{BB962C8B-B14F-4D97-AF65-F5344CB8AC3E}">
        <p14:creationId xmlns:p14="http://schemas.microsoft.com/office/powerpoint/2010/main" val="2566202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F700F-3051-1D43-A1F1-C614813C31B2}"/>
              </a:ext>
            </a:extLst>
          </p:cNvPr>
          <p:cNvSpPr>
            <a:spLocks noGrp="1"/>
          </p:cNvSpPr>
          <p:nvPr>
            <p:ph type="title"/>
          </p:nvPr>
        </p:nvSpPr>
        <p:spPr/>
        <p:txBody>
          <a:bodyPr/>
          <a:lstStyle/>
          <a:p>
            <a:r>
              <a:rPr lang="en-GB"/>
              <a:t>Click to edit Master title style</a:t>
            </a:r>
            <a:endParaRPr lang="pt-PT"/>
          </a:p>
        </p:txBody>
      </p:sp>
      <p:sp>
        <p:nvSpPr>
          <p:cNvPr id="3" name="Vertical Text Placeholder 2">
            <a:extLst>
              <a:ext uri="{FF2B5EF4-FFF2-40B4-BE49-F238E27FC236}">
                <a16:creationId xmlns:a16="http://schemas.microsoft.com/office/drawing/2014/main" id="{97D1254F-3338-8540-ACD6-14A599139E9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pt-PT"/>
          </a:p>
        </p:txBody>
      </p:sp>
      <p:sp>
        <p:nvSpPr>
          <p:cNvPr id="4" name="Date Placeholder 3">
            <a:extLst>
              <a:ext uri="{FF2B5EF4-FFF2-40B4-BE49-F238E27FC236}">
                <a16:creationId xmlns:a16="http://schemas.microsoft.com/office/drawing/2014/main" id="{76771737-77FC-C74F-972B-6688DC0D59CE}"/>
              </a:ext>
            </a:extLst>
          </p:cNvPr>
          <p:cNvSpPr>
            <a:spLocks noGrp="1"/>
          </p:cNvSpPr>
          <p:nvPr>
            <p:ph type="dt" sz="half" idx="10"/>
          </p:nvPr>
        </p:nvSpPr>
        <p:spPr/>
        <p:txBody>
          <a:bodyPr/>
          <a:lstStyle/>
          <a:p>
            <a:fld id="{8AF82614-0A28-4B48-B69E-1C6B66738C20}" type="datetimeFigureOut">
              <a:rPr lang="pt-PT" smtClean="0"/>
              <a:t>30/04/2026</a:t>
            </a:fld>
            <a:endParaRPr lang="pt-PT"/>
          </a:p>
        </p:txBody>
      </p:sp>
      <p:sp>
        <p:nvSpPr>
          <p:cNvPr id="5" name="Footer Placeholder 4">
            <a:extLst>
              <a:ext uri="{FF2B5EF4-FFF2-40B4-BE49-F238E27FC236}">
                <a16:creationId xmlns:a16="http://schemas.microsoft.com/office/drawing/2014/main" id="{A3711C44-EC6E-D94E-9DB8-FC449BEAF3E1}"/>
              </a:ext>
            </a:extLst>
          </p:cNvPr>
          <p:cNvSpPr>
            <a:spLocks noGrp="1"/>
          </p:cNvSpPr>
          <p:nvPr>
            <p:ph type="ftr" sz="quarter" idx="11"/>
          </p:nvPr>
        </p:nvSpPr>
        <p:spPr/>
        <p:txBody>
          <a:bodyPr/>
          <a:lstStyle/>
          <a:p>
            <a:endParaRPr lang="pt-PT"/>
          </a:p>
        </p:txBody>
      </p:sp>
      <p:sp>
        <p:nvSpPr>
          <p:cNvPr id="6" name="Slide Number Placeholder 5">
            <a:extLst>
              <a:ext uri="{FF2B5EF4-FFF2-40B4-BE49-F238E27FC236}">
                <a16:creationId xmlns:a16="http://schemas.microsoft.com/office/drawing/2014/main" id="{A319E377-77B8-8844-86BA-B6130AC2FB0D}"/>
              </a:ext>
            </a:extLst>
          </p:cNvPr>
          <p:cNvSpPr>
            <a:spLocks noGrp="1"/>
          </p:cNvSpPr>
          <p:nvPr>
            <p:ph type="sldNum" sz="quarter" idx="12"/>
          </p:nvPr>
        </p:nvSpPr>
        <p:spPr/>
        <p:txBody>
          <a:bodyPr/>
          <a:lstStyle/>
          <a:p>
            <a:fld id="{8DCD48CD-575D-BD46-AF7B-724D728AF7A4}" type="slidenum">
              <a:rPr lang="pt-PT" smtClean="0"/>
              <a:t>‹nº›</a:t>
            </a:fld>
            <a:endParaRPr lang="pt-PT"/>
          </a:p>
        </p:txBody>
      </p:sp>
    </p:spTree>
    <p:extLst>
      <p:ext uri="{BB962C8B-B14F-4D97-AF65-F5344CB8AC3E}">
        <p14:creationId xmlns:p14="http://schemas.microsoft.com/office/powerpoint/2010/main" val="2698461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6FCA94-403E-0A47-8073-FAC57E5AD53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pt-PT"/>
          </a:p>
        </p:txBody>
      </p:sp>
      <p:sp>
        <p:nvSpPr>
          <p:cNvPr id="3" name="Vertical Text Placeholder 2">
            <a:extLst>
              <a:ext uri="{FF2B5EF4-FFF2-40B4-BE49-F238E27FC236}">
                <a16:creationId xmlns:a16="http://schemas.microsoft.com/office/drawing/2014/main" id="{1C380703-CA09-604C-AF9D-F86823C14AE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pt-PT"/>
          </a:p>
        </p:txBody>
      </p:sp>
      <p:sp>
        <p:nvSpPr>
          <p:cNvPr id="4" name="Date Placeholder 3">
            <a:extLst>
              <a:ext uri="{FF2B5EF4-FFF2-40B4-BE49-F238E27FC236}">
                <a16:creationId xmlns:a16="http://schemas.microsoft.com/office/drawing/2014/main" id="{6C0FCC59-BFB9-5249-92E6-BE975E039FD5}"/>
              </a:ext>
            </a:extLst>
          </p:cNvPr>
          <p:cNvSpPr>
            <a:spLocks noGrp="1"/>
          </p:cNvSpPr>
          <p:nvPr>
            <p:ph type="dt" sz="half" idx="10"/>
          </p:nvPr>
        </p:nvSpPr>
        <p:spPr/>
        <p:txBody>
          <a:bodyPr/>
          <a:lstStyle/>
          <a:p>
            <a:fld id="{8AF82614-0A28-4B48-B69E-1C6B66738C20}" type="datetimeFigureOut">
              <a:rPr lang="pt-PT" smtClean="0"/>
              <a:t>30/04/2026</a:t>
            </a:fld>
            <a:endParaRPr lang="pt-PT"/>
          </a:p>
        </p:txBody>
      </p:sp>
      <p:sp>
        <p:nvSpPr>
          <p:cNvPr id="5" name="Footer Placeholder 4">
            <a:extLst>
              <a:ext uri="{FF2B5EF4-FFF2-40B4-BE49-F238E27FC236}">
                <a16:creationId xmlns:a16="http://schemas.microsoft.com/office/drawing/2014/main" id="{4C7B77E2-FEE2-534D-AD0C-59C2D3B113BC}"/>
              </a:ext>
            </a:extLst>
          </p:cNvPr>
          <p:cNvSpPr>
            <a:spLocks noGrp="1"/>
          </p:cNvSpPr>
          <p:nvPr>
            <p:ph type="ftr" sz="quarter" idx="11"/>
          </p:nvPr>
        </p:nvSpPr>
        <p:spPr/>
        <p:txBody>
          <a:bodyPr/>
          <a:lstStyle/>
          <a:p>
            <a:endParaRPr lang="pt-PT"/>
          </a:p>
        </p:txBody>
      </p:sp>
      <p:sp>
        <p:nvSpPr>
          <p:cNvPr id="6" name="Slide Number Placeholder 5">
            <a:extLst>
              <a:ext uri="{FF2B5EF4-FFF2-40B4-BE49-F238E27FC236}">
                <a16:creationId xmlns:a16="http://schemas.microsoft.com/office/drawing/2014/main" id="{FED91394-0EAA-CD4F-B572-48D999005DEF}"/>
              </a:ext>
            </a:extLst>
          </p:cNvPr>
          <p:cNvSpPr>
            <a:spLocks noGrp="1"/>
          </p:cNvSpPr>
          <p:nvPr>
            <p:ph type="sldNum" sz="quarter" idx="12"/>
          </p:nvPr>
        </p:nvSpPr>
        <p:spPr/>
        <p:txBody>
          <a:bodyPr/>
          <a:lstStyle/>
          <a:p>
            <a:fld id="{8DCD48CD-575D-BD46-AF7B-724D728AF7A4}" type="slidenum">
              <a:rPr lang="pt-PT" smtClean="0"/>
              <a:t>‹nº›</a:t>
            </a:fld>
            <a:endParaRPr lang="pt-PT"/>
          </a:p>
        </p:txBody>
      </p:sp>
    </p:spTree>
    <p:extLst>
      <p:ext uri="{BB962C8B-B14F-4D97-AF65-F5344CB8AC3E}">
        <p14:creationId xmlns:p14="http://schemas.microsoft.com/office/powerpoint/2010/main" val="3088726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EA3EB-45B6-964B-B0C9-83104DB7810B}"/>
              </a:ext>
            </a:extLst>
          </p:cNvPr>
          <p:cNvSpPr>
            <a:spLocks noGrp="1"/>
          </p:cNvSpPr>
          <p:nvPr>
            <p:ph type="title"/>
          </p:nvPr>
        </p:nvSpPr>
        <p:spPr/>
        <p:txBody>
          <a:bodyPr/>
          <a:lstStyle/>
          <a:p>
            <a:r>
              <a:rPr lang="en-GB"/>
              <a:t>Click to edit Master title style</a:t>
            </a:r>
            <a:endParaRPr lang="pt-PT"/>
          </a:p>
        </p:txBody>
      </p:sp>
      <p:sp>
        <p:nvSpPr>
          <p:cNvPr id="3" name="Content Placeholder 2">
            <a:extLst>
              <a:ext uri="{FF2B5EF4-FFF2-40B4-BE49-F238E27FC236}">
                <a16:creationId xmlns:a16="http://schemas.microsoft.com/office/drawing/2014/main" id="{2FFF70A7-117F-1241-929B-F453BA814E0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pt-PT"/>
          </a:p>
        </p:txBody>
      </p:sp>
      <p:sp>
        <p:nvSpPr>
          <p:cNvPr id="4" name="Date Placeholder 3">
            <a:extLst>
              <a:ext uri="{FF2B5EF4-FFF2-40B4-BE49-F238E27FC236}">
                <a16:creationId xmlns:a16="http://schemas.microsoft.com/office/drawing/2014/main" id="{00F19303-DDFC-864B-9A8B-3B17B7543A53}"/>
              </a:ext>
            </a:extLst>
          </p:cNvPr>
          <p:cNvSpPr>
            <a:spLocks noGrp="1"/>
          </p:cNvSpPr>
          <p:nvPr>
            <p:ph type="dt" sz="half" idx="10"/>
          </p:nvPr>
        </p:nvSpPr>
        <p:spPr/>
        <p:txBody>
          <a:bodyPr/>
          <a:lstStyle/>
          <a:p>
            <a:fld id="{8AF82614-0A28-4B48-B69E-1C6B66738C20}" type="datetimeFigureOut">
              <a:rPr lang="pt-PT" smtClean="0"/>
              <a:t>30/04/2026</a:t>
            </a:fld>
            <a:endParaRPr lang="pt-PT"/>
          </a:p>
        </p:txBody>
      </p:sp>
      <p:sp>
        <p:nvSpPr>
          <p:cNvPr id="5" name="Footer Placeholder 4">
            <a:extLst>
              <a:ext uri="{FF2B5EF4-FFF2-40B4-BE49-F238E27FC236}">
                <a16:creationId xmlns:a16="http://schemas.microsoft.com/office/drawing/2014/main" id="{E1CAAE7F-F552-4D45-BC2A-89ED2A442815}"/>
              </a:ext>
            </a:extLst>
          </p:cNvPr>
          <p:cNvSpPr>
            <a:spLocks noGrp="1"/>
          </p:cNvSpPr>
          <p:nvPr>
            <p:ph type="ftr" sz="quarter" idx="11"/>
          </p:nvPr>
        </p:nvSpPr>
        <p:spPr/>
        <p:txBody>
          <a:bodyPr/>
          <a:lstStyle/>
          <a:p>
            <a:endParaRPr lang="pt-PT"/>
          </a:p>
        </p:txBody>
      </p:sp>
      <p:sp>
        <p:nvSpPr>
          <p:cNvPr id="6" name="Slide Number Placeholder 5">
            <a:extLst>
              <a:ext uri="{FF2B5EF4-FFF2-40B4-BE49-F238E27FC236}">
                <a16:creationId xmlns:a16="http://schemas.microsoft.com/office/drawing/2014/main" id="{A071ECB5-F343-284A-9533-330CE46C37BA}"/>
              </a:ext>
            </a:extLst>
          </p:cNvPr>
          <p:cNvSpPr>
            <a:spLocks noGrp="1"/>
          </p:cNvSpPr>
          <p:nvPr>
            <p:ph type="sldNum" sz="quarter" idx="12"/>
          </p:nvPr>
        </p:nvSpPr>
        <p:spPr/>
        <p:txBody>
          <a:bodyPr/>
          <a:lstStyle/>
          <a:p>
            <a:fld id="{8DCD48CD-575D-BD46-AF7B-724D728AF7A4}" type="slidenum">
              <a:rPr lang="pt-PT" smtClean="0"/>
              <a:t>‹nº›</a:t>
            </a:fld>
            <a:endParaRPr lang="pt-PT"/>
          </a:p>
        </p:txBody>
      </p:sp>
    </p:spTree>
    <p:extLst>
      <p:ext uri="{BB962C8B-B14F-4D97-AF65-F5344CB8AC3E}">
        <p14:creationId xmlns:p14="http://schemas.microsoft.com/office/powerpoint/2010/main" val="4087777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5A481-783D-7143-84D6-E2FA315D55B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pt-PT"/>
          </a:p>
        </p:txBody>
      </p:sp>
      <p:sp>
        <p:nvSpPr>
          <p:cNvPr id="3" name="Text Placeholder 2">
            <a:extLst>
              <a:ext uri="{FF2B5EF4-FFF2-40B4-BE49-F238E27FC236}">
                <a16:creationId xmlns:a16="http://schemas.microsoft.com/office/drawing/2014/main" id="{F4A872EC-5263-2849-9AC1-980E14B597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8E54991-0FB7-6943-B4C5-5D19F550BDA5}"/>
              </a:ext>
            </a:extLst>
          </p:cNvPr>
          <p:cNvSpPr>
            <a:spLocks noGrp="1"/>
          </p:cNvSpPr>
          <p:nvPr>
            <p:ph type="dt" sz="half" idx="10"/>
          </p:nvPr>
        </p:nvSpPr>
        <p:spPr/>
        <p:txBody>
          <a:bodyPr/>
          <a:lstStyle/>
          <a:p>
            <a:fld id="{8AF82614-0A28-4B48-B69E-1C6B66738C20}" type="datetimeFigureOut">
              <a:rPr lang="pt-PT" smtClean="0"/>
              <a:t>30/04/2026</a:t>
            </a:fld>
            <a:endParaRPr lang="pt-PT"/>
          </a:p>
        </p:txBody>
      </p:sp>
      <p:sp>
        <p:nvSpPr>
          <p:cNvPr id="5" name="Footer Placeholder 4">
            <a:extLst>
              <a:ext uri="{FF2B5EF4-FFF2-40B4-BE49-F238E27FC236}">
                <a16:creationId xmlns:a16="http://schemas.microsoft.com/office/drawing/2014/main" id="{53ECB915-B5FC-E844-8192-4EF296E2E9AD}"/>
              </a:ext>
            </a:extLst>
          </p:cNvPr>
          <p:cNvSpPr>
            <a:spLocks noGrp="1"/>
          </p:cNvSpPr>
          <p:nvPr>
            <p:ph type="ftr" sz="quarter" idx="11"/>
          </p:nvPr>
        </p:nvSpPr>
        <p:spPr/>
        <p:txBody>
          <a:bodyPr/>
          <a:lstStyle/>
          <a:p>
            <a:endParaRPr lang="pt-PT"/>
          </a:p>
        </p:txBody>
      </p:sp>
      <p:sp>
        <p:nvSpPr>
          <p:cNvPr id="6" name="Slide Number Placeholder 5">
            <a:extLst>
              <a:ext uri="{FF2B5EF4-FFF2-40B4-BE49-F238E27FC236}">
                <a16:creationId xmlns:a16="http://schemas.microsoft.com/office/drawing/2014/main" id="{50042FF5-ADCB-D641-818D-2B9CB7455056}"/>
              </a:ext>
            </a:extLst>
          </p:cNvPr>
          <p:cNvSpPr>
            <a:spLocks noGrp="1"/>
          </p:cNvSpPr>
          <p:nvPr>
            <p:ph type="sldNum" sz="quarter" idx="12"/>
          </p:nvPr>
        </p:nvSpPr>
        <p:spPr/>
        <p:txBody>
          <a:bodyPr/>
          <a:lstStyle/>
          <a:p>
            <a:fld id="{8DCD48CD-575D-BD46-AF7B-724D728AF7A4}" type="slidenum">
              <a:rPr lang="pt-PT" smtClean="0"/>
              <a:t>‹nº›</a:t>
            </a:fld>
            <a:endParaRPr lang="pt-PT"/>
          </a:p>
        </p:txBody>
      </p:sp>
    </p:spTree>
    <p:extLst>
      <p:ext uri="{BB962C8B-B14F-4D97-AF65-F5344CB8AC3E}">
        <p14:creationId xmlns:p14="http://schemas.microsoft.com/office/powerpoint/2010/main" val="4093932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B14B4-7546-CE47-B6E4-2A07D25900E3}"/>
              </a:ext>
            </a:extLst>
          </p:cNvPr>
          <p:cNvSpPr>
            <a:spLocks noGrp="1"/>
          </p:cNvSpPr>
          <p:nvPr>
            <p:ph type="title"/>
          </p:nvPr>
        </p:nvSpPr>
        <p:spPr/>
        <p:txBody>
          <a:bodyPr/>
          <a:lstStyle/>
          <a:p>
            <a:r>
              <a:rPr lang="en-GB"/>
              <a:t>Click to edit Master title style</a:t>
            </a:r>
            <a:endParaRPr lang="pt-PT"/>
          </a:p>
        </p:txBody>
      </p:sp>
      <p:sp>
        <p:nvSpPr>
          <p:cNvPr id="3" name="Content Placeholder 2">
            <a:extLst>
              <a:ext uri="{FF2B5EF4-FFF2-40B4-BE49-F238E27FC236}">
                <a16:creationId xmlns:a16="http://schemas.microsoft.com/office/drawing/2014/main" id="{35B69891-DD60-B145-83CA-15C95C8FF53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pt-PT"/>
          </a:p>
        </p:txBody>
      </p:sp>
      <p:sp>
        <p:nvSpPr>
          <p:cNvPr id="4" name="Content Placeholder 3">
            <a:extLst>
              <a:ext uri="{FF2B5EF4-FFF2-40B4-BE49-F238E27FC236}">
                <a16:creationId xmlns:a16="http://schemas.microsoft.com/office/drawing/2014/main" id="{378205B8-84DC-EF41-AA70-173F1968B60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pt-PT"/>
          </a:p>
        </p:txBody>
      </p:sp>
      <p:sp>
        <p:nvSpPr>
          <p:cNvPr id="5" name="Date Placeholder 4">
            <a:extLst>
              <a:ext uri="{FF2B5EF4-FFF2-40B4-BE49-F238E27FC236}">
                <a16:creationId xmlns:a16="http://schemas.microsoft.com/office/drawing/2014/main" id="{FD81FC89-CA7E-9D4E-BFF1-F091050E732C}"/>
              </a:ext>
            </a:extLst>
          </p:cNvPr>
          <p:cNvSpPr>
            <a:spLocks noGrp="1"/>
          </p:cNvSpPr>
          <p:nvPr>
            <p:ph type="dt" sz="half" idx="10"/>
          </p:nvPr>
        </p:nvSpPr>
        <p:spPr/>
        <p:txBody>
          <a:bodyPr/>
          <a:lstStyle/>
          <a:p>
            <a:fld id="{8AF82614-0A28-4B48-B69E-1C6B66738C20}" type="datetimeFigureOut">
              <a:rPr lang="pt-PT" smtClean="0"/>
              <a:t>30/04/2026</a:t>
            </a:fld>
            <a:endParaRPr lang="pt-PT"/>
          </a:p>
        </p:txBody>
      </p:sp>
      <p:sp>
        <p:nvSpPr>
          <p:cNvPr id="6" name="Footer Placeholder 5">
            <a:extLst>
              <a:ext uri="{FF2B5EF4-FFF2-40B4-BE49-F238E27FC236}">
                <a16:creationId xmlns:a16="http://schemas.microsoft.com/office/drawing/2014/main" id="{9319E320-7B01-CC47-8208-5B75A5C475F6}"/>
              </a:ext>
            </a:extLst>
          </p:cNvPr>
          <p:cNvSpPr>
            <a:spLocks noGrp="1"/>
          </p:cNvSpPr>
          <p:nvPr>
            <p:ph type="ftr" sz="quarter" idx="11"/>
          </p:nvPr>
        </p:nvSpPr>
        <p:spPr/>
        <p:txBody>
          <a:bodyPr/>
          <a:lstStyle/>
          <a:p>
            <a:endParaRPr lang="pt-PT"/>
          </a:p>
        </p:txBody>
      </p:sp>
      <p:sp>
        <p:nvSpPr>
          <p:cNvPr id="7" name="Slide Number Placeholder 6">
            <a:extLst>
              <a:ext uri="{FF2B5EF4-FFF2-40B4-BE49-F238E27FC236}">
                <a16:creationId xmlns:a16="http://schemas.microsoft.com/office/drawing/2014/main" id="{2E6D104D-6A3F-8B44-87AA-198445E88559}"/>
              </a:ext>
            </a:extLst>
          </p:cNvPr>
          <p:cNvSpPr>
            <a:spLocks noGrp="1"/>
          </p:cNvSpPr>
          <p:nvPr>
            <p:ph type="sldNum" sz="quarter" idx="12"/>
          </p:nvPr>
        </p:nvSpPr>
        <p:spPr/>
        <p:txBody>
          <a:bodyPr/>
          <a:lstStyle/>
          <a:p>
            <a:fld id="{8DCD48CD-575D-BD46-AF7B-724D728AF7A4}" type="slidenum">
              <a:rPr lang="pt-PT" smtClean="0"/>
              <a:t>‹nº›</a:t>
            </a:fld>
            <a:endParaRPr lang="pt-PT"/>
          </a:p>
        </p:txBody>
      </p:sp>
    </p:spTree>
    <p:extLst>
      <p:ext uri="{BB962C8B-B14F-4D97-AF65-F5344CB8AC3E}">
        <p14:creationId xmlns:p14="http://schemas.microsoft.com/office/powerpoint/2010/main" val="2345787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C7F96-6EC7-4344-A1AF-4C850AE7522F}"/>
              </a:ext>
            </a:extLst>
          </p:cNvPr>
          <p:cNvSpPr>
            <a:spLocks noGrp="1"/>
          </p:cNvSpPr>
          <p:nvPr>
            <p:ph type="title"/>
          </p:nvPr>
        </p:nvSpPr>
        <p:spPr>
          <a:xfrm>
            <a:off x="839788" y="365125"/>
            <a:ext cx="10515600" cy="1325563"/>
          </a:xfrm>
        </p:spPr>
        <p:txBody>
          <a:bodyPr/>
          <a:lstStyle/>
          <a:p>
            <a:r>
              <a:rPr lang="en-GB"/>
              <a:t>Click to edit Master title style</a:t>
            </a:r>
            <a:endParaRPr lang="pt-PT"/>
          </a:p>
        </p:txBody>
      </p:sp>
      <p:sp>
        <p:nvSpPr>
          <p:cNvPr id="3" name="Text Placeholder 2">
            <a:extLst>
              <a:ext uri="{FF2B5EF4-FFF2-40B4-BE49-F238E27FC236}">
                <a16:creationId xmlns:a16="http://schemas.microsoft.com/office/drawing/2014/main" id="{FA1E7103-09A5-5A45-A044-760027E67CC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86D5899-A47D-8941-A6B6-F61950A16CE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pt-PT"/>
          </a:p>
        </p:txBody>
      </p:sp>
      <p:sp>
        <p:nvSpPr>
          <p:cNvPr id="5" name="Text Placeholder 4">
            <a:extLst>
              <a:ext uri="{FF2B5EF4-FFF2-40B4-BE49-F238E27FC236}">
                <a16:creationId xmlns:a16="http://schemas.microsoft.com/office/drawing/2014/main" id="{864BCDA3-4FC6-7F4F-8FAE-3776EF919B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F264CD1-5DF2-724F-975C-8C9B08A1FE9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pt-PT"/>
          </a:p>
        </p:txBody>
      </p:sp>
      <p:sp>
        <p:nvSpPr>
          <p:cNvPr id="7" name="Date Placeholder 6">
            <a:extLst>
              <a:ext uri="{FF2B5EF4-FFF2-40B4-BE49-F238E27FC236}">
                <a16:creationId xmlns:a16="http://schemas.microsoft.com/office/drawing/2014/main" id="{41F37072-102C-D243-B37B-3A08ADD4106B}"/>
              </a:ext>
            </a:extLst>
          </p:cNvPr>
          <p:cNvSpPr>
            <a:spLocks noGrp="1"/>
          </p:cNvSpPr>
          <p:nvPr>
            <p:ph type="dt" sz="half" idx="10"/>
          </p:nvPr>
        </p:nvSpPr>
        <p:spPr/>
        <p:txBody>
          <a:bodyPr/>
          <a:lstStyle/>
          <a:p>
            <a:fld id="{8AF82614-0A28-4B48-B69E-1C6B66738C20}" type="datetimeFigureOut">
              <a:rPr lang="pt-PT" smtClean="0"/>
              <a:t>30/04/2026</a:t>
            </a:fld>
            <a:endParaRPr lang="pt-PT"/>
          </a:p>
        </p:txBody>
      </p:sp>
      <p:sp>
        <p:nvSpPr>
          <p:cNvPr id="8" name="Footer Placeholder 7">
            <a:extLst>
              <a:ext uri="{FF2B5EF4-FFF2-40B4-BE49-F238E27FC236}">
                <a16:creationId xmlns:a16="http://schemas.microsoft.com/office/drawing/2014/main" id="{0AEF9838-21B9-0645-B961-6801F12695E3}"/>
              </a:ext>
            </a:extLst>
          </p:cNvPr>
          <p:cNvSpPr>
            <a:spLocks noGrp="1"/>
          </p:cNvSpPr>
          <p:nvPr>
            <p:ph type="ftr" sz="quarter" idx="11"/>
          </p:nvPr>
        </p:nvSpPr>
        <p:spPr/>
        <p:txBody>
          <a:bodyPr/>
          <a:lstStyle/>
          <a:p>
            <a:endParaRPr lang="pt-PT"/>
          </a:p>
        </p:txBody>
      </p:sp>
      <p:sp>
        <p:nvSpPr>
          <p:cNvPr id="9" name="Slide Number Placeholder 8">
            <a:extLst>
              <a:ext uri="{FF2B5EF4-FFF2-40B4-BE49-F238E27FC236}">
                <a16:creationId xmlns:a16="http://schemas.microsoft.com/office/drawing/2014/main" id="{894C9CEB-D424-9443-BC67-9BAA17B010DA}"/>
              </a:ext>
            </a:extLst>
          </p:cNvPr>
          <p:cNvSpPr>
            <a:spLocks noGrp="1"/>
          </p:cNvSpPr>
          <p:nvPr>
            <p:ph type="sldNum" sz="quarter" idx="12"/>
          </p:nvPr>
        </p:nvSpPr>
        <p:spPr/>
        <p:txBody>
          <a:bodyPr/>
          <a:lstStyle/>
          <a:p>
            <a:fld id="{8DCD48CD-575D-BD46-AF7B-724D728AF7A4}" type="slidenum">
              <a:rPr lang="pt-PT" smtClean="0"/>
              <a:t>‹nº›</a:t>
            </a:fld>
            <a:endParaRPr lang="pt-PT"/>
          </a:p>
        </p:txBody>
      </p:sp>
    </p:spTree>
    <p:extLst>
      <p:ext uri="{BB962C8B-B14F-4D97-AF65-F5344CB8AC3E}">
        <p14:creationId xmlns:p14="http://schemas.microsoft.com/office/powerpoint/2010/main" val="6831766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1ED61-79E8-2B46-AD2A-69368BB32B5E}"/>
              </a:ext>
            </a:extLst>
          </p:cNvPr>
          <p:cNvSpPr>
            <a:spLocks noGrp="1"/>
          </p:cNvSpPr>
          <p:nvPr>
            <p:ph type="title"/>
          </p:nvPr>
        </p:nvSpPr>
        <p:spPr/>
        <p:txBody>
          <a:bodyPr/>
          <a:lstStyle/>
          <a:p>
            <a:r>
              <a:rPr lang="en-GB"/>
              <a:t>Click to edit Master title style</a:t>
            </a:r>
            <a:endParaRPr lang="pt-PT"/>
          </a:p>
        </p:txBody>
      </p:sp>
      <p:sp>
        <p:nvSpPr>
          <p:cNvPr id="3" name="Date Placeholder 2">
            <a:extLst>
              <a:ext uri="{FF2B5EF4-FFF2-40B4-BE49-F238E27FC236}">
                <a16:creationId xmlns:a16="http://schemas.microsoft.com/office/drawing/2014/main" id="{64FE4B56-7627-8346-86EB-34073FF2020B}"/>
              </a:ext>
            </a:extLst>
          </p:cNvPr>
          <p:cNvSpPr>
            <a:spLocks noGrp="1"/>
          </p:cNvSpPr>
          <p:nvPr>
            <p:ph type="dt" sz="half" idx="10"/>
          </p:nvPr>
        </p:nvSpPr>
        <p:spPr/>
        <p:txBody>
          <a:bodyPr/>
          <a:lstStyle/>
          <a:p>
            <a:fld id="{8AF82614-0A28-4B48-B69E-1C6B66738C20}" type="datetimeFigureOut">
              <a:rPr lang="pt-PT" smtClean="0"/>
              <a:t>30/04/2026</a:t>
            </a:fld>
            <a:endParaRPr lang="pt-PT"/>
          </a:p>
        </p:txBody>
      </p:sp>
      <p:sp>
        <p:nvSpPr>
          <p:cNvPr id="4" name="Footer Placeholder 3">
            <a:extLst>
              <a:ext uri="{FF2B5EF4-FFF2-40B4-BE49-F238E27FC236}">
                <a16:creationId xmlns:a16="http://schemas.microsoft.com/office/drawing/2014/main" id="{F19F15CE-78F9-AD47-91DF-5BC4048BFEB7}"/>
              </a:ext>
            </a:extLst>
          </p:cNvPr>
          <p:cNvSpPr>
            <a:spLocks noGrp="1"/>
          </p:cNvSpPr>
          <p:nvPr>
            <p:ph type="ftr" sz="quarter" idx="11"/>
          </p:nvPr>
        </p:nvSpPr>
        <p:spPr/>
        <p:txBody>
          <a:bodyPr/>
          <a:lstStyle/>
          <a:p>
            <a:endParaRPr lang="pt-PT"/>
          </a:p>
        </p:txBody>
      </p:sp>
      <p:sp>
        <p:nvSpPr>
          <p:cNvPr id="5" name="Slide Number Placeholder 4">
            <a:extLst>
              <a:ext uri="{FF2B5EF4-FFF2-40B4-BE49-F238E27FC236}">
                <a16:creationId xmlns:a16="http://schemas.microsoft.com/office/drawing/2014/main" id="{0E5DE8F7-3903-6040-84A5-BE369D7BC96E}"/>
              </a:ext>
            </a:extLst>
          </p:cNvPr>
          <p:cNvSpPr>
            <a:spLocks noGrp="1"/>
          </p:cNvSpPr>
          <p:nvPr>
            <p:ph type="sldNum" sz="quarter" idx="12"/>
          </p:nvPr>
        </p:nvSpPr>
        <p:spPr/>
        <p:txBody>
          <a:bodyPr/>
          <a:lstStyle/>
          <a:p>
            <a:fld id="{8DCD48CD-575D-BD46-AF7B-724D728AF7A4}" type="slidenum">
              <a:rPr lang="pt-PT" smtClean="0"/>
              <a:t>‹nº›</a:t>
            </a:fld>
            <a:endParaRPr lang="pt-PT"/>
          </a:p>
        </p:txBody>
      </p:sp>
    </p:spTree>
    <p:extLst>
      <p:ext uri="{BB962C8B-B14F-4D97-AF65-F5344CB8AC3E}">
        <p14:creationId xmlns:p14="http://schemas.microsoft.com/office/powerpoint/2010/main" val="25606967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457BEA7-F841-CA42-BC59-EA29E101C29A}"/>
              </a:ext>
            </a:extLst>
          </p:cNvPr>
          <p:cNvSpPr>
            <a:spLocks noGrp="1"/>
          </p:cNvSpPr>
          <p:nvPr>
            <p:ph type="dt" sz="half" idx="10"/>
          </p:nvPr>
        </p:nvSpPr>
        <p:spPr/>
        <p:txBody>
          <a:bodyPr/>
          <a:lstStyle/>
          <a:p>
            <a:fld id="{8AF82614-0A28-4B48-B69E-1C6B66738C20}" type="datetimeFigureOut">
              <a:rPr lang="pt-PT" smtClean="0"/>
              <a:t>30/04/2026</a:t>
            </a:fld>
            <a:endParaRPr lang="pt-PT"/>
          </a:p>
        </p:txBody>
      </p:sp>
      <p:sp>
        <p:nvSpPr>
          <p:cNvPr id="3" name="Footer Placeholder 2">
            <a:extLst>
              <a:ext uri="{FF2B5EF4-FFF2-40B4-BE49-F238E27FC236}">
                <a16:creationId xmlns:a16="http://schemas.microsoft.com/office/drawing/2014/main" id="{967C918F-5205-214F-AD6D-DC28C3F7D1F8}"/>
              </a:ext>
            </a:extLst>
          </p:cNvPr>
          <p:cNvSpPr>
            <a:spLocks noGrp="1"/>
          </p:cNvSpPr>
          <p:nvPr>
            <p:ph type="ftr" sz="quarter" idx="11"/>
          </p:nvPr>
        </p:nvSpPr>
        <p:spPr/>
        <p:txBody>
          <a:bodyPr/>
          <a:lstStyle/>
          <a:p>
            <a:endParaRPr lang="pt-PT"/>
          </a:p>
        </p:txBody>
      </p:sp>
      <p:sp>
        <p:nvSpPr>
          <p:cNvPr id="4" name="Slide Number Placeholder 3">
            <a:extLst>
              <a:ext uri="{FF2B5EF4-FFF2-40B4-BE49-F238E27FC236}">
                <a16:creationId xmlns:a16="http://schemas.microsoft.com/office/drawing/2014/main" id="{BA97BEB4-9670-924B-A48B-17E95CBF52AD}"/>
              </a:ext>
            </a:extLst>
          </p:cNvPr>
          <p:cNvSpPr>
            <a:spLocks noGrp="1"/>
          </p:cNvSpPr>
          <p:nvPr>
            <p:ph type="sldNum" sz="quarter" idx="12"/>
          </p:nvPr>
        </p:nvSpPr>
        <p:spPr/>
        <p:txBody>
          <a:bodyPr/>
          <a:lstStyle/>
          <a:p>
            <a:fld id="{8DCD48CD-575D-BD46-AF7B-724D728AF7A4}" type="slidenum">
              <a:rPr lang="pt-PT" smtClean="0"/>
              <a:t>‹nº›</a:t>
            </a:fld>
            <a:endParaRPr lang="pt-PT"/>
          </a:p>
        </p:txBody>
      </p:sp>
    </p:spTree>
    <p:extLst>
      <p:ext uri="{BB962C8B-B14F-4D97-AF65-F5344CB8AC3E}">
        <p14:creationId xmlns:p14="http://schemas.microsoft.com/office/powerpoint/2010/main" val="3122908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2F0C6-C57E-2D4A-A3C0-443873467C8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pt-PT"/>
          </a:p>
        </p:txBody>
      </p:sp>
      <p:sp>
        <p:nvSpPr>
          <p:cNvPr id="3" name="Content Placeholder 2">
            <a:extLst>
              <a:ext uri="{FF2B5EF4-FFF2-40B4-BE49-F238E27FC236}">
                <a16:creationId xmlns:a16="http://schemas.microsoft.com/office/drawing/2014/main" id="{CA9F7B95-E57F-5041-B565-0B542A7A23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pt-PT"/>
          </a:p>
        </p:txBody>
      </p:sp>
      <p:sp>
        <p:nvSpPr>
          <p:cNvPr id="4" name="Text Placeholder 3">
            <a:extLst>
              <a:ext uri="{FF2B5EF4-FFF2-40B4-BE49-F238E27FC236}">
                <a16:creationId xmlns:a16="http://schemas.microsoft.com/office/drawing/2014/main" id="{7DA05715-3972-544D-9BD8-6B2ED7352F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D6F883F-F6A5-5F40-95FB-326912920051}"/>
              </a:ext>
            </a:extLst>
          </p:cNvPr>
          <p:cNvSpPr>
            <a:spLocks noGrp="1"/>
          </p:cNvSpPr>
          <p:nvPr>
            <p:ph type="dt" sz="half" idx="10"/>
          </p:nvPr>
        </p:nvSpPr>
        <p:spPr/>
        <p:txBody>
          <a:bodyPr/>
          <a:lstStyle/>
          <a:p>
            <a:fld id="{8AF82614-0A28-4B48-B69E-1C6B66738C20}" type="datetimeFigureOut">
              <a:rPr lang="pt-PT" smtClean="0"/>
              <a:t>30/04/2026</a:t>
            </a:fld>
            <a:endParaRPr lang="pt-PT"/>
          </a:p>
        </p:txBody>
      </p:sp>
      <p:sp>
        <p:nvSpPr>
          <p:cNvPr id="6" name="Footer Placeholder 5">
            <a:extLst>
              <a:ext uri="{FF2B5EF4-FFF2-40B4-BE49-F238E27FC236}">
                <a16:creationId xmlns:a16="http://schemas.microsoft.com/office/drawing/2014/main" id="{16F16742-B99F-FF41-9517-9F766C1F66FC}"/>
              </a:ext>
            </a:extLst>
          </p:cNvPr>
          <p:cNvSpPr>
            <a:spLocks noGrp="1"/>
          </p:cNvSpPr>
          <p:nvPr>
            <p:ph type="ftr" sz="quarter" idx="11"/>
          </p:nvPr>
        </p:nvSpPr>
        <p:spPr/>
        <p:txBody>
          <a:bodyPr/>
          <a:lstStyle/>
          <a:p>
            <a:endParaRPr lang="pt-PT"/>
          </a:p>
        </p:txBody>
      </p:sp>
      <p:sp>
        <p:nvSpPr>
          <p:cNvPr id="7" name="Slide Number Placeholder 6">
            <a:extLst>
              <a:ext uri="{FF2B5EF4-FFF2-40B4-BE49-F238E27FC236}">
                <a16:creationId xmlns:a16="http://schemas.microsoft.com/office/drawing/2014/main" id="{024959F8-DB3C-5446-B892-67E30911B19B}"/>
              </a:ext>
            </a:extLst>
          </p:cNvPr>
          <p:cNvSpPr>
            <a:spLocks noGrp="1"/>
          </p:cNvSpPr>
          <p:nvPr>
            <p:ph type="sldNum" sz="quarter" idx="12"/>
          </p:nvPr>
        </p:nvSpPr>
        <p:spPr/>
        <p:txBody>
          <a:bodyPr/>
          <a:lstStyle/>
          <a:p>
            <a:fld id="{8DCD48CD-575D-BD46-AF7B-724D728AF7A4}" type="slidenum">
              <a:rPr lang="pt-PT" smtClean="0"/>
              <a:t>‹nº›</a:t>
            </a:fld>
            <a:endParaRPr lang="pt-PT"/>
          </a:p>
        </p:txBody>
      </p:sp>
    </p:spTree>
    <p:extLst>
      <p:ext uri="{BB962C8B-B14F-4D97-AF65-F5344CB8AC3E}">
        <p14:creationId xmlns:p14="http://schemas.microsoft.com/office/powerpoint/2010/main" val="705633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62A0A-100C-7B4C-AADD-B0F54EC5BFE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pt-PT"/>
          </a:p>
        </p:txBody>
      </p:sp>
      <p:sp>
        <p:nvSpPr>
          <p:cNvPr id="3" name="Picture Placeholder 2">
            <a:extLst>
              <a:ext uri="{FF2B5EF4-FFF2-40B4-BE49-F238E27FC236}">
                <a16:creationId xmlns:a16="http://schemas.microsoft.com/office/drawing/2014/main" id="{07BEA80A-38AE-C543-815B-80511C5A05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Text Placeholder 3">
            <a:extLst>
              <a:ext uri="{FF2B5EF4-FFF2-40B4-BE49-F238E27FC236}">
                <a16:creationId xmlns:a16="http://schemas.microsoft.com/office/drawing/2014/main" id="{E0A5BDCE-9B90-564B-98EF-937DD37766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92A9EF0-5F8E-6D47-8FE6-5F4FCAFE04F4}"/>
              </a:ext>
            </a:extLst>
          </p:cNvPr>
          <p:cNvSpPr>
            <a:spLocks noGrp="1"/>
          </p:cNvSpPr>
          <p:nvPr>
            <p:ph type="dt" sz="half" idx="10"/>
          </p:nvPr>
        </p:nvSpPr>
        <p:spPr/>
        <p:txBody>
          <a:bodyPr/>
          <a:lstStyle/>
          <a:p>
            <a:fld id="{8AF82614-0A28-4B48-B69E-1C6B66738C20}" type="datetimeFigureOut">
              <a:rPr lang="pt-PT" smtClean="0"/>
              <a:t>30/04/2026</a:t>
            </a:fld>
            <a:endParaRPr lang="pt-PT"/>
          </a:p>
        </p:txBody>
      </p:sp>
      <p:sp>
        <p:nvSpPr>
          <p:cNvPr id="6" name="Footer Placeholder 5">
            <a:extLst>
              <a:ext uri="{FF2B5EF4-FFF2-40B4-BE49-F238E27FC236}">
                <a16:creationId xmlns:a16="http://schemas.microsoft.com/office/drawing/2014/main" id="{90E924EB-4C91-1E4D-93EC-5BCC338A293A}"/>
              </a:ext>
            </a:extLst>
          </p:cNvPr>
          <p:cNvSpPr>
            <a:spLocks noGrp="1"/>
          </p:cNvSpPr>
          <p:nvPr>
            <p:ph type="ftr" sz="quarter" idx="11"/>
          </p:nvPr>
        </p:nvSpPr>
        <p:spPr/>
        <p:txBody>
          <a:bodyPr/>
          <a:lstStyle/>
          <a:p>
            <a:endParaRPr lang="pt-PT"/>
          </a:p>
        </p:txBody>
      </p:sp>
      <p:sp>
        <p:nvSpPr>
          <p:cNvPr id="7" name="Slide Number Placeholder 6">
            <a:extLst>
              <a:ext uri="{FF2B5EF4-FFF2-40B4-BE49-F238E27FC236}">
                <a16:creationId xmlns:a16="http://schemas.microsoft.com/office/drawing/2014/main" id="{D2132F8B-2F70-234F-9559-FA097B9BA250}"/>
              </a:ext>
            </a:extLst>
          </p:cNvPr>
          <p:cNvSpPr>
            <a:spLocks noGrp="1"/>
          </p:cNvSpPr>
          <p:nvPr>
            <p:ph type="sldNum" sz="quarter" idx="12"/>
          </p:nvPr>
        </p:nvSpPr>
        <p:spPr/>
        <p:txBody>
          <a:bodyPr/>
          <a:lstStyle/>
          <a:p>
            <a:fld id="{8DCD48CD-575D-BD46-AF7B-724D728AF7A4}" type="slidenum">
              <a:rPr lang="pt-PT" smtClean="0"/>
              <a:t>‹nº›</a:t>
            </a:fld>
            <a:endParaRPr lang="pt-PT"/>
          </a:p>
        </p:txBody>
      </p:sp>
    </p:spTree>
    <p:extLst>
      <p:ext uri="{BB962C8B-B14F-4D97-AF65-F5344CB8AC3E}">
        <p14:creationId xmlns:p14="http://schemas.microsoft.com/office/powerpoint/2010/main" val="19782293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09157FE-4861-C844-967F-53193B7B93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pt-PT"/>
          </a:p>
        </p:txBody>
      </p:sp>
      <p:sp>
        <p:nvSpPr>
          <p:cNvPr id="3" name="Text Placeholder 2">
            <a:extLst>
              <a:ext uri="{FF2B5EF4-FFF2-40B4-BE49-F238E27FC236}">
                <a16:creationId xmlns:a16="http://schemas.microsoft.com/office/drawing/2014/main" id="{518FEEAE-756F-4247-BDA2-77A46A5BE0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pt-PT"/>
          </a:p>
        </p:txBody>
      </p:sp>
      <p:sp>
        <p:nvSpPr>
          <p:cNvPr id="4" name="Date Placeholder 3">
            <a:extLst>
              <a:ext uri="{FF2B5EF4-FFF2-40B4-BE49-F238E27FC236}">
                <a16:creationId xmlns:a16="http://schemas.microsoft.com/office/drawing/2014/main" id="{D2142837-E807-1C46-88E5-4975372794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F82614-0A28-4B48-B69E-1C6B66738C20}" type="datetimeFigureOut">
              <a:rPr lang="pt-PT" smtClean="0"/>
              <a:t>30/04/2026</a:t>
            </a:fld>
            <a:endParaRPr lang="pt-PT"/>
          </a:p>
        </p:txBody>
      </p:sp>
      <p:sp>
        <p:nvSpPr>
          <p:cNvPr id="5" name="Footer Placeholder 4">
            <a:extLst>
              <a:ext uri="{FF2B5EF4-FFF2-40B4-BE49-F238E27FC236}">
                <a16:creationId xmlns:a16="http://schemas.microsoft.com/office/drawing/2014/main" id="{57F76B34-77CA-1F4C-A3ED-C8B3C5D8B7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PT"/>
          </a:p>
        </p:txBody>
      </p:sp>
      <p:sp>
        <p:nvSpPr>
          <p:cNvPr id="6" name="Slide Number Placeholder 5">
            <a:extLst>
              <a:ext uri="{FF2B5EF4-FFF2-40B4-BE49-F238E27FC236}">
                <a16:creationId xmlns:a16="http://schemas.microsoft.com/office/drawing/2014/main" id="{059FF6E9-FC8C-8E40-9D0E-024597064E1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CD48CD-575D-BD46-AF7B-724D728AF7A4}" type="slidenum">
              <a:rPr lang="pt-PT" smtClean="0"/>
              <a:t>‹nº›</a:t>
            </a:fld>
            <a:endParaRPr lang="pt-PT"/>
          </a:p>
        </p:txBody>
      </p:sp>
    </p:spTree>
    <p:extLst>
      <p:ext uri="{BB962C8B-B14F-4D97-AF65-F5344CB8AC3E}">
        <p14:creationId xmlns:p14="http://schemas.microsoft.com/office/powerpoint/2010/main" val="41015263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record.pt/futebol/futebol-nacional/liga-bwin/fc-porto/detalhe/pinto-da-costa-aponta-fc-porto-como-exemplo-em-portugal-e-uma-inspiracao-para-os-demais"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18-tTziGWOE"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scândalo do FC Porto: buscas incluem casas de Pinto da Costa e empresários  — idealista/news">
            <a:extLst>
              <a:ext uri="{FF2B5EF4-FFF2-40B4-BE49-F238E27FC236}">
                <a16:creationId xmlns:a16="http://schemas.microsoft.com/office/drawing/2014/main" id="{7EC56719-806B-4B49-87CD-18F4D17952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F390FB5-FF5E-DB4B-819C-313A74A7697D}"/>
              </a:ext>
            </a:extLst>
          </p:cNvPr>
          <p:cNvSpPr txBox="1"/>
          <p:nvPr/>
        </p:nvSpPr>
        <p:spPr>
          <a:xfrm>
            <a:off x="998995" y="5486400"/>
            <a:ext cx="10194009" cy="984885"/>
          </a:xfrm>
          <a:prstGeom prst="rect">
            <a:avLst/>
          </a:prstGeom>
          <a:noFill/>
        </p:spPr>
        <p:txBody>
          <a:bodyPr wrap="none" rtlCol="0">
            <a:spAutoFit/>
          </a:bodyPr>
          <a:lstStyle/>
          <a:p>
            <a:r>
              <a:rPr lang="pt-PT" sz="4000" b="1" dirty="0">
                <a:solidFill>
                  <a:schemeClr val="bg1"/>
                </a:solidFill>
              </a:rPr>
              <a:t>O </a:t>
            </a:r>
            <a:r>
              <a:rPr lang="pt-PT" sz="4000" b="1" dirty="0" err="1">
                <a:solidFill>
                  <a:schemeClr val="bg1"/>
                </a:solidFill>
              </a:rPr>
              <a:t>FCPorto</a:t>
            </a:r>
            <a:r>
              <a:rPr lang="pt-PT" sz="4000" b="1" dirty="0">
                <a:solidFill>
                  <a:schemeClr val="bg1"/>
                </a:solidFill>
              </a:rPr>
              <a:t> e a Sustentabilidade: estado da arte.</a:t>
            </a:r>
          </a:p>
          <a:p>
            <a:pPr algn="r"/>
            <a:r>
              <a:rPr lang="pt-PT" b="1" dirty="0">
                <a:solidFill>
                  <a:schemeClr val="bg1"/>
                </a:solidFill>
              </a:rPr>
              <a:t>Estádio do Dragão, 7 de Março 2023</a:t>
            </a:r>
          </a:p>
        </p:txBody>
      </p:sp>
    </p:spTree>
    <p:extLst>
      <p:ext uri="{BB962C8B-B14F-4D97-AF65-F5344CB8AC3E}">
        <p14:creationId xmlns:p14="http://schemas.microsoft.com/office/powerpoint/2010/main" val="28243883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E4A7FDD-9765-BE44-BFEB-EEE39817491D}"/>
              </a:ext>
            </a:extLst>
          </p:cNvPr>
          <p:cNvSpPr txBox="1"/>
          <p:nvPr/>
        </p:nvSpPr>
        <p:spPr>
          <a:xfrm>
            <a:off x="707036" y="2041312"/>
            <a:ext cx="10777928" cy="2775375"/>
          </a:xfrm>
          <a:prstGeom prst="rect">
            <a:avLst/>
          </a:prstGeom>
          <a:noFill/>
        </p:spPr>
        <p:txBody>
          <a:bodyPr wrap="square">
            <a:spAutoFit/>
          </a:bodyPr>
          <a:lstStyle/>
          <a:p>
            <a:pPr>
              <a:lnSpc>
                <a:spcPct val="150000"/>
              </a:lnSpc>
            </a:pPr>
            <a:r>
              <a:rPr lang="en-PT" sz="3200" b="1" u="sng" dirty="0">
                <a:effectLst/>
                <a:latin typeface="Times New Roman" panose="02020603050405020304" pitchFamily="18" charset="0"/>
                <a:ea typeface="Times New Roman" panose="02020603050405020304" pitchFamily="18" charset="0"/>
                <a:cs typeface="Times New Roman" panose="02020603050405020304" pitchFamily="18" charset="0"/>
              </a:rPr>
              <a:t>Trabalhos em escrita: dois (2)</a:t>
            </a:r>
          </a:p>
          <a:p>
            <a:pPr>
              <a:lnSpc>
                <a:spcPct val="150000"/>
              </a:lnSpc>
            </a:pPr>
            <a:endParaRPr lang="en-PT" sz="3200"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lnSpc>
                <a:spcPct val="150000"/>
              </a:lnSpc>
            </a:pPr>
            <a:r>
              <a:rPr lang="en-PT" sz="1800" dirty="0">
                <a:solidFill>
                  <a:srgbClr val="000000"/>
                </a:solidFill>
                <a:effectLst/>
                <a:latin typeface="Helvetica" pitchFamily="2" charset="0"/>
                <a:ea typeface="Times New Roman" panose="02020603050405020304" pitchFamily="18" charset="0"/>
                <a:cs typeface="Times New Roman" panose="02020603050405020304" pitchFamily="18" charset="0"/>
              </a:rPr>
              <a:t>Cayolla, R., Escadas, M., Biscaia, R., </a:t>
            </a:r>
            <a:r>
              <a:rPr lang="pt-BR" sz="1800" dirty="0" err="1">
                <a:solidFill>
                  <a:srgbClr val="000000"/>
                </a:solidFill>
                <a:effectLst/>
                <a:latin typeface="Helvetica" pitchFamily="2" charset="0"/>
                <a:ea typeface="Times New Roman" panose="02020603050405020304" pitchFamily="18" charset="0"/>
                <a:cs typeface="Times New Roman" panose="02020603050405020304" pitchFamily="18" charset="0"/>
              </a:rPr>
              <a:t>Ahuvia</a:t>
            </a:r>
            <a:r>
              <a:rPr lang="pt-BR" sz="1800" dirty="0">
                <a:solidFill>
                  <a:srgbClr val="000000"/>
                </a:solidFill>
                <a:effectLst/>
                <a:latin typeface="Helvetica" pitchFamily="2" charset="0"/>
                <a:ea typeface="Times New Roman" panose="02020603050405020304" pitchFamily="18" charset="0"/>
                <a:cs typeface="Times New Roman" panose="02020603050405020304" pitchFamily="18" charset="0"/>
              </a:rPr>
              <a:t>, A., </a:t>
            </a:r>
            <a:r>
              <a:rPr lang="en-PT" sz="1800" dirty="0">
                <a:solidFill>
                  <a:srgbClr val="000000"/>
                </a:solidFill>
                <a:effectLst/>
                <a:latin typeface="Helvetica" pitchFamily="2" charset="0"/>
                <a:ea typeface="Times New Roman" panose="02020603050405020304" pitchFamily="18" charset="0"/>
                <a:cs typeface="Times New Roman" panose="02020603050405020304" pitchFamily="18" charset="0"/>
              </a:rPr>
              <a:t>Kellison, T. B., &amp; Santos, T. (2023). </a:t>
            </a:r>
            <a:r>
              <a:rPr lang="en-US" sz="1800" dirty="0">
                <a:solidFill>
                  <a:srgbClr val="000000"/>
                </a:solidFill>
                <a:effectLst/>
                <a:latin typeface="Helvetica" pitchFamily="2" charset="0"/>
                <a:ea typeface="Times New Roman" panose="02020603050405020304" pitchFamily="18" charset="0"/>
                <a:cs typeface="Times New Roman" panose="02020603050405020304" pitchFamily="18" charset="0"/>
              </a:rPr>
              <a:t>Brand Love vs. Fan Identity: The role of Sustainability.</a:t>
            </a:r>
            <a:endParaRPr lang="en-PT" sz="3200"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lnSpc>
                <a:spcPct val="150000"/>
              </a:lnSpc>
            </a:pPr>
            <a:r>
              <a:rPr lang="en-PT" sz="1800" dirty="0">
                <a:solidFill>
                  <a:srgbClr val="000000"/>
                </a:solidFill>
                <a:effectLst/>
                <a:latin typeface="Helvetica" pitchFamily="2" charset="0"/>
                <a:ea typeface="Times New Roman" panose="02020603050405020304" pitchFamily="18" charset="0"/>
                <a:cs typeface="Times New Roman" panose="02020603050405020304" pitchFamily="18" charset="0"/>
              </a:rPr>
              <a:t>Cayolla, R., Escadas, M., &amp; Santos, T. (2023). </a:t>
            </a:r>
            <a:r>
              <a:rPr lang="en-US" sz="1800" dirty="0">
                <a:solidFill>
                  <a:srgbClr val="000000"/>
                </a:solidFill>
                <a:effectLst/>
                <a:latin typeface="Helvetica" pitchFamily="2" charset="0"/>
                <a:ea typeface="Times New Roman" panose="02020603050405020304" pitchFamily="18" charset="0"/>
                <a:cs typeface="Times New Roman" panose="02020603050405020304" pitchFamily="18" charset="0"/>
              </a:rPr>
              <a:t>The profile of a season ticket holder.</a:t>
            </a:r>
            <a:endParaRPr lang="en-PT"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6190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10;&#10;Description automatically generated">
            <a:extLst>
              <a:ext uri="{FF2B5EF4-FFF2-40B4-BE49-F238E27FC236}">
                <a16:creationId xmlns:a16="http://schemas.microsoft.com/office/drawing/2014/main" id="{50803BB6-279E-3E4A-983E-E274FDED3593}"/>
              </a:ext>
            </a:extLst>
          </p:cNvPr>
          <p:cNvPicPr>
            <a:picLocks noChangeAspect="1"/>
          </p:cNvPicPr>
          <p:nvPr/>
        </p:nvPicPr>
        <p:blipFill>
          <a:blip r:embed="rId2"/>
          <a:stretch>
            <a:fillRect/>
          </a:stretch>
        </p:blipFill>
        <p:spPr>
          <a:xfrm>
            <a:off x="1381125" y="0"/>
            <a:ext cx="9429750" cy="6858000"/>
          </a:xfrm>
          <a:prstGeom prst="rect">
            <a:avLst/>
          </a:prstGeom>
        </p:spPr>
      </p:pic>
    </p:spTree>
    <p:extLst>
      <p:ext uri="{BB962C8B-B14F-4D97-AF65-F5344CB8AC3E}">
        <p14:creationId xmlns:p14="http://schemas.microsoft.com/office/powerpoint/2010/main" val="30983097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10;&#10;Description automatically generated">
            <a:extLst>
              <a:ext uri="{FF2B5EF4-FFF2-40B4-BE49-F238E27FC236}">
                <a16:creationId xmlns:a16="http://schemas.microsoft.com/office/drawing/2014/main" id="{4083805A-B978-9B42-92BF-27144DC0D3DE}"/>
              </a:ext>
            </a:extLst>
          </p:cNvPr>
          <p:cNvPicPr>
            <a:picLocks noChangeAspect="1"/>
          </p:cNvPicPr>
          <p:nvPr/>
        </p:nvPicPr>
        <p:blipFill>
          <a:blip r:embed="rId2"/>
          <a:stretch>
            <a:fillRect/>
          </a:stretch>
        </p:blipFill>
        <p:spPr>
          <a:xfrm>
            <a:off x="184150" y="1054100"/>
            <a:ext cx="11823700" cy="4749800"/>
          </a:xfrm>
          <a:prstGeom prst="rect">
            <a:avLst/>
          </a:prstGeom>
        </p:spPr>
      </p:pic>
    </p:spTree>
    <p:extLst>
      <p:ext uri="{BB962C8B-B14F-4D97-AF65-F5344CB8AC3E}">
        <p14:creationId xmlns:p14="http://schemas.microsoft.com/office/powerpoint/2010/main" val="4047636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B28F1DB-08BF-8C42-BE31-967EE33F8248}"/>
              </a:ext>
            </a:extLst>
          </p:cNvPr>
          <p:cNvPicPr>
            <a:picLocks noChangeAspect="1"/>
          </p:cNvPicPr>
          <p:nvPr/>
        </p:nvPicPr>
        <p:blipFill>
          <a:blip r:embed="rId2"/>
          <a:stretch>
            <a:fillRect/>
          </a:stretch>
        </p:blipFill>
        <p:spPr>
          <a:xfrm>
            <a:off x="1581150" y="1695450"/>
            <a:ext cx="9029700" cy="3467100"/>
          </a:xfrm>
          <a:prstGeom prst="rect">
            <a:avLst/>
          </a:prstGeom>
        </p:spPr>
      </p:pic>
    </p:spTree>
    <p:extLst>
      <p:ext uri="{BB962C8B-B14F-4D97-AF65-F5344CB8AC3E}">
        <p14:creationId xmlns:p14="http://schemas.microsoft.com/office/powerpoint/2010/main" val="37944403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 letter, email&#10;&#10;Description automatically generated">
            <a:extLst>
              <a:ext uri="{FF2B5EF4-FFF2-40B4-BE49-F238E27FC236}">
                <a16:creationId xmlns:a16="http://schemas.microsoft.com/office/drawing/2014/main" id="{A2E2D444-39AE-4240-93A7-C8D6CA404095}"/>
              </a:ext>
            </a:extLst>
          </p:cNvPr>
          <p:cNvPicPr>
            <a:picLocks noChangeAspect="1"/>
          </p:cNvPicPr>
          <p:nvPr/>
        </p:nvPicPr>
        <p:blipFill>
          <a:blip r:embed="rId2"/>
          <a:stretch>
            <a:fillRect/>
          </a:stretch>
        </p:blipFill>
        <p:spPr>
          <a:xfrm>
            <a:off x="584200" y="120650"/>
            <a:ext cx="11023600" cy="6616700"/>
          </a:xfrm>
          <a:prstGeom prst="rect">
            <a:avLst/>
          </a:prstGeom>
        </p:spPr>
      </p:pic>
    </p:spTree>
    <p:extLst>
      <p:ext uri="{BB962C8B-B14F-4D97-AF65-F5344CB8AC3E}">
        <p14:creationId xmlns:p14="http://schemas.microsoft.com/office/powerpoint/2010/main" val="2135256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D643D9-171B-3D40-B315-CA9423032EE3}"/>
              </a:ext>
            </a:extLst>
          </p:cNvPr>
          <p:cNvSpPr txBox="1"/>
          <p:nvPr/>
        </p:nvSpPr>
        <p:spPr>
          <a:xfrm>
            <a:off x="704538" y="1717092"/>
            <a:ext cx="10867869" cy="2585323"/>
          </a:xfrm>
          <a:prstGeom prst="rect">
            <a:avLst/>
          </a:prstGeom>
          <a:noFill/>
        </p:spPr>
        <p:txBody>
          <a:bodyPr wrap="square">
            <a:spAutoFit/>
          </a:bodyPr>
          <a:lstStyle/>
          <a:p>
            <a:r>
              <a:rPr lang="pt-PT" dirty="0"/>
              <a:t>﻿</a:t>
            </a:r>
            <a:r>
              <a:rPr lang="en-US" dirty="0"/>
              <a:t>The current results suggest PSTs should consider three key ideas when developing sustainability initiatives. </a:t>
            </a:r>
          </a:p>
          <a:p>
            <a:r>
              <a:rPr lang="en-US" dirty="0"/>
              <a:t>First, it is crucial to obtain knowledge of what sustainable initiatives their fans consider to be more important. </a:t>
            </a:r>
          </a:p>
          <a:p>
            <a:endParaRPr lang="en-US" dirty="0"/>
          </a:p>
          <a:p>
            <a:r>
              <a:rPr lang="en-US" dirty="0"/>
              <a:t>Second, PSTs must monitor how these initiatives evolve over time (e.g., by measuring how fans classify the consistency of waste reduction initiatives in the stadium, how they experience the measures implemented by the PST, and how aware they are of all initiatives). </a:t>
            </a:r>
          </a:p>
          <a:p>
            <a:endParaRPr lang="en-US" dirty="0"/>
          </a:p>
          <a:p>
            <a:r>
              <a:rPr lang="en-US" dirty="0"/>
              <a:t>Third, PSTs could use the levels of awareness and sustainable behaviors adopted by fans to develop a segmentation strategy and better customize their communication and impact of sustainability initiatives.</a:t>
            </a:r>
          </a:p>
        </p:txBody>
      </p:sp>
    </p:spTree>
    <p:extLst>
      <p:ext uri="{BB962C8B-B14F-4D97-AF65-F5344CB8AC3E}">
        <p14:creationId xmlns:p14="http://schemas.microsoft.com/office/powerpoint/2010/main" val="42355561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FFE1F843-5997-EF4C-ABD8-983A30FA09F1}"/>
              </a:ext>
            </a:extLst>
          </p:cNvPr>
          <p:cNvPicPr>
            <a:picLocks noChangeAspect="1"/>
          </p:cNvPicPr>
          <p:nvPr/>
        </p:nvPicPr>
        <p:blipFill>
          <a:blip r:embed="rId2"/>
          <a:stretch>
            <a:fillRect/>
          </a:stretch>
        </p:blipFill>
        <p:spPr>
          <a:xfrm>
            <a:off x="1809750" y="0"/>
            <a:ext cx="8572500" cy="6858000"/>
          </a:xfrm>
          <a:prstGeom prst="rect">
            <a:avLst/>
          </a:prstGeom>
        </p:spPr>
      </p:pic>
    </p:spTree>
    <p:extLst>
      <p:ext uri="{BB962C8B-B14F-4D97-AF65-F5344CB8AC3E}">
        <p14:creationId xmlns:p14="http://schemas.microsoft.com/office/powerpoint/2010/main" val="1665633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11981630-5F9A-8743-B1ED-D735A674211F}"/>
              </a:ext>
            </a:extLst>
          </p:cNvPr>
          <p:cNvPicPr>
            <a:picLocks noChangeAspect="1"/>
          </p:cNvPicPr>
          <p:nvPr/>
        </p:nvPicPr>
        <p:blipFill>
          <a:blip r:embed="rId2"/>
          <a:stretch>
            <a:fillRect/>
          </a:stretch>
        </p:blipFill>
        <p:spPr>
          <a:xfrm>
            <a:off x="1466850" y="1270000"/>
            <a:ext cx="9258300" cy="4318000"/>
          </a:xfrm>
          <a:prstGeom prst="rect">
            <a:avLst/>
          </a:prstGeom>
        </p:spPr>
      </p:pic>
    </p:spTree>
    <p:extLst>
      <p:ext uri="{BB962C8B-B14F-4D97-AF65-F5344CB8AC3E}">
        <p14:creationId xmlns:p14="http://schemas.microsoft.com/office/powerpoint/2010/main" val="40237252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9388F83-DE87-644A-A0B8-AAD10B14876A}"/>
              </a:ext>
            </a:extLst>
          </p:cNvPr>
          <p:cNvSpPr txBox="1"/>
          <p:nvPr/>
        </p:nvSpPr>
        <p:spPr>
          <a:xfrm>
            <a:off x="617095" y="1859339"/>
            <a:ext cx="10957810" cy="3139321"/>
          </a:xfrm>
          <a:prstGeom prst="rect">
            <a:avLst/>
          </a:prstGeom>
          <a:noFill/>
        </p:spPr>
        <p:txBody>
          <a:bodyPr wrap="square">
            <a:spAutoFit/>
          </a:bodyPr>
          <a:lstStyle/>
          <a:p>
            <a:r>
              <a:rPr lang="en-US" dirty="0"/>
              <a:t>This is the first study in which it is confirmed that distance has no impact on the awareness that members have about PSO SIs.</a:t>
            </a:r>
          </a:p>
          <a:p>
            <a:endParaRPr lang="en-US" dirty="0"/>
          </a:p>
          <a:p>
            <a:r>
              <a:rPr lang="en-US" dirty="0"/>
              <a:t>﻿The second contribution to the literature is the positive importance of distance for members who have PSO SI awareness because distance strengthens the members’ relationship with the PSO.</a:t>
            </a:r>
          </a:p>
          <a:p>
            <a:endParaRPr lang="en-US" dirty="0"/>
          </a:p>
          <a:p>
            <a:r>
              <a:rPr lang="en-US" dirty="0"/>
              <a:t>The third contribution to the literature is member awareness of the SI implanted to evaluate the topics more positively, thus reinforcing the importance of member SI awareness.</a:t>
            </a:r>
          </a:p>
          <a:p>
            <a:endParaRPr lang="en-US" dirty="0"/>
          </a:p>
          <a:p>
            <a:r>
              <a:rPr lang="en-US" dirty="0"/>
              <a:t>﻿The fourth contribution reinforces the importance of members’ SI awareness and the (</a:t>
            </a:r>
            <a:r>
              <a:rPr lang="en-US" dirty="0" err="1"/>
              <a:t>ir</a:t>
            </a:r>
            <a:r>
              <a:rPr lang="en-US" dirty="0"/>
              <a:t>)relevance that distance has in the topic assessment.</a:t>
            </a:r>
          </a:p>
        </p:txBody>
      </p:sp>
    </p:spTree>
    <p:extLst>
      <p:ext uri="{BB962C8B-B14F-4D97-AF65-F5344CB8AC3E}">
        <p14:creationId xmlns:p14="http://schemas.microsoft.com/office/powerpoint/2010/main" val="31702327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able&#10;&#10;Description automatically generated with low confidence">
            <a:extLst>
              <a:ext uri="{FF2B5EF4-FFF2-40B4-BE49-F238E27FC236}">
                <a16:creationId xmlns:a16="http://schemas.microsoft.com/office/drawing/2014/main" id="{CDE37525-2E52-9D4D-86EE-B8B9094E7A9D}"/>
              </a:ext>
            </a:extLst>
          </p:cNvPr>
          <p:cNvPicPr>
            <a:picLocks noChangeAspect="1"/>
          </p:cNvPicPr>
          <p:nvPr/>
        </p:nvPicPr>
        <p:blipFill>
          <a:blip r:embed="rId2"/>
          <a:stretch>
            <a:fillRect/>
          </a:stretch>
        </p:blipFill>
        <p:spPr>
          <a:xfrm>
            <a:off x="3213100" y="69850"/>
            <a:ext cx="5765800" cy="6718300"/>
          </a:xfrm>
          <a:prstGeom prst="rect">
            <a:avLst/>
          </a:prstGeom>
        </p:spPr>
      </p:pic>
    </p:spTree>
    <p:extLst>
      <p:ext uri="{BB962C8B-B14F-4D97-AF65-F5344CB8AC3E}">
        <p14:creationId xmlns:p14="http://schemas.microsoft.com/office/powerpoint/2010/main" val="533143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4AD513B-9EF0-1746-B834-14D8A3B0D4D8}"/>
              </a:ext>
            </a:extLst>
          </p:cNvPr>
          <p:cNvSpPr txBox="1"/>
          <p:nvPr/>
        </p:nvSpPr>
        <p:spPr>
          <a:xfrm>
            <a:off x="4200939" y="3244334"/>
            <a:ext cx="3790122" cy="369332"/>
          </a:xfrm>
          <a:prstGeom prst="rect">
            <a:avLst/>
          </a:prstGeom>
          <a:noFill/>
        </p:spPr>
        <p:txBody>
          <a:bodyPr wrap="square">
            <a:spAutoFit/>
          </a:bodyPr>
          <a:lstStyle/>
          <a:p>
            <a:r>
              <a:rPr lang="pt-PT" sz="1800" u="sng" dirty="0">
                <a:solidFill>
                  <a:srgbClr val="0563C1"/>
                </a:solidFill>
                <a:effectLst/>
                <a:latin typeface="Helvetica" pitchFamily="2" charset="0"/>
                <a:ea typeface="Times New Roman" panose="02020603050405020304" pitchFamily="18" charset="0"/>
                <a:hlinkClick r:id="rId2"/>
              </a:rPr>
              <a:t>FCPorto líder da Sustentabilidade</a:t>
            </a:r>
            <a:r>
              <a:rPr lang="en-PT" dirty="0">
                <a:effectLst/>
              </a:rPr>
              <a:t> </a:t>
            </a:r>
            <a:endParaRPr lang="pt-PT" dirty="0"/>
          </a:p>
        </p:txBody>
      </p:sp>
    </p:spTree>
    <p:extLst>
      <p:ext uri="{BB962C8B-B14F-4D97-AF65-F5344CB8AC3E}">
        <p14:creationId xmlns:p14="http://schemas.microsoft.com/office/powerpoint/2010/main" val="13094684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AAB109A1-1D9B-2B49-AE8A-B3B3C379246B}"/>
              </a:ext>
            </a:extLst>
          </p:cNvPr>
          <p:cNvPicPr>
            <a:picLocks noChangeAspect="1"/>
          </p:cNvPicPr>
          <p:nvPr/>
        </p:nvPicPr>
        <p:blipFill>
          <a:blip r:embed="rId2"/>
          <a:stretch>
            <a:fillRect/>
          </a:stretch>
        </p:blipFill>
        <p:spPr>
          <a:xfrm>
            <a:off x="355600" y="1422400"/>
            <a:ext cx="11480800" cy="4013200"/>
          </a:xfrm>
          <a:prstGeom prst="rect">
            <a:avLst/>
          </a:prstGeom>
        </p:spPr>
      </p:pic>
    </p:spTree>
    <p:extLst>
      <p:ext uri="{BB962C8B-B14F-4D97-AF65-F5344CB8AC3E}">
        <p14:creationId xmlns:p14="http://schemas.microsoft.com/office/powerpoint/2010/main" val="36528084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5D331D5-B7DB-9248-9922-CC70BE2AC7B6}"/>
              </a:ext>
            </a:extLst>
          </p:cNvPr>
          <p:cNvSpPr txBox="1"/>
          <p:nvPr/>
        </p:nvSpPr>
        <p:spPr>
          <a:xfrm>
            <a:off x="1051810" y="5477"/>
            <a:ext cx="10088380" cy="2585323"/>
          </a:xfrm>
          <a:prstGeom prst="rect">
            <a:avLst/>
          </a:prstGeom>
          <a:noFill/>
        </p:spPr>
        <p:txBody>
          <a:bodyPr wrap="square">
            <a:spAutoFit/>
          </a:bodyPr>
          <a:lstStyle/>
          <a:p>
            <a:r>
              <a:rPr lang="en-US" dirty="0"/>
              <a:t>﻿This research is one of the first contributions exploring fan perceptions as an essential element in assessing clubs’ pro-environmental initiatives and delivers the recommended attention to a key sport stakeholder that can actually drive and encourage environmental change: the fans.</a:t>
            </a:r>
          </a:p>
          <a:p>
            <a:endParaRPr lang="en-US" dirty="0"/>
          </a:p>
          <a:p>
            <a:r>
              <a:rPr lang="en-US" dirty="0"/>
              <a:t>﻿Fans that approve and that intend to adhere to club pro-environmental initiatives </a:t>
            </a:r>
          </a:p>
          <a:p>
            <a:pPr marL="342900" indent="-342900">
              <a:buAutoNum type="arabicParenR"/>
            </a:pPr>
            <a:r>
              <a:rPr lang="en-US" dirty="0"/>
              <a:t>are more mindful of environmental issues and more likely to adopt environmentally favorable behaviors in both personal and social settings and </a:t>
            </a:r>
          </a:p>
          <a:p>
            <a:endParaRPr lang="en-US" dirty="0"/>
          </a:p>
          <a:p>
            <a:r>
              <a:rPr lang="en-US" dirty="0"/>
              <a:t>2) intend to develop a stronger economic relationship with the club.</a:t>
            </a:r>
          </a:p>
        </p:txBody>
      </p:sp>
      <p:pic>
        <p:nvPicPr>
          <p:cNvPr id="4" name="Picture 3">
            <a:extLst>
              <a:ext uri="{FF2B5EF4-FFF2-40B4-BE49-F238E27FC236}">
                <a16:creationId xmlns:a16="http://schemas.microsoft.com/office/drawing/2014/main" id="{C6C5BE59-AC4A-7849-B1F2-4E847E345542}"/>
              </a:ext>
            </a:extLst>
          </p:cNvPr>
          <p:cNvPicPr>
            <a:picLocks noChangeAspect="1"/>
          </p:cNvPicPr>
          <p:nvPr/>
        </p:nvPicPr>
        <p:blipFill>
          <a:blip r:embed="rId2"/>
          <a:stretch>
            <a:fillRect/>
          </a:stretch>
        </p:blipFill>
        <p:spPr>
          <a:xfrm>
            <a:off x="361950" y="2590800"/>
            <a:ext cx="11468100" cy="4267200"/>
          </a:xfrm>
          <a:prstGeom prst="rect">
            <a:avLst/>
          </a:prstGeom>
        </p:spPr>
      </p:pic>
    </p:spTree>
    <p:extLst>
      <p:ext uri="{BB962C8B-B14F-4D97-AF65-F5344CB8AC3E}">
        <p14:creationId xmlns:p14="http://schemas.microsoft.com/office/powerpoint/2010/main" val="32808666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 application&#10;&#10;Description automatically generated">
            <a:extLst>
              <a:ext uri="{FF2B5EF4-FFF2-40B4-BE49-F238E27FC236}">
                <a16:creationId xmlns:a16="http://schemas.microsoft.com/office/drawing/2014/main" id="{9DE5007D-FABA-9543-B2C3-810256260A9C}"/>
              </a:ext>
            </a:extLst>
          </p:cNvPr>
          <p:cNvPicPr>
            <a:picLocks noChangeAspect="1"/>
          </p:cNvPicPr>
          <p:nvPr/>
        </p:nvPicPr>
        <p:blipFill>
          <a:blip r:embed="rId2"/>
          <a:stretch>
            <a:fillRect/>
          </a:stretch>
        </p:blipFill>
        <p:spPr>
          <a:xfrm>
            <a:off x="393700" y="381000"/>
            <a:ext cx="11404600" cy="6096000"/>
          </a:xfrm>
          <a:prstGeom prst="rect">
            <a:avLst/>
          </a:prstGeom>
        </p:spPr>
      </p:pic>
    </p:spTree>
    <p:extLst>
      <p:ext uri="{BB962C8B-B14F-4D97-AF65-F5344CB8AC3E}">
        <p14:creationId xmlns:p14="http://schemas.microsoft.com/office/powerpoint/2010/main" val="7454174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DF177B4-FC6C-E64A-8337-B3C3466A18E0}"/>
              </a:ext>
            </a:extLst>
          </p:cNvPr>
          <p:cNvSpPr txBox="1"/>
          <p:nvPr/>
        </p:nvSpPr>
        <p:spPr>
          <a:xfrm>
            <a:off x="662065" y="1720840"/>
            <a:ext cx="10867869" cy="3416320"/>
          </a:xfrm>
          <a:prstGeom prst="rect">
            <a:avLst/>
          </a:prstGeom>
          <a:noFill/>
        </p:spPr>
        <p:txBody>
          <a:bodyPr wrap="square">
            <a:spAutoFit/>
          </a:bodyPr>
          <a:lstStyle/>
          <a:p>
            <a:r>
              <a:rPr lang="en-US" sz="1800" dirty="0">
                <a:solidFill>
                  <a:srgbClr val="000000"/>
                </a:solidFill>
                <a:effectLst/>
                <a:latin typeface="Times" pitchFamily="2" charset="0"/>
                <a:ea typeface="Calibri" panose="020F0502020204030204" pitchFamily="34" charset="0"/>
                <a:cs typeface="Times New Roman" panose="02020603050405020304" pitchFamily="18" charset="0"/>
              </a:rPr>
              <a:t>Far more is known today than just two decades ago in environmental sustainability. In sports, progress has been made very quickly in this specific area of sustainability. </a:t>
            </a:r>
          </a:p>
          <a:p>
            <a:endParaRPr lang="en-US" dirty="0">
              <a:solidFill>
                <a:srgbClr val="000000"/>
              </a:solidFill>
              <a:latin typeface="Times" pitchFamily="2" charset="0"/>
              <a:ea typeface="Calibri" panose="020F0502020204030204" pitchFamily="34" charset="0"/>
              <a:cs typeface="Times New Roman" panose="02020603050405020304" pitchFamily="18" charset="0"/>
            </a:endParaRPr>
          </a:p>
          <a:p>
            <a:r>
              <a:rPr lang="en-US" sz="1800" dirty="0">
                <a:solidFill>
                  <a:srgbClr val="000000"/>
                </a:solidFill>
                <a:effectLst/>
                <a:latin typeface="Times" pitchFamily="2" charset="0"/>
                <a:ea typeface="Calibri" panose="020F0502020204030204" pitchFamily="34" charset="0"/>
                <a:cs typeface="Times New Roman" panose="02020603050405020304" pitchFamily="18" charset="0"/>
              </a:rPr>
              <a:t>However, the truth is that we are still in the first steps toward a more sustainable sports industry from an environmental perspective. </a:t>
            </a:r>
          </a:p>
          <a:p>
            <a:endParaRPr lang="en-US" dirty="0">
              <a:solidFill>
                <a:srgbClr val="000000"/>
              </a:solidFill>
              <a:latin typeface="Times" pitchFamily="2" charset="0"/>
              <a:ea typeface="Calibri" panose="020F0502020204030204" pitchFamily="34" charset="0"/>
              <a:cs typeface="Times New Roman" panose="02020603050405020304" pitchFamily="18" charset="0"/>
            </a:endParaRPr>
          </a:p>
          <a:p>
            <a:r>
              <a:rPr lang="en-US" sz="1800" dirty="0">
                <a:solidFill>
                  <a:srgbClr val="000000"/>
                </a:solidFill>
                <a:effectLst/>
                <a:latin typeface="Times" pitchFamily="2" charset="0"/>
                <a:ea typeface="Calibri" panose="020F0502020204030204" pitchFamily="34" charset="0"/>
                <a:cs typeface="Times New Roman" panose="02020603050405020304" pitchFamily="18" charset="0"/>
              </a:rPr>
              <a:t>For sports organizations, simple actions such as making annual reports, monitoring, controlling, and evaluating the initiatives carried out are crucial for better sustainable performance in all its perspectives: environmental, economic, and social. </a:t>
            </a:r>
          </a:p>
          <a:p>
            <a:endParaRPr lang="en-US" dirty="0">
              <a:solidFill>
                <a:srgbClr val="000000"/>
              </a:solidFill>
              <a:latin typeface="Times" pitchFamily="2" charset="0"/>
              <a:ea typeface="Calibri" panose="020F0502020204030204" pitchFamily="34" charset="0"/>
              <a:cs typeface="Times New Roman" panose="02020603050405020304" pitchFamily="18" charset="0"/>
            </a:endParaRPr>
          </a:p>
          <a:p>
            <a:r>
              <a:rPr lang="en-US" sz="1800" dirty="0">
                <a:solidFill>
                  <a:srgbClr val="000000"/>
                </a:solidFill>
                <a:effectLst/>
                <a:latin typeface="Times" pitchFamily="2" charset="0"/>
                <a:ea typeface="Calibri" panose="020F0502020204030204" pitchFamily="34" charset="0"/>
                <a:cs typeface="Times New Roman" panose="02020603050405020304" pitchFamily="18" charset="0"/>
              </a:rPr>
              <a:t>Further, standard vocabulary (e.g., ES, ESIS, SI) is also desirable for faster and deeper dissemination and understanding of the research executed. </a:t>
            </a:r>
            <a:endParaRPr lang="pt-PT" dirty="0"/>
          </a:p>
        </p:txBody>
      </p:sp>
    </p:spTree>
    <p:extLst>
      <p:ext uri="{BB962C8B-B14F-4D97-AF65-F5344CB8AC3E}">
        <p14:creationId xmlns:p14="http://schemas.microsoft.com/office/powerpoint/2010/main" val="41556297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 letter&#10;&#10;Description automatically generated">
            <a:extLst>
              <a:ext uri="{FF2B5EF4-FFF2-40B4-BE49-F238E27FC236}">
                <a16:creationId xmlns:a16="http://schemas.microsoft.com/office/drawing/2014/main" id="{06659EF1-C81A-5343-ACDA-9B04CE72CD29}"/>
              </a:ext>
            </a:extLst>
          </p:cNvPr>
          <p:cNvPicPr>
            <a:picLocks noChangeAspect="1"/>
          </p:cNvPicPr>
          <p:nvPr/>
        </p:nvPicPr>
        <p:blipFill>
          <a:blip r:embed="rId2"/>
          <a:stretch>
            <a:fillRect/>
          </a:stretch>
        </p:blipFill>
        <p:spPr>
          <a:xfrm>
            <a:off x="1365250" y="120650"/>
            <a:ext cx="9461500" cy="6616700"/>
          </a:xfrm>
          <a:prstGeom prst="rect">
            <a:avLst/>
          </a:prstGeom>
        </p:spPr>
      </p:pic>
    </p:spTree>
    <p:extLst>
      <p:ext uri="{BB962C8B-B14F-4D97-AF65-F5344CB8AC3E}">
        <p14:creationId xmlns:p14="http://schemas.microsoft.com/office/powerpoint/2010/main" val="11269897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hape&#10;&#10;Description automatically generated with medium confidence">
            <a:extLst>
              <a:ext uri="{FF2B5EF4-FFF2-40B4-BE49-F238E27FC236}">
                <a16:creationId xmlns:a16="http://schemas.microsoft.com/office/drawing/2014/main" id="{0DFAA485-8BEA-2F48-808A-3CF1F4C521DF}"/>
              </a:ext>
            </a:extLst>
          </p:cNvPr>
          <p:cNvPicPr>
            <a:picLocks noChangeAspect="1"/>
          </p:cNvPicPr>
          <p:nvPr/>
        </p:nvPicPr>
        <p:blipFill>
          <a:blip r:embed="rId2"/>
          <a:stretch>
            <a:fillRect/>
          </a:stretch>
        </p:blipFill>
        <p:spPr>
          <a:xfrm>
            <a:off x="368300" y="6350"/>
            <a:ext cx="11455400" cy="6845300"/>
          </a:xfrm>
          <a:prstGeom prst="rect">
            <a:avLst/>
          </a:prstGeom>
        </p:spPr>
      </p:pic>
    </p:spTree>
    <p:extLst>
      <p:ext uri="{BB962C8B-B14F-4D97-AF65-F5344CB8AC3E}">
        <p14:creationId xmlns:p14="http://schemas.microsoft.com/office/powerpoint/2010/main" val="28555775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61BB152-9A70-A648-9742-7E2F5A76F12D}"/>
              </a:ext>
            </a:extLst>
          </p:cNvPr>
          <p:cNvSpPr txBox="1"/>
          <p:nvPr/>
        </p:nvSpPr>
        <p:spPr>
          <a:xfrm>
            <a:off x="669561" y="1305341"/>
            <a:ext cx="10852878" cy="4247317"/>
          </a:xfrm>
          <a:prstGeom prst="rect">
            <a:avLst/>
          </a:prstGeom>
          <a:noFill/>
        </p:spPr>
        <p:txBody>
          <a:bodyPr wrap="square">
            <a:spAutoFit/>
          </a:bodyPr>
          <a:lstStyle/>
          <a:p>
            <a:pPr indent="180340" algn="just"/>
            <a:r>
              <a:rPr lang="pt-PT" sz="1800" dirty="0">
                <a:effectLst/>
                <a:latin typeface="Calibri" panose="020F0502020204030204" pitchFamily="34" charset="0"/>
                <a:ea typeface="Calibri" panose="020F0502020204030204" pitchFamily="34" charset="0"/>
                <a:cs typeface="Times New Roman" panose="02020603050405020304" pitchFamily="18" charset="0"/>
              </a:rPr>
              <a:t>O desporto difere de outras fontes de entretenimento por evocar altos níveis de apego emocional e identificação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Sutton</a:t>
            </a:r>
            <a:r>
              <a:rPr lang="pt-PT" sz="1800" dirty="0">
                <a:effectLst/>
                <a:latin typeface="Calibri" panose="020F0502020204030204" pitchFamily="34" charset="0"/>
                <a:ea typeface="Calibri" panose="020F0502020204030204" pitchFamily="34" charset="0"/>
                <a:cs typeface="Times New Roman" panose="02020603050405020304" pitchFamily="18" charset="0"/>
              </a:rPr>
              <a:t>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et</a:t>
            </a:r>
            <a:r>
              <a:rPr lang="pt-PT" sz="1800" dirty="0">
                <a:effectLst/>
                <a:latin typeface="Calibri" panose="020F0502020204030204" pitchFamily="34" charset="0"/>
                <a:ea typeface="Calibri" panose="020F0502020204030204" pitchFamily="34" charset="0"/>
                <a:cs typeface="Times New Roman" panose="02020603050405020304" pitchFamily="18" charset="0"/>
              </a:rPr>
              <a:t> al., 1997). As práticas sustentáveis no setor de desporto têm o potencial de promover o compromisso público com a proteção ambiental. Numa sociedade global cada vez mais consciente da degradação ecológica causada pelas empresas, o desporto sustentável pode oferecer à sociedade uma plataforma para um futuro mais ‘limpo’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Trendafilova</a:t>
            </a:r>
            <a:r>
              <a:rPr lang="pt-PT" sz="1800" dirty="0">
                <a:effectLst/>
                <a:latin typeface="Calibri" panose="020F0502020204030204" pitchFamily="34" charset="0"/>
                <a:ea typeface="Calibri" panose="020F0502020204030204" pitchFamily="34" charset="0"/>
                <a:cs typeface="Times New Roman" panose="02020603050405020304" pitchFamily="18" charset="0"/>
              </a:rPr>
              <a:t>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et</a:t>
            </a:r>
            <a:r>
              <a:rPr lang="pt-PT" sz="1800" dirty="0">
                <a:effectLst/>
                <a:latin typeface="Calibri" panose="020F0502020204030204" pitchFamily="34" charset="0"/>
                <a:ea typeface="Calibri" panose="020F0502020204030204" pitchFamily="34" charset="0"/>
                <a:cs typeface="Times New Roman" panose="02020603050405020304" pitchFamily="18" charset="0"/>
              </a:rPr>
              <a:t> al., 2014). Através dos programas sustentáveis, as organizações de desporto podem melhorar a experiência do consumidor e fortalecer os laços com a comunidade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Blankenbuehler</a:t>
            </a:r>
            <a:r>
              <a:rPr lang="pt-PT" sz="1800" dirty="0">
                <a:effectLst/>
                <a:latin typeface="Calibri" panose="020F0502020204030204" pitchFamily="34" charset="0"/>
                <a:ea typeface="Calibri" panose="020F0502020204030204" pitchFamily="34" charset="0"/>
                <a:cs typeface="Times New Roman" panose="02020603050405020304" pitchFamily="18" charset="0"/>
              </a:rPr>
              <a:t> &amp;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Kunz</a:t>
            </a:r>
            <a:r>
              <a:rPr lang="pt-PT" sz="1800" dirty="0">
                <a:effectLst/>
                <a:latin typeface="Calibri" panose="020F0502020204030204" pitchFamily="34" charset="0"/>
                <a:ea typeface="Calibri" panose="020F0502020204030204" pitchFamily="34" charset="0"/>
                <a:cs typeface="Times New Roman" panose="02020603050405020304" pitchFamily="18" charset="0"/>
              </a:rPr>
              <a:t>, 2014). </a:t>
            </a:r>
          </a:p>
          <a:p>
            <a:pPr indent="180340" algn="just"/>
            <a:endParaRPr lang="pt-PT" dirty="0">
              <a:latin typeface="Calibri" panose="020F0502020204030204" pitchFamily="34" charset="0"/>
              <a:ea typeface="Calibri" panose="020F0502020204030204" pitchFamily="34" charset="0"/>
              <a:cs typeface="Times New Roman" panose="02020603050405020304" pitchFamily="18" charset="0"/>
            </a:endParaRPr>
          </a:p>
          <a:p>
            <a:pPr indent="180340" algn="just"/>
            <a:r>
              <a:rPr lang="pt-PT" sz="1800" dirty="0">
                <a:effectLst/>
                <a:latin typeface="Calibri" panose="020F0502020204030204" pitchFamily="34" charset="0"/>
                <a:ea typeface="Calibri" panose="020F0502020204030204" pitchFamily="34" charset="0"/>
                <a:cs typeface="Times New Roman" panose="02020603050405020304" pitchFamily="18" charset="0"/>
              </a:rPr>
              <a:t>Praticada de forma sistemática e contínua, a sustentabilidade pode beneficiar as organizações de desporto de quatro maneiras: </a:t>
            </a:r>
          </a:p>
          <a:p>
            <a:pPr marL="342900" indent="-342900" algn="just">
              <a:buAutoNum type="alphaLcParenR"/>
            </a:pPr>
            <a:r>
              <a:rPr lang="pt-PT" sz="1800" dirty="0">
                <a:effectLst/>
                <a:latin typeface="Calibri" panose="020F0502020204030204" pitchFamily="34" charset="0"/>
                <a:ea typeface="Calibri" panose="020F0502020204030204" pitchFamily="34" charset="0"/>
                <a:cs typeface="Times New Roman" panose="02020603050405020304" pitchFamily="18" charset="0"/>
              </a:rPr>
              <a:t>fortalecendo os laços entre as comunidades, </a:t>
            </a:r>
          </a:p>
          <a:p>
            <a:pPr marL="342900" indent="-342900" algn="just">
              <a:buAutoNum type="alphaLcParenR"/>
            </a:pPr>
            <a:r>
              <a:rPr lang="pt-PT" sz="1800" dirty="0">
                <a:effectLst/>
                <a:latin typeface="Calibri" panose="020F0502020204030204" pitchFamily="34" charset="0"/>
                <a:ea typeface="Calibri" panose="020F0502020204030204" pitchFamily="34" charset="0"/>
                <a:cs typeface="Times New Roman" panose="02020603050405020304" pitchFamily="18" charset="0"/>
              </a:rPr>
              <a:t>aumentando a base de adeptos, </a:t>
            </a:r>
          </a:p>
          <a:p>
            <a:pPr marL="342900" indent="-342900" algn="just">
              <a:buAutoNum type="alphaLcParenR"/>
            </a:pPr>
            <a:r>
              <a:rPr lang="pt-PT" sz="1800" dirty="0">
                <a:effectLst/>
                <a:latin typeface="Calibri" panose="020F0502020204030204" pitchFamily="34" charset="0"/>
                <a:ea typeface="Calibri" panose="020F0502020204030204" pitchFamily="34" charset="0"/>
                <a:cs typeface="Times New Roman" panose="02020603050405020304" pitchFamily="18" charset="0"/>
              </a:rPr>
              <a:t>tornando as operações menos onerosas financeiramente e, por fim, </a:t>
            </a:r>
          </a:p>
          <a:p>
            <a:pPr marL="342900" indent="-342900" algn="just">
              <a:buAutoNum type="alphaLcParenR"/>
            </a:pPr>
            <a:r>
              <a:rPr lang="pt-PT" sz="1800" dirty="0">
                <a:effectLst/>
                <a:latin typeface="Calibri" panose="020F0502020204030204" pitchFamily="34" charset="0"/>
                <a:ea typeface="Calibri" panose="020F0502020204030204" pitchFamily="34" charset="0"/>
                <a:cs typeface="Times New Roman" panose="02020603050405020304" pitchFamily="18" charset="0"/>
              </a:rPr>
              <a:t>beneficiando a sociedade globalmente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Trendafilova</a:t>
            </a:r>
            <a:r>
              <a:rPr lang="pt-PT" sz="1800" dirty="0">
                <a:effectLst/>
                <a:latin typeface="Calibri" panose="020F0502020204030204" pitchFamily="34" charset="0"/>
                <a:ea typeface="Calibri" panose="020F0502020204030204" pitchFamily="34" charset="0"/>
                <a:cs typeface="Times New Roman" panose="02020603050405020304" pitchFamily="18" charset="0"/>
              </a:rPr>
              <a:t>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et</a:t>
            </a:r>
            <a:r>
              <a:rPr lang="pt-PT" sz="1800" dirty="0">
                <a:effectLst/>
                <a:latin typeface="Calibri" panose="020F0502020204030204" pitchFamily="34" charset="0"/>
                <a:ea typeface="Calibri" panose="020F0502020204030204" pitchFamily="34" charset="0"/>
                <a:cs typeface="Times New Roman" panose="02020603050405020304" pitchFamily="18" charset="0"/>
              </a:rPr>
              <a:t> al., 2013). </a:t>
            </a:r>
          </a:p>
          <a:p>
            <a:pPr algn="just"/>
            <a:endParaRPr lang="pt-PT" dirty="0">
              <a:latin typeface="Calibri" panose="020F0502020204030204" pitchFamily="34" charset="0"/>
              <a:ea typeface="Calibri" panose="020F0502020204030204" pitchFamily="34" charset="0"/>
              <a:cs typeface="Times New Roman" panose="02020603050405020304" pitchFamily="18" charset="0"/>
            </a:endParaRPr>
          </a:p>
          <a:p>
            <a:pPr algn="just"/>
            <a:r>
              <a:rPr lang="pt-PT" sz="1800" dirty="0">
                <a:effectLst/>
                <a:latin typeface="Calibri" panose="020F0502020204030204" pitchFamily="34" charset="0"/>
                <a:ea typeface="Calibri" panose="020F0502020204030204" pitchFamily="34" charset="0"/>
                <a:cs typeface="Times New Roman" panose="02020603050405020304" pitchFamily="18" charset="0"/>
              </a:rPr>
              <a:t>Posto isto, qual é “o problema” da sustentabilidade no setor de desporto?</a:t>
            </a:r>
            <a:endParaRPr lang="en-PT"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587270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imeline&#10;&#10;Description automatically generated">
            <a:extLst>
              <a:ext uri="{FF2B5EF4-FFF2-40B4-BE49-F238E27FC236}">
                <a16:creationId xmlns:a16="http://schemas.microsoft.com/office/drawing/2014/main" id="{27050916-9E00-684B-8C4C-278355A08B15}"/>
              </a:ext>
            </a:extLst>
          </p:cNvPr>
          <p:cNvPicPr>
            <a:picLocks noChangeAspect="1"/>
          </p:cNvPicPr>
          <p:nvPr/>
        </p:nvPicPr>
        <p:blipFill>
          <a:blip r:embed="rId2"/>
          <a:stretch>
            <a:fillRect/>
          </a:stretch>
        </p:blipFill>
        <p:spPr>
          <a:xfrm>
            <a:off x="2941819" y="0"/>
            <a:ext cx="6308361" cy="6858000"/>
          </a:xfrm>
          <a:prstGeom prst="rect">
            <a:avLst/>
          </a:prstGeom>
        </p:spPr>
      </p:pic>
    </p:spTree>
    <p:extLst>
      <p:ext uri="{BB962C8B-B14F-4D97-AF65-F5344CB8AC3E}">
        <p14:creationId xmlns:p14="http://schemas.microsoft.com/office/powerpoint/2010/main" val="40462539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able&#10;&#10;Description automatically generated">
            <a:extLst>
              <a:ext uri="{FF2B5EF4-FFF2-40B4-BE49-F238E27FC236}">
                <a16:creationId xmlns:a16="http://schemas.microsoft.com/office/drawing/2014/main" id="{DB819ECB-DC31-A74B-9F9D-1051E3E82F35}"/>
              </a:ext>
            </a:extLst>
          </p:cNvPr>
          <p:cNvPicPr>
            <a:picLocks noChangeAspect="1"/>
          </p:cNvPicPr>
          <p:nvPr/>
        </p:nvPicPr>
        <p:blipFill>
          <a:blip r:embed="rId2"/>
          <a:stretch>
            <a:fillRect/>
          </a:stretch>
        </p:blipFill>
        <p:spPr>
          <a:xfrm>
            <a:off x="1836821" y="0"/>
            <a:ext cx="8518358" cy="6858000"/>
          </a:xfrm>
          <a:prstGeom prst="rect">
            <a:avLst/>
          </a:prstGeom>
        </p:spPr>
      </p:pic>
    </p:spTree>
    <p:extLst>
      <p:ext uri="{BB962C8B-B14F-4D97-AF65-F5344CB8AC3E}">
        <p14:creationId xmlns:p14="http://schemas.microsoft.com/office/powerpoint/2010/main" val="10575658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3B4B8F0-F3DC-1049-9525-6DF18533588E}"/>
              </a:ext>
            </a:extLst>
          </p:cNvPr>
          <p:cNvSpPr txBox="1"/>
          <p:nvPr/>
        </p:nvSpPr>
        <p:spPr>
          <a:xfrm>
            <a:off x="879423" y="197346"/>
            <a:ext cx="10433154" cy="6463308"/>
          </a:xfrm>
          <a:prstGeom prst="rect">
            <a:avLst/>
          </a:prstGeom>
          <a:noFill/>
        </p:spPr>
        <p:txBody>
          <a:bodyPr wrap="square">
            <a:spAutoFit/>
          </a:bodyPr>
          <a:lstStyle/>
          <a:p>
            <a:r>
              <a:rPr lang="en-US" sz="1800" dirty="0">
                <a:solidFill>
                  <a:srgbClr val="000000"/>
                </a:solidFill>
                <a:effectLst/>
                <a:latin typeface="Times New Roman" panose="02020603050405020304" pitchFamily="18" charset="0"/>
                <a:ea typeface="Times New Roman" panose="02020603050405020304" pitchFamily="18" charset="0"/>
              </a:rPr>
              <a:t>In this study, we examined fan responses to professional football clubs’ environmental sustainability initiatives, particularly to the extent to which fan expectations changed during the COVID-19 pandemic. </a:t>
            </a:r>
          </a:p>
          <a:p>
            <a:endParaRPr lang="en-US" dirty="0">
              <a:solidFill>
                <a:srgbClr val="000000"/>
              </a:solidFill>
              <a:latin typeface="Times New Roman" panose="02020603050405020304" pitchFamily="18" charset="0"/>
              <a:ea typeface="Times New Roman" panose="02020603050405020304" pitchFamily="18" charset="0"/>
            </a:endParaRPr>
          </a:p>
          <a:p>
            <a:r>
              <a:rPr lang="en-US" sz="1800" dirty="0">
                <a:solidFill>
                  <a:srgbClr val="000000"/>
                </a:solidFill>
                <a:effectLst/>
                <a:latin typeface="Times New Roman" panose="02020603050405020304" pitchFamily="18" charset="0"/>
                <a:ea typeface="Times New Roman" panose="02020603050405020304" pitchFamily="18" charset="0"/>
              </a:rPr>
              <a:t>The results indicate that the members' suggestions are directed toward greater awareness of the importance of sustainability initiatives, both in events and daily life. </a:t>
            </a:r>
          </a:p>
          <a:p>
            <a:endParaRPr lang="en-US" dirty="0">
              <a:solidFill>
                <a:srgbClr val="000000"/>
              </a:solidFill>
              <a:latin typeface="Times New Roman" panose="02020603050405020304" pitchFamily="18" charset="0"/>
              <a:ea typeface="Times New Roman" panose="02020603050405020304" pitchFamily="18" charset="0"/>
            </a:endParaRPr>
          </a:p>
          <a:p>
            <a:r>
              <a:rPr lang="en-US" sz="1800" dirty="0">
                <a:solidFill>
                  <a:srgbClr val="000000"/>
                </a:solidFill>
                <a:effectLst/>
                <a:latin typeface="Times New Roman" panose="02020603050405020304" pitchFamily="18" charset="0"/>
                <a:ea typeface="Times New Roman" panose="02020603050405020304" pitchFamily="18" charset="0"/>
              </a:rPr>
              <a:t>First, it provides an overview of what fans think about the importance of environmental sustainability initiatives. This knowledge is essential for the strategic plan for PST’s future sustainable programs. It highlights how crucial it is to know what sustainable initiatives fans consider more important (</a:t>
            </a:r>
            <a:r>
              <a:rPr lang="en-US" sz="1800" dirty="0" err="1">
                <a:solidFill>
                  <a:srgbClr val="000000"/>
                </a:solidFill>
                <a:effectLst/>
                <a:latin typeface="Times New Roman" panose="02020603050405020304" pitchFamily="18" charset="0"/>
                <a:ea typeface="Times New Roman" panose="02020603050405020304" pitchFamily="18" charset="0"/>
              </a:rPr>
              <a:t>Cayolla</a:t>
            </a:r>
            <a:r>
              <a:rPr lang="en-US" sz="1800" dirty="0">
                <a:solidFill>
                  <a:srgbClr val="000000"/>
                </a:solidFill>
                <a:effectLst/>
                <a:latin typeface="Times New Roman" panose="02020603050405020304" pitchFamily="18" charset="0"/>
                <a:ea typeface="Times New Roman" panose="02020603050405020304" pitchFamily="18" charset="0"/>
              </a:rPr>
              <a:t> et al., 2021). Regardless of the pandemic period, three categories stood out for their consistency: infrastructure improvements, prohibiting smoking, and promoting sustainability initiatives. This information safely guides PST's actions in the area of sustainability. </a:t>
            </a:r>
          </a:p>
          <a:p>
            <a:endParaRPr lang="en-US" dirty="0">
              <a:solidFill>
                <a:srgbClr val="000000"/>
              </a:solidFill>
              <a:latin typeface="Times New Roman" panose="02020603050405020304" pitchFamily="18" charset="0"/>
              <a:ea typeface="Times New Roman" panose="02020603050405020304" pitchFamily="18" charset="0"/>
            </a:endParaRPr>
          </a:p>
          <a:p>
            <a:r>
              <a:rPr lang="en-US" sz="1800" dirty="0">
                <a:solidFill>
                  <a:srgbClr val="000000"/>
                </a:solidFill>
                <a:effectLst/>
                <a:latin typeface="Times New Roman" panose="02020603050405020304" pitchFamily="18" charset="0"/>
                <a:ea typeface="Times New Roman" panose="02020603050405020304" pitchFamily="18" charset="0"/>
              </a:rPr>
              <a:t>Second, PSTs must monitor how these initiatives evolve. Sport managers reacted quickly to the new reality caused by COVID-19, with drastic changes in the habits and behavior of stakeholders (Smith &amp; Skinner, 2021). In the 2021 questionnaire suggestions, there was a greater concentration of categories with a particular focus on sustainable behaviors (</a:t>
            </a:r>
            <a:r>
              <a:rPr lang="en-US" sz="1800" i="1" dirty="0">
                <a:solidFill>
                  <a:srgbClr val="000000"/>
                </a:solidFill>
                <a:effectLst/>
                <a:latin typeface="Times New Roman" panose="02020603050405020304" pitchFamily="18" charset="0"/>
                <a:ea typeface="Times New Roman" panose="02020603050405020304" pitchFamily="18" charset="0"/>
              </a:rPr>
              <a:t>renewable energy</a:t>
            </a:r>
            <a:r>
              <a:rPr lang="en-US" sz="1800" dirty="0">
                <a:solidFill>
                  <a:srgbClr val="000000"/>
                </a:solidFill>
                <a:effectLst/>
                <a:latin typeface="Times New Roman" panose="02020603050405020304" pitchFamily="18" charset="0"/>
                <a:ea typeface="Times New Roman" panose="02020603050405020304" pitchFamily="18" charset="0"/>
              </a:rPr>
              <a:t>, </a:t>
            </a:r>
            <a:r>
              <a:rPr lang="en-US" sz="1800" i="1" dirty="0">
                <a:solidFill>
                  <a:srgbClr val="000000"/>
                </a:solidFill>
                <a:effectLst/>
                <a:latin typeface="Times New Roman" panose="02020603050405020304" pitchFamily="18" charset="0"/>
                <a:ea typeface="Times New Roman" panose="02020603050405020304" pitchFamily="18" charset="0"/>
              </a:rPr>
              <a:t>reducing waste</a:t>
            </a:r>
            <a:r>
              <a:rPr lang="en-US" sz="1800" dirty="0">
                <a:solidFill>
                  <a:srgbClr val="000000"/>
                </a:solidFill>
                <a:effectLst/>
                <a:latin typeface="Times New Roman" panose="02020603050405020304" pitchFamily="18" charset="0"/>
                <a:ea typeface="Times New Roman" panose="02020603050405020304" pitchFamily="18" charset="0"/>
              </a:rPr>
              <a:t>, </a:t>
            </a:r>
            <a:r>
              <a:rPr lang="en-US" sz="1800" i="1" dirty="0">
                <a:solidFill>
                  <a:srgbClr val="000000"/>
                </a:solidFill>
                <a:effectLst/>
                <a:latin typeface="Times New Roman" panose="02020603050405020304" pitchFamily="18" charset="0"/>
                <a:ea typeface="Times New Roman" panose="02020603050405020304" pitchFamily="18" charset="0"/>
              </a:rPr>
              <a:t>improving recycling</a:t>
            </a:r>
            <a:r>
              <a:rPr lang="en-US" sz="1800" dirty="0">
                <a:solidFill>
                  <a:srgbClr val="000000"/>
                </a:solidFill>
                <a:effectLst/>
                <a:latin typeface="Times New Roman" panose="02020603050405020304" pitchFamily="18" charset="0"/>
                <a:ea typeface="Times New Roman" panose="02020603050405020304" pitchFamily="18" charset="0"/>
              </a:rPr>
              <a:t>) that are essential in building a “resource-circulating society” (Komiyama &amp; Takeuchi, 2006, p. 3). </a:t>
            </a:r>
          </a:p>
          <a:p>
            <a:endParaRPr lang="en-US" dirty="0">
              <a:solidFill>
                <a:srgbClr val="000000"/>
              </a:solidFill>
              <a:latin typeface="Times New Roman" panose="02020603050405020304" pitchFamily="18" charset="0"/>
              <a:ea typeface="Times New Roman" panose="02020603050405020304" pitchFamily="18" charset="0"/>
            </a:endParaRPr>
          </a:p>
          <a:p>
            <a:r>
              <a:rPr lang="en-US" sz="1800" dirty="0">
                <a:solidFill>
                  <a:srgbClr val="000000"/>
                </a:solidFill>
                <a:effectLst/>
                <a:latin typeface="Times New Roman" panose="02020603050405020304" pitchFamily="18" charset="0"/>
                <a:ea typeface="Times New Roman" panose="02020603050405020304" pitchFamily="18" charset="0"/>
              </a:rPr>
              <a:t>Third, PSTs could use the levels of awareness and sustainable behaviors adopted by fans to better customize their communication and impact of sustainability initiatives (Guerrero Medina et al., 2020; Trail &amp; McCullough, 2018) and must continue to create conditions to promote sustainable attitudes and behaviors by all stakeholders.</a:t>
            </a:r>
            <a:endParaRPr lang="en-US"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1095887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A67E6EE-3652-4E46-B299-7F46ED4C2C40}"/>
              </a:ext>
            </a:extLst>
          </p:cNvPr>
          <p:cNvSpPr txBox="1"/>
          <p:nvPr/>
        </p:nvSpPr>
        <p:spPr>
          <a:xfrm>
            <a:off x="5314121" y="3059668"/>
            <a:ext cx="1563757" cy="369332"/>
          </a:xfrm>
          <a:prstGeom prst="rect">
            <a:avLst/>
          </a:prstGeom>
          <a:noFill/>
        </p:spPr>
        <p:txBody>
          <a:bodyPr wrap="square">
            <a:spAutoFit/>
          </a:bodyPr>
          <a:lstStyle/>
          <a:p>
            <a:r>
              <a:rPr lang="pt-PT" dirty="0">
                <a:hlinkClick r:id="rId2"/>
              </a:rPr>
              <a:t>E os outros?</a:t>
            </a:r>
            <a:endParaRPr lang="pt-PT" dirty="0"/>
          </a:p>
        </p:txBody>
      </p:sp>
    </p:spTree>
    <p:extLst>
      <p:ext uri="{BB962C8B-B14F-4D97-AF65-F5344CB8AC3E}">
        <p14:creationId xmlns:p14="http://schemas.microsoft.com/office/powerpoint/2010/main" val="18551731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10;&#10;Description automatically generated">
            <a:extLst>
              <a:ext uri="{FF2B5EF4-FFF2-40B4-BE49-F238E27FC236}">
                <a16:creationId xmlns:a16="http://schemas.microsoft.com/office/drawing/2014/main" id="{00DC689B-015C-6241-A2AC-BC964201113B}"/>
              </a:ext>
            </a:extLst>
          </p:cNvPr>
          <p:cNvPicPr>
            <a:picLocks noChangeAspect="1"/>
          </p:cNvPicPr>
          <p:nvPr/>
        </p:nvPicPr>
        <p:blipFill>
          <a:blip r:embed="rId2"/>
          <a:stretch>
            <a:fillRect/>
          </a:stretch>
        </p:blipFill>
        <p:spPr>
          <a:xfrm>
            <a:off x="2306664" y="0"/>
            <a:ext cx="7578671" cy="6858000"/>
          </a:xfrm>
          <a:prstGeom prst="rect">
            <a:avLst/>
          </a:prstGeom>
        </p:spPr>
      </p:pic>
    </p:spTree>
    <p:extLst>
      <p:ext uri="{BB962C8B-B14F-4D97-AF65-F5344CB8AC3E}">
        <p14:creationId xmlns:p14="http://schemas.microsoft.com/office/powerpoint/2010/main" val="9589593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Description automatically generated with medium confidence">
            <a:extLst>
              <a:ext uri="{FF2B5EF4-FFF2-40B4-BE49-F238E27FC236}">
                <a16:creationId xmlns:a16="http://schemas.microsoft.com/office/drawing/2014/main" id="{9DB1341A-C95E-9545-B3E4-2609EE35B0D9}"/>
              </a:ext>
            </a:extLst>
          </p:cNvPr>
          <p:cNvPicPr>
            <a:picLocks noChangeAspect="1"/>
          </p:cNvPicPr>
          <p:nvPr/>
        </p:nvPicPr>
        <p:blipFill>
          <a:blip r:embed="rId2"/>
          <a:stretch>
            <a:fillRect/>
          </a:stretch>
        </p:blipFill>
        <p:spPr>
          <a:xfrm>
            <a:off x="2394765" y="0"/>
            <a:ext cx="7402470" cy="6858000"/>
          </a:xfrm>
          <a:prstGeom prst="rect">
            <a:avLst/>
          </a:prstGeom>
        </p:spPr>
      </p:pic>
    </p:spTree>
    <p:extLst>
      <p:ext uri="{BB962C8B-B14F-4D97-AF65-F5344CB8AC3E}">
        <p14:creationId xmlns:p14="http://schemas.microsoft.com/office/powerpoint/2010/main" val="40994571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9215A94-BA26-8842-9D83-73FE7F3C71C8}"/>
              </a:ext>
            </a:extLst>
          </p:cNvPr>
          <p:cNvSpPr txBox="1"/>
          <p:nvPr/>
        </p:nvSpPr>
        <p:spPr>
          <a:xfrm>
            <a:off x="759501" y="1305341"/>
            <a:ext cx="10672997" cy="4247317"/>
          </a:xfrm>
          <a:prstGeom prst="rect">
            <a:avLst/>
          </a:prstGeom>
          <a:noFill/>
        </p:spPr>
        <p:txBody>
          <a:bodyPr wrap="square">
            <a:spAutoFit/>
          </a:bodyPr>
          <a:lstStyle/>
          <a:p>
            <a:r>
              <a:rPr lang="pt-PT" dirty="0"/>
              <a:t>﻿</a:t>
            </a:r>
            <a:r>
              <a:rPr lang="en-US" dirty="0"/>
              <a:t>First, it provides information on how members, the main stakeholders of a PSO, usually travel to home games. It is essential knowledge for sustainability initiatives' success, including designing strategies to attract more members (e.g., 90% of members who travel on foot are from Zone 1). </a:t>
            </a:r>
          </a:p>
          <a:p>
            <a:endParaRPr lang="en-US" dirty="0"/>
          </a:p>
          <a:p>
            <a:r>
              <a:rPr lang="en-US" dirty="0"/>
              <a:t>Second, by addressing fuel, it allows for a doubly positive approach. Globally, for society, by making a diagnosis in favor of future mobility policies by the authorities. Specifically, for PSOs’, generating added value in future revenues unconventionally 530 (e.g., electrical charging). </a:t>
            </a:r>
          </a:p>
          <a:p>
            <a:endParaRPr lang="en-US" dirty="0"/>
          </a:p>
          <a:p>
            <a:r>
              <a:rPr lang="en-US" dirty="0"/>
              <a:t>Third, relating transport, fuel, and the number of occupants in the car provides insight into how a specific type of consumer behaves. The greater the distance from the stadium, the more dependence on car use increases exponentially. It should alert political authorities in the design of mobility strategies, even if only for event days. </a:t>
            </a:r>
          </a:p>
          <a:p>
            <a:endParaRPr lang="en-US" dirty="0"/>
          </a:p>
          <a:p>
            <a:r>
              <a:rPr lang="en-US" dirty="0"/>
              <a:t>Finally, given the high numbers of individual car occupancy (around 48% from the most remote area, Zone 3) and low levels of public transport use, the promotion of measures to support public transport or a more significant number of occupants per individual transport is mandatory from the sustainability point of view.</a:t>
            </a:r>
          </a:p>
        </p:txBody>
      </p:sp>
    </p:spTree>
    <p:extLst>
      <p:ext uri="{BB962C8B-B14F-4D97-AF65-F5344CB8AC3E}">
        <p14:creationId xmlns:p14="http://schemas.microsoft.com/office/powerpoint/2010/main" val="8750058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 table&#10;&#10;Description automatically generated">
            <a:extLst>
              <a:ext uri="{FF2B5EF4-FFF2-40B4-BE49-F238E27FC236}">
                <a16:creationId xmlns:a16="http://schemas.microsoft.com/office/drawing/2014/main" id="{191C3606-C1FF-CA47-A8AA-5B3E595E674C}"/>
              </a:ext>
            </a:extLst>
          </p:cNvPr>
          <p:cNvPicPr>
            <a:picLocks noChangeAspect="1"/>
          </p:cNvPicPr>
          <p:nvPr/>
        </p:nvPicPr>
        <p:blipFill>
          <a:blip r:embed="rId2"/>
          <a:stretch>
            <a:fillRect/>
          </a:stretch>
        </p:blipFill>
        <p:spPr>
          <a:xfrm>
            <a:off x="1325671" y="0"/>
            <a:ext cx="9540658" cy="6858000"/>
          </a:xfrm>
          <a:prstGeom prst="rect">
            <a:avLst/>
          </a:prstGeom>
        </p:spPr>
      </p:pic>
    </p:spTree>
    <p:extLst>
      <p:ext uri="{BB962C8B-B14F-4D97-AF65-F5344CB8AC3E}">
        <p14:creationId xmlns:p14="http://schemas.microsoft.com/office/powerpoint/2010/main" val="38430522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8156EDA7-18FE-DD47-A502-4C7AFE751BA3}"/>
              </a:ext>
            </a:extLst>
          </p:cNvPr>
          <p:cNvPicPr>
            <a:picLocks noChangeAspect="1"/>
          </p:cNvPicPr>
          <p:nvPr/>
        </p:nvPicPr>
        <p:blipFill>
          <a:blip r:embed="rId2"/>
          <a:stretch>
            <a:fillRect/>
          </a:stretch>
        </p:blipFill>
        <p:spPr>
          <a:xfrm>
            <a:off x="2419350" y="1746250"/>
            <a:ext cx="7353300" cy="3365500"/>
          </a:xfrm>
          <a:prstGeom prst="rect">
            <a:avLst/>
          </a:prstGeom>
        </p:spPr>
      </p:pic>
    </p:spTree>
    <p:extLst>
      <p:ext uri="{BB962C8B-B14F-4D97-AF65-F5344CB8AC3E}">
        <p14:creationId xmlns:p14="http://schemas.microsoft.com/office/powerpoint/2010/main" val="16257948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58D066-67BC-6A4F-A3B6-074804334B21}"/>
              </a:ext>
            </a:extLst>
          </p:cNvPr>
          <p:cNvSpPr txBox="1"/>
          <p:nvPr/>
        </p:nvSpPr>
        <p:spPr>
          <a:xfrm>
            <a:off x="722026" y="1582340"/>
            <a:ext cx="10747948" cy="3693319"/>
          </a:xfrm>
          <a:prstGeom prst="rect">
            <a:avLst/>
          </a:prstGeom>
          <a:noFill/>
        </p:spPr>
        <p:txBody>
          <a:bodyPr wrap="square">
            <a:spAutoFit/>
          </a:bodyPr>
          <a:lstStyle/>
          <a:p>
            <a:pPr indent="449580"/>
            <a:r>
              <a:rPr lang="en-US" dirty="0"/>
              <a:t>Through two studies, the results show that pro-environmental attitude positively influences behavior. Measures that encourage a favorable attitude towards the environment are desirable because they encourage environmentally friendly behaviors. </a:t>
            </a:r>
          </a:p>
          <a:p>
            <a:pPr indent="449580"/>
            <a:endParaRPr lang="en-US" dirty="0"/>
          </a:p>
          <a:p>
            <a:pPr indent="449580"/>
            <a:r>
              <a:rPr lang="en-US" dirty="0"/>
              <a:t>The results suggest that individuals with a greater emotional connection have higher average levels of pro-environmental attitude and pro-environmental behavior, meaning that this public assimilates in an effective way the messages and actions conveyed by clubs and organizations that promote environmental sustainability initiatives. So, pro-environmental initiatives promoted by sport organizations are desired and should be encouraged since they seem to influence fans’ environmentally favorable behaviors. </a:t>
            </a:r>
          </a:p>
          <a:p>
            <a:pPr indent="449580"/>
            <a:endParaRPr lang="en-US" dirty="0"/>
          </a:p>
          <a:p>
            <a:pPr indent="449580"/>
            <a:r>
              <a:rPr lang="en-US" dirty="0"/>
              <a:t>On the other hand, the magnitude of the influence between pro-environmental attitude and pro-environmental behavior is more significant in the group of individuals characterized by having a greater cognitive and intrinsic connection with the environmental cause - i.e., university students. </a:t>
            </a:r>
            <a:endParaRPr lang="en-PT" dirty="0"/>
          </a:p>
        </p:txBody>
      </p:sp>
    </p:spTree>
    <p:extLst>
      <p:ext uri="{BB962C8B-B14F-4D97-AF65-F5344CB8AC3E}">
        <p14:creationId xmlns:p14="http://schemas.microsoft.com/office/powerpoint/2010/main" val="30931658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6FA99F-BAFC-BD48-A2BB-D32DA8C9C8B2}"/>
              </a:ext>
            </a:extLst>
          </p:cNvPr>
          <p:cNvSpPr txBox="1"/>
          <p:nvPr/>
        </p:nvSpPr>
        <p:spPr>
          <a:xfrm>
            <a:off x="2631237" y="2413337"/>
            <a:ext cx="6929526" cy="1015663"/>
          </a:xfrm>
          <a:prstGeom prst="rect">
            <a:avLst/>
          </a:prstGeom>
          <a:noFill/>
        </p:spPr>
        <p:txBody>
          <a:bodyPr wrap="none" rtlCol="0">
            <a:spAutoFit/>
          </a:bodyPr>
          <a:lstStyle/>
          <a:p>
            <a:r>
              <a:rPr lang="pt-PT" sz="6000" b="1" dirty="0"/>
              <a:t>Principais conclusões</a:t>
            </a:r>
          </a:p>
        </p:txBody>
      </p:sp>
    </p:spTree>
    <p:extLst>
      <p:ext uri="{BB962C8B-B14F-4D97-AF65-F5344CB8AC3E}">
        <p14:creationId xmlns:p14="http://schemas.microsoft.com/office/powerpoint/2010/main" val="32881538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3A58B7C-1057-9241-9EDD-A7FB2578926A}"/>
              </a:ext>
            </a:extLst>
          </p:cNvPr>
          <p:cNvSpPr txBox="1"/>
          <p:nvPr/>
        </p:nvSpPr>
        <p:spPr>
          <a:xfrm>
            <a:off x="804472" y="1997839"/>
            <a:ext cx="10583056" cy="2862322"/>
          </a:xfrm>
          <a:prstGeom prst="rect">
            <a:avLst/>
          </a:prstGeom>
          <a:noFill/>
        </p:spPr>
        <p:txBody>
          <a:bodyPr wrap="square">
            <a:spAutoFit/>
          </a:bodyPr>
          <a:lstStyle/>
          <a:p>
            <a:r>
              <a:rPr lang="en-US" dirty="0"/>
              <a:t>How members, the main stakeholders of a PSO, usually travel to home games. It is essential knowledge for sustainability initiatives' success, including designing strategies to attract more members (e.g., 90% of members who travel on foot are from Zone 1). </a:t>
            </a:r>
          </a:p>
          <a:p>
            <a:endParaRPr lang="en-US" dirty="0"/>
          </a:p>
          <a:p>
            <a:r>
              <a:rPr lang="en-US" dirty="0"/>
              <a:t>Relating transport, fuel, and the number of occupants in the car provides insight into how a specific type of consumer behaves. It should alert political authorities in the design of mobility strategies, even if only for event days. </a:t>
            </a:r>
          </a:p>
          <a:p>
            <a:endParaRPr lang="en-US" dirty="0"/>
          </a:p>
          <a:p>
            <a:r>
              <a:rPr lang="en-US" dirty="0"/>
              <a:t>The promotion of measures to support public transport or a more significant number of occupants per individual transport is mandatory from the sustainability point of view.</a:t>
            </a:r>
          </a:p>
        </p:txBody>
      </p:sp>
      <p:sp>
        <p:nvSpPr>
          <p:cNvPr id="4" name="TextBox 3">
            <a:extLst>
              <a:ext uri="{FF2B5EF4-FFF2-40B4-BE49-F238E27FC236}">
                <a16:creationId xmlns:a16="http://schemas.microsoft.com/office/drawing/2014/main" id="{77E61309-405A-6E48-8F90-D268043354C5}"/>
              </a:ext>
            </a:extLst>
          </p:cNvPr>
          <p:cNvSpPr txBox="1"/>
          <p:nvPr/>
        </p:nvSpPr>
        <p:spPr>
          <a:xfrm>
            <a:off x="4493840" y="843676"/>
            <a:ext cx="3332579" cy="1015663"/>
          </a:xfrm>
          <a:prstGeom prst="rect">
            <a:avLst/>
          </a:prstGeom>
          <a:noFill/>
        </p:spPr>
        <p:txBody>
          <a:bodyPr wrap="none" rtlCol="0">
            <a:spAutoFit/>
          </a:bodyPr>
          <a:lstStyle/>
          <a:p>
            <a:r>
              <a:rPr lang="pt-PT" sz="6000" b="1" dirty="0"/>
              <a:t>Estratégia</a:t>
            </a:r>
          </a:p>
        </p:txBody>
      </p:sp>
    </p:spTree>
    <p:extLst>
      <p:ext uri="{BB962C8B-B14F-4D97-AF65-F5344CB8AC3E}">
        <p14:creationId xmlns:p14="http://schemas.microsoft.com/office/powerpoint/2010/main" val="24359743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FBBB16B-F31E-3344-B8BA-C69AE9A89F8E}"/>
              </a:ext>
            </a:extLst>
          </p:cNvPr>
          <p:cNvSpPr txBox="1"/>
          <p:nvPr/>
        </p:nvSpPr>
        <p:spPr>
          <a:xfrm>
            <a:off x="954373" y="2274838"/>
            <a:ext cx="10283253" cy="2308324"/>
          </a:xfrm>
          <a:prstGeom prst="rect">
            <a:avLst/>
          </a:prstGeom>
          <a:noFill/>
        </p:spPr>
        <p:txBody>
          <a:bodyPr wrap="square">
            <a:spAutoFit/>
          </a:bodyPr>
          <a:lstStyle/>
          <a:p>
            <a:r>
              <a:rPr lang="en-US" dirty="0"/>
              <a:t>It's mandatory to have strategies, clear objectives, measures of success, or specific summaries of what was intended to be achieved.</a:t>
            </a:r>
          </a:p>
          <a:p>
            <a:endParaRPr lang="en-US" dirty="0"/>
          </a:p>
          <a:p>
            <a:r>
              <a:rPr lang="en-US" dirty="0"/>
              <a:t>It is crucial to obtain knowledge of what sustainable initiatives their fans consider to be more important. </a:t>
            </a:r>
          </a:p>
          <a:p>
            <a:endParaRPr lang="en-US" dirty="0"/>
          </a:p>
          <a:p>
            <a:r>
              <a:rPr lang="en-US" dirty="0"/>
              <a:t>PSTs must monitor how these initiatives evolve over time (e.g., by measuring how fans classify the consistency of waste reduction initiatives in the stadium, how they experience the measures implemented by the PST, and how aware they are of all initiatives). </a:t>
            </a:r>
          </a:p>
        </p:txBody>
      </p:sp>
      <p:sp>
        <p:nvSpPr>
          <p:cNvPr id="4" name="TextBox 3">
            <a:extLst>
              <a:ext uri="{FF2B5EF4-FFF2-40B4-BE49-F238E27FC236}">
                <a16:creationId xmlns:a16="http://schemas.microsoft.com/office/drawing/2014/main" id="{3171C633-0CF3-3941-8608-24AE71BC8629}"/>
              </a:ext>
            </a:extLst>
          </p:cNvPr>
          <p:cNvSpPr txBox="1"/>
          <p:nvPr/>
        </p:nvSpPr>
        <p:spPr>
          <a:xfrm>
            <a:off x="4480588" y="1259175"/>
            <a:ext cx="3230821" cy="1015663"/>
          </a:xfrm>
          <a:prstGeom prst="rect">
            <a:avLst/>
          </a:prstGeom>
          <a:noFill/>
        </p:spPr>
        <p:txBody>
          <a:bodyPr wrap="none" rtlCol="0">
            <a:spAutoFit/>
          </a:bodyPr>
          <a:lstStyle/>
          <a:p>
            <a:r>
              <a:rPr lang="pt-PT" sz="6000" b="1" dirty="0"/>
              <a:t>Objetivos</a:t>
            </a:r>
          </a:p>
        </p:txBody>
      </p:sp>
    </p:spTree>
    <p:extLst>
      <p:ext uri="{BB962C8B-B14F-4D97-AF65-F5344CB8AC3E}">
        <p14:creationId xmlns:p14="http://schemas.microsoft.com/office/powerpoint/2010/main" val="41244952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FBBB16B-F31E-3344-B8BA-C69AE9A89F8E}"/>
              </a:ext>
            </a:extLst>
          </p:cNvPr>
          <p:cNvSpPr txBox="1"/>
          <p:nvPr/>
        </p:nvSpPr>
        <p:spPr>
          <a:xfrm>
            <a:off x="954373" y="2403544"/>
            <a:ext cx="10283253" cy="1754326"/>
          </a:xfrm>
          <a:prstGeom prst="rect">
            <a:avLst/>
          </a:prstGeom>
          <a:noFill/>
        </p:spPr>
        <p:txBody>
          <a:bodyPr wrap="square">
            <a:spAutoFit/>
          </a:bodyPr>
          <a:lstStyle/>
          <a:p>
            <a:r>
              <a:rPr lang="en-US" dirty="0"/>
              <a:t>Sports institutions are credible in passing on messages related to environmentally sustainable behavior.</a:t>
            </a:r>
          </a:p>
          <a:p>
            <a:endParaRPr lang="en-US" dirty="0"/>
          </a:p>
          <a:p>
            <a:r>
              <a:rPr lang="en-US" dirty="0"/>
              <a:t>The level of awareness of SI is very low (1/3 of the respondents), and even lower in sponsors.</a:t>
            </a:r>
          </a:p>
          <a:p>
            <a:endParaRPr lang="en-US" dirty="0"/>
          </a:p>
          <a:p>
            <a:r>
              <a:rPr lang="en-US" dirty="0"/>
              <a:t>Different stakeholder groups have different strategies depending on how ESIS topics are approached. </a:t>
            </a:r>
          </a:p>
          <a:p>
            <a:r>
              <a:rPr lang="en-US" dirty="0"/>
              <a:t>It is necessary the development of strategies and campaigns specifically aimed at different stakeholders.</a:t>
            </a:r>
          </a:p>
        </p:txBody>
      </p:sp>
      <p:sp>
        <p:nvSpPr>
          <p:cNvPr id="4" name="TextBox 3">
            <a:extLst>
              <a:ext uri="{FF2B5EF4-FFF2-40B4-BE49-F238E27FC236}">
                <a16:creationId xmlns:a16="http://schemas.microsoft.com/office/drawing/2014/main" id="{04C0BA25-6451-5E41-B996-7EFB0BF77DE3}"/>
              </a:ext>
            </a:extLst>
          </p:cNvPr>
          <p:cNvSpPr txBox="1"/>
          <p:nvPr/>
        </p:nvSpPr>
        <p:spPr>
          <a:xfrm>
            <a:off x="3868145" y="1387881"/>
            <a:ext cx="4455707" cy="1015663"/>
          </a:xfrm>
          <a:prstGeom prst="rect">
            <a:avLst/>
          </a:prstGeom>
          <a:noFill/>
        </p:spPr>
        <p:txBody>
          <a:bodyPr wrap="none" rtlCol="0">
            <a:spAutoFit/>
          </a:bodyPr>
          <a:lstStyle/>
          <a:p>
            <a:r>
              <a:rPr lang="pt-PT" sz="6000" b="1" dirty="0"/>
              <a:t>Comunicação</a:t>
            </a:r>
          </a:p>
        </p:txBody>
      </p:sp>
    </p:spTree>
    <p:extLst>
      <p:ext uri="{BB962C8B-B14F-4D97-AF65-F5344CB8AC3E}">
        <p14:creationId xmlns:p14="http://schemas.microsoft.com/office/powerpoint/2010/main" val="3306405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in a kitchen&#10;&#10;Description automatically generated">
            <a:extLst>
              <a:ext uri="{FF2B5EF4-FFF2-40B4-BE49-F238E27FC236}">
                <a16:creationId xmlns:a16="http://schemas.microsoft.com/office/drawing/2014/main" id="{62422F05-30F0-CC42-9C01-B3D61E900499}"/>
              </a:ext>
            </a:extLst>
          </p:cNvPr>
          <p:cNvPicPr>
            <a:picLocks noChangeAspect="1"/>
          </p:cNvPicPr>
          <p:nvPr/>
        </p:nvPicPr>
        <p:blipFill>
          <a:blip r:embed="rId2"/>
          <a:stretch>
            <a:fillRect/>
          </a:stretch>
        </p:blipFill>
        <p:spPr>
          <a:xfrm>
            <a:off x="1524000" y="0"/>
            <a:ext cx="9144000" cy="6858000"/>
          </a:xfrm>
          <a:prstGeom prst="rect">
            <a:avLst/>
          </a:prstGeom>
        </p:spPr>
      </p:pic>
    </p:spTree>
    <p:extLst>
      <p:ext uri="{BB962C8B-B14F-4D97-AF65-F5344CB8AC3E}">
        <p14:creationId xmlns:p14="http://schemas.microsoft.com/office/powerpoint/2010/main" val="2444564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2793F66-C3A0-7E4F-A042-12804B5ACF4A}"/>
              </a:ext>
            </a:extLst>
          </p:cNvPr>
          <p:cNvSpPr txBox="1"/>
          <p:nvPr/>
        </p:nvSpPr>
        <p:spPr>
          <a:xfrm>
            <a:off x="714531" y="2551837"/>
            <a:ext cx="10762938" cy="1754326"/>
          </a:xfrm>
          <a:prstGeom prst="rect">
            <a:avLst/>
          </a:prstGeom>
          <a:noFill/>
        </p:spPr>
        <p:txBody>
          <a:bodyPr wrap="square">
            <a:spAutoFit/>
          </a:bodyPr>
          <a:lstStyle/>
          <a:p>
            <a:r>
              <a:rPr lang="en-US" dirty="0"/>
              <a:t>Distance has no impact on the awareness that members have about PSO SIs.</a:t>
            </a:r>
          </a:p>
          <a:p>
            <a:endParaRPr lang="en-US" dirty="0"/>
          </a:p>
          <a:p>
            <a:r>
              <a:rPr lang="en-US" dirty="0"/>
              <a:t>In members who have PSO SI awareness distance strengthens the members’ relationship with the PSO.</a:t>
            </a:r>
          </a:p>
          <a:p>
            <a:endParaRPr lang="en-US" dirty="0"/>
          </a:p>
          <a:p>
            <a:r>
              <a:rPr lang="en-US" dirty="0"/>
              <a:t>Member awareness of the SI implanted to evaluate the topics more positively, thus reinforcing the importance of member SI awareness.</a:t>
            </a:r>
          </a:p>
        </p:txBody>
      </p:sp>
      <p:sp>
        <p:nvSpPr>
          <p:cNvPr id="4" name="TextBox 3">
            <a:extLst>
              <a:ext uri="{FF2B5EF4-FFF2-40B4-BE49-F238E27FC236}">
                <a16:creationId xmlns:a16="http://schemas.microsoft.com/office/drawing/2014/main" id="{504C8686-9836-AC43-9FD2-3A7DF1C1EBEE}"/>
              </a:ext>
            </a:extLst>
          </p:cNvPr>
          <p:cNvSpPr txBox="1"/>
          <p:nvPr/>
        </p:nvSpPr>
        <p:spPr>
          <a:xfrm>
            <a:off x="4480588" y="1536174"/>
            <a:ext cx="2241832" cy="1015663"/>
          </a:xfrm>
          <a:prstGeom prst="rect">
            <a:avLst/>
          </a:prstGeom>
          <a:noFill/>
        </p:spPr>
        <p:txBody>
          <a:bodyPr wrap="none" rtlCol="0">
            <a:spAutoFit/>
          </a:bodyPr>
          <a:lstStyle/>
          <a:p>
            <a:r>
              <a:rPr lang="pt-PT" sz="6000" b="1" dirty="0"/>
              <a:t>Digital</a:t>
            </a:r>
          </a:p>
        </p:txBody>
      </p:sp>
    </p:spTree>
    <p:extLst>
      <p:ext uri="{BB962C8B-B14F-4D97-AF65-F5344CB8AC3E}">
        <p14:creationId xmlns:p14="http://schemas.microsoft.com/office/powerpoint/2010/main" val="28978521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2793F66-C3A0-7E4F-A042-12804B5ACF4A}"/>
              </a:ext>
            </a:extLst>
          </p:cNvPr>
          <p:cNvSpPr txBox="1"/>
          <p:nvPr/>
        </p:nvSpPr>
        <p:spPr>
          <a:xfrm>
            <a:off x="714531" y="1859339"/>
            <a:ext cx="10762938" cy="3139321"/>
          </a:xfrm>
          <a:prstGeom prst="rect">
            <a:avLst/>
          </a:prstGeom>
          <a:noFill/>
        </p:spPr>
        <p:txBody>
          <a:bodyPr wrap="square">
            <a:spAutoFit/>
          </a:bodyPr>
          <a:lstStyle/>
          <a:p>
            <a:r>
              <a:rPr lang="en-US" dirty="0"/>
              <a:t>Fans that approve and that intend to adhere to club pro-environmental initiatives:</a:t>
            </a:r>
          </a:p>
          <a:p>
            <a:pPr marL="342900" indent="-342900">
              <a:buAutoNum type="arabicParenR"/>
            </a:pPr>
            <a:r>
              <a:rPr lang="en-US" dirty="0"/>
              <a:t>are more mindful of environmental issues and more likely to adopt environmentally favorable behaviors in both personal and social settings and </a:t>
            </a:r>
          </a:p>
          <a:p>
            <a:r>
              <a:rPr lang="en-US" dirty="0"/>
              <a:t>2) intend to develop a stronger economic relationship with the club.</a:t>
            </a:r>
          </a:p>
          <a:p>
            <a:endParaRPr lang="en-US" dirty="0"/>
          </a:p>
          <a:p>
            <a:r>
              <a:rPr lang="en-US" dirty="0"/>
              <a:t>Individuals with a greater emotional connection have higher average levels of pro-environmental attitude and pro-environmental behavior.</a:t>
            </a:r>
          </a:p>
          <a:p>
            <a:endParaRPr lang="en-US" dirty="0"/>
          </a:p>
          <a:p>
            <a:r>
              <a:rPr lang="en-US" dirty="0"/>
              <a:t>The magnitude of the influence between pro-environmental attitude and pro-environmental behavior is more significant in the group of individuals characterized by having a greater cognitive and intrinsic connection with the environmental cause - i.e., university students. </a:t>
            </a:r>
            <a:endParaRPr lang="en-PT" dirty="0"/>
          </a:p>
        </p:txBody>
      </p:sp>
      <p:sp>
        <p:nvSpPr>
          <p:cNvPr id="4" name="TextBox 3">
            <a:extLst>
              <a:ext uri="{FF2B5EF4-FFF2-40B4-BE49-F238E27FC236}">
                <a16:creationId xmlns:a16="http://schemas.microsoft.com/office/drawing/2014/main" id="{6614AD28-D536-BC49-8932-565A6ACC5A20}"/>
              </a:ext>
            </a:extLst>
          </p:cNvPr>
          <p:cNvSpPr txBox="1"/>
          <p:nvPr/>
        </p:nvSpPr>
        <p:spPr>
          <a:xfrm>
            <a:off x="4493840" y="843676"/>
            <a:ext cx="3303790" cy="1015663"/>
          </a:xfrm>
          <a:prstGeom prst="rect">
            <a:avLst/>
          </a:prstGeom>
          <a:noFill/>
        </p:spPr>
        <p:txBody>
          <a:bodyPr wrap="none" rtlCol="0">
            <a:spAutoFit/>
          </a:bodyPr>
          <a:lstStyle/>
          <a:p>
            <a:r>
              <a:rPr lang="pt-PT" sz="6000" b="1" dirty="0"/>
              <a:t>Economia</a:t>
            </a:r>
          </a:p>
        </p:txBody>
      </p:sp>
    </p:spTree>
    <p:extLst>
      <p:ext uri="{BB962C8B-B14F-4D97-AF65-F5344CB8AC3E}">
        <p14:creationId xmlns:p14="http://schemas.microsoft.com/office/powerpoint/2010/main" val="30229755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3A58B7C-1057-9241-9EDD-A7FB2578926A}"/>
              </a:ext>
            </a:extLst>
          </p:cNvPr>
          <p:cNvSpPr txBox="1"/>
          <p:nvPr/>
        </p:nvSpPr>
        <p:spPr>
          <a:xfrm>
            <a:off x="804472" y="2136338"/>
            <a:ext cx="10583056" cy="2585323"/>
          </a:xfrm>
          <a:prstGeom prst="rect">
            <a:avLst/>
          </a:prstGeom>
          <a:noFill/>
        </p:spPr>
        <p:txBody>
          <a:bodyPr wrap="square">
            <a:spAutoFit/>
          </a:bodyPr>
          <a:lstStyle/>
          <a:p>
            <a:pPr indent="180340" algn="just"/>
            <a:r>
              <a:rPr lang="pt-PT" sz="1800" dirty="0">
                <a:effectLst/>
                <a:latin typeface="Calibri" panose="020F0502020204030204" pitchFamily="34" charset="0"/>
                <a:ea typeface="Calibri" panose="020F0502020204030204" pitchFamily="34" charset="0"/>
                <a:cs typeface="Times New Roman" panose="02020603050405020304" pitchFamily="18" charset="0"/>
              </a:rPr>
              <a:t>Praticada de forma sistemática e contínua, a sustentabilidade pode beneficiar as organizações de desporto de quatro maneiras: </a:t>
            </a:r>
          </a:p>
          <a:p>
            <a:pPr marL="342900" indent="-342900" algn="just">
              <a:buAutoNum type="alphaLcParenR"/>
            </a:pPr>
            <a:r>
              <a:rPr lang="pt-PT" sz="1800" dirty="0">
                <a:effectLst/>
                <a:latin typeface="Calibri" panose="020F0502020204030204" pitchFamily="34" charset="0"/>
                <a:ea typeface="Calibri" panose="020F0502020204030204" pitchFamily="34" charset="0"/>
                <a:cs typeface="Times New Roman" panose="02020603050405020304" pitchFamily="18" charset="0"/>
              </a:rPr>
              <a:t>fortalecendo os laços entre as comunidades, </a:t>
            </a:r>
          </a:p>
          <a:p>
            <a:pPr marL="342900" indent="-342900" algn="just">
              <a:buAutoNum type="alphaLcParenR"/>
            </a:pPr>
            <a:r>
              <a:rPr lang="pt-PT" sz="1800" dirty="0">
                <a:effectLst/>
                <a:latin typeface="Calibri" panose="020F0502020204030204" pitchFamily="34" charset="0"/>
                <a:ea typeface="Calibri" panose="020F0502020204030204" pitchFamily="34" charset="0"/>
                <a:cs typeface="Times New Roman" panose="02020603050405020304" pitchFamily="18" charset="0"/>
              </a:rPr>
              <a:t>aumentando a base de adeptos, </a:t>
            </a:r>
          </a:p>
          <a:p>
            <a:pPr marL="342900" indent="-342900" algn="just">
              <a:buAutoNum type="alphaLcParenR"/>
            </a:pPr>
            <a:r>
              <a:rPr lang="pt-PT" sz="1800" dirty="0">
                <a:effectLst/>
                <a:latin typeface="Calibri" panose="020F0502020204030204" pitchFamily="34" charset="0"/>
                <a:ea typeface="Calibri" panose="020F0502020204030204" pitchFamily="34" charset="0"/>
                <a:cs typeface="Times New Roman" panose="02020603050405020304" pitchFamily="18" charset="0"/>
              </a:rPr>
              <a:t>tornando as operações menos onerosas financeiramente e, por fim, </a:t>
            </a:r>
          </a:p>
          <a:p>
            <a:pPr marL="342900" indent="-342900" algn="just">
              <a:buAutoNum type="alphaLcParenR"/>
            </a:pPr>
            <a:r>
              <a:rPr lang="pt-PT" sz="1800" dirty="0">
                <a:effectLst/>
                <a:latin typeface="Calibri" panose="020F0502020204030204" pitchFamily="34" charset="0"/>
                <a:ea typeface="Calibri" panose="020F0502020204030204" pitchFamily="34" charset="0"/>
                <a:cs typeface="Times New Roman" panose="02020603050405020304" pitchFamily="18" charset="0"/>
              </a:rPr>
              <a:t>beneficiando a sociedade globalmente. </a:t>
            </a:r>
          </a:p>
          <a:p>
            <a:pPr algn="just"/>
            <a:endParaRPr lang="pt-PT" dirty="0">
              <a:latin typeface="Calibri" panose="020F0502020204030204" pitchFamily="34" charset="0"/>
              <a:ea typeface="Calibri" panose="020F0502020204030204" pitchFamily="34" charset="0"/>
              <a:cs typeface="Times New Roman" panose="02020603050405020304" pitchFamily="18" charset="0"/>
            </a:endParaRPr>
          </a:p>
          <a:p>
            <a:r>
              <a:rPr lang="en-US" dirty="0">
                <a:latin typeface="Calibri" panose="020F0502020204030204" pitchFamily="34" charset="0"/>
                <a:cs typeface="Times New Roman" panose="02020603050405020304" pitchFamily="18" charset="0"/>
              </a:rPr>
              <a:t>What fans think about the importance of environmental sustainability initiatives is important and is essential for the strategic plan for PST’s future sustainable programs. </a:t>
            </a:r>
          </a:p>
        </p:txBody>
      </p:sp>
      <p:sp>
        <p:nvSpPr>
          <p:cNvPr id="4" name="TextBox 3">
            <a:extLst>
              <a:ext uri="{FF2B5EF4-FFF2-40B4-BE49-F238E27FC236}">
                <a16:creationId xmlns:a16="http://schemas.microsoft.com/office/drawing/2014/main" id="{35F97221-B36A-F849-B272-2E5E6FEB21B7}"/>
              </a:ext>
            </a:extLst>
          </p:cNvPr>
          <p:cNvSpPr txBox="1"/>
          <p:nvPr/>
        </p:nvSpPr>
        <p:spPr>
          <a:xfrm>
            <a:off x="4444105" y="1120675"/>
            <a:ext cx="3768917" cy="1015663"/>
          </a:xfrm>
          <a:prstGeom prst="rect">
            <a:avLst/>
          </a:prstGeom>
          <a:noFill/>
        </p:spPr>
        <p:txBody>
          <a:bodyPr wrap="none" rtlCol="0">
            <a:spAutoFit/>
          </a:bodyPr>
          <a:lstStyle/>
          <a:p>
            <a:r>
              <a:rPr lang="pt-PT" sz="6000" b="1" dirty="0"/>
              <a:t>Resumindo</a:t>
            </a:r>
          </a:p>
        </p:txBody>
      </p:sp>
    </p:spTree>
    <p:extLst>
      <p:ext uri="{BB962C8B-B14F-4D97-AF65-F5344CB8AC3E}">
        <p14:creationId xmlns:p14="http://schemas.microsoft.com/office/powerpoint/2010/main" val="30138676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O FC Porto foi alvo de buscas devido a investigação a um teste de um futebolista&#10;">
            <a:extLst>
              <a:ext uri="{FF2B5EF4-FFF2-40B4-BE49-F238E27FC236}">
                <a16:creationId xmlns:a16="http://schemas.microsoft.com/office/drawing/2014/main" id="{21DF70F6-62F5-854A-8951-362CFD5767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0" y="431800"/>
            <a:ext cx="10922000" cy="5994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4AF75F5-2AE3-C041-8D23-E64F3572B464}"/>
              </a:ext>
            </a:extLst>
          </p:cNvPr>
          <p:cNvSpPr txBox="1"/>
          <p:nvPr/>
        </p:nvSpPr>
        <p:spPr>
          <a:xfrm>
            <a:off x="8383631" y="5802868"/>
            <a:ext cx="3173369" cy="369332"/>
          </a:xfrm>
          <a:prstGeom prst="rect">
            <a:avLst/>
          </a:prstGeom>
          <a:noFill/>
        </p:spPr>
        <p:txBody>
          <a:bodyPr wrap="none" rtlCol="0">
            <a:spAutoFit/>
          </a:bodyPr>
          <a:lstStyle/>
          <a:p>
            <a:r>
              <a:rPr lang="pt-PT" dirty="0">
                <a:solidFill>
                  <a:schemeClr val="bg1"/>
                </a:solidFill>
              </a:rPr>
              <a:t>Muito obrigado pela V. atenção.</a:t>
            </a:r>
          </a:p>
        </p:txBody>
      </p:sp>
    </p:spTree>
    <p:extLst>
      <p:ext uri="{BB962C8B-B14F-4D97-AF65-F5344CB8AC3E}">
        <p14:creationId xmlns:p14="http://schemas.microsoft.com/office/powerpoint/2010/main" val="7867063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scândalo do FC Porto: buscas incluem casas de Pinto da Costa e empresários  — idealista/news">
            <a:extLst>
              <a:ext uri="{FF2B5EF4-FFF2-40B4-BE49-F238E27FC236}">
                <a16:creationId xmlns:a16="http://schemas.microsoft.com/office/drawing/2014/main" id="{7EC56719-806B-4B49-87CD-18F4D17952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832" y="0"/>
            <a:ext cx="10287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9F970A8-19DD-B64A-A63D-FA1E1010FB6D}"/>
              </a:ext>
            </a:extLst>
          </p:cNvPr>
          <p:cNvSpPr txBox="1"/>
          <p:nvPr/>
        </p:nvSpPr>
        <p:spPr>
          <a:xfrm>
            <a:off x="9726168" y="1443841"/>
            <a:ext cx="2465832" cy="2585323"/>
          </a:xfrm>
          <a:prstGeom prst="rect">
            <a:avLst/>
          </a:prstGeom>
          <a:noFill/>
        </p:spPr>
        <p:txBody>
          <a:bodyPr wrap="square" rtlCol="0">
            <a:spAutoFit/>
          </a:bodyPr>
          <a:lstStyle/>
          <a:p>
            <a:r>
              <a:rPr lang="pt-PT" dirty="0"/>
              <a:t>Especial agradecimento </a:t>
            </a:r>
          </a:p>
          <a:p>
            <a:r>
              <a:rPr lang="pt-PT" dirty="0"/>
              <a:t>ao Dr. Afonso Gama </a:t>
            </a:r>
          </a:p>
          <a:p>
            <a:r>
              <a:rPr lang="pt-PT" dirty="0"/>
              <a:t>e à Dra. Teresa Santos pela confiança demonstrada </a:t>
            </a:r>
          </a:p>
          <a:p>
            <a:r>
              <a:rPr lang="pt-PT" dirty="0"/>
              <a:t>e possibilidade de realizar todos estes trabalhos </a:t>
            </a:r>
          </a:p>
          <a:p>
            <a:r>
              <a:rPr lang="pt-PT" dirty="0"/>
              <a:t>desde janeiro de 2021.</a:t>
            </a:r>
          </a:p>
        </p:txBody>
      </p:sp>
    </p:spTree>
    <p:extLst>
      <p:ext uri="{BB962C8B-B14F-4D97-AF65-F5344CB8AC3E}">
        <p14:creationId xmlns:p14="http://schemas.microsoft.com/office/powerpoint/2010/main" val="545335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6FA99F-BAFC-BD48-A2BB-D32DA8C9C8B2}"/>
              </a:ext>
            </a:extLst>
          </p:cNvPr>
          <p:cNvSpPr txBox="1"/>
          <p:nvPr/>
        </p:nvSpPr>
        <p:spPr>
          <a:xfrm>
            <a:off x="3079501" y="2413337"/>
            <a:ext cx="6032998" cy="1015663"/>
          </a:xfrm>
          <a:prstGeom prst="rect">
            <a:avLst/>
          </a:prstGeom>
          <a:noFill/>
        </p:spPr>
        <p:txBody>
          <a:bodyPr wrap="none" rtlCol="0">
            <a:spAutoFit/>
          </a:bodyPr>
          <a:lstStyle/>
          <a:p>
            <a:r>
              <a:rPr lang="pt-PT" sz="6000" b="1" dirty="0"/>
              <a:t>Estudos efetuados</a:t>
            </a:r>
          </a:p>
        </p:txBody>
      </p:sp>
    </p:spTree>
    <p:extLst>
      <p:ext uri="{BB962C8B-B14F-4D97-AF65-F5344CB8AC3E}">
        <p14:creationId xmlns:p14="http://schemas.microsoft.com/office/powerpoint/2010/main" val="24952019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0A19DD1-BB5B-044A-829C-2BFB2A70AFAB}"/>
              </a:ext>
            </a:extLst>
          </p:cNvPr>
          <p:cNvSpPr txBox="1"/>
          <p:nvPr/>
        </p:nvSpPr>
        <p:spPr>
          <a:xfrm>
            <a:off x="542144" y="379319"/>
            <a:ext cx="11107712" cy="6099362"/>
          </a:xfrm>
          <a:prstGeom prst="rect">
            <a:avLst/>
          </a:prstGeom>
          <a:noFill/>
        </p:spPr>
        <p:txBody>
          <a:bodyPr wrap="square" rtlCol="0">
            <a:spAutoFit/>
          </a:bodyPr>
          <a:lstStyle/>
          <a:p>
            <a:pPr>
              <a:lnSpc>
                <a:spcPct val="150000"/>
              </a:lnSpc>
            </a:pPr>
            <a:r>
              <a:rPr lang="en-PT" sz="3200" b="1" u="sng" dirty="0">
                <a:latin typeface="Times New Roman" panose="02020603050405020304" pitchFamily="18" charset="0"/>
                <a:cs typeface="Times New Roman" panose="02020603050405020304" pitchFamily="18" charset="0"/>
              </a:rPr>
              <a:t>Trabalhos publicados: quatro (4)</a:t>
            </a:r>
          </a:p>
          <a:p>
            <a:pPr>
              <a:lnSpc>
                <a:spcPct val="150000"/>
              </a:lnSpc>
            </a:pPr>
            <a:endParaRPr lang="en-PT" sz="3200" b="1" u="sng" dirty="0">
              <a:latin typeface="Times New Roman" panose="02020603050405020304" pitchFamily="18" charset="0"/>
              <a:cs typeface="Times New Roman" panose="02020603050405020304" pitchFamily="18" charset="0"/>
            </a:endParaRPr>
          </a:p>
          <a:p>
            <a:pPr marL="304800" indent="-304800">
              <a:lnSpc>
                <a:spcPct val="150000"/>
              </a:lnSpc>
            </a:pPr>
            <a:r>
              <a:rPr lang="en-PT" sz="1800" dirty="0">
                <a:solidFill>
                  <a:srgbClr val="000000"/>
                </a:solidFill>
                <a:effectLst/>
                <a:latin typeface="Helvetica" pitchFamily="2" charset="0"/>
                <a:ea typeface="Times New Roman" panose="02020603050405020304" pitchFamily="18" charset="0"/>
                <a:cs typeface="Times New Roman" panose="02020603050405020304" pitchFamily="18" charset="0"/>
              </a:rPr>
              <a:t>Cayolla, R., Escadas, M., Biscaia, R., Kellison, T. B., Quintela, J. A., &amp; Santos, T. (2023). Fans ’ perceptions of pro-environmental sustainability initiatives in sport and triple bottom line benefits initiatives. </a:t>
            </a:r>
            <a:r>
              <a:rPr lang="en-PT" sz="1800" i="1" dirty="0">
                <a:solidFill>
                  <a:srgbClr val="000000"/>
                </a:solidFill>
                <a:effectLst/>
                <a:latin typeface="Helvetica" pitchFamily="2" charset="0"/>
                <a:ea typeface="Times New Roman" panose="02020603050405020304" pitchFamily="18" charset="0"/>
                <a:cs typeface="Times New Roman" panose="02020603050405020304" pitchFamily="18" charset="0"/>
              </a:rPr>
              <a:t>International Journal of Sports Marketing &amp; Sponsorship.</a:t>
            </a:r>
            <a:endParaRPr lang="en-PT" sz="1800" dirty="0">
              <a:effectLst/>
              <a:latin typeface="Calibri" panose="020F0502020204030204" pitchFamily="34" charset="0"/>
              <a:ea typeface="Calibri" panose="020F0502020204030204" pitchFamily="34" charset="0"/>
              <a:cs typeface="Times New Roman" panose="02020603050405020304" pitchFamily="18" charset="0"/>
            </a:endParaRPr>
          </a:p>
          <a:p>
            <a:pPr marL="304800" indent="-304800">
              <a:lnSpc>
                <a:spcPct val="150000"/>
              </a:lnSpc>
            </a:pPr>
            <a:r>
              <a:rPr lang="en-PT" sz="1800" dirty="0">
                <a:solidFill>
                  <a:srgbClr val="000000"/>
                </a:solidFill>
                <a:effectLst/>
                <a:latin typeface="Helvetica" pitchFamily="2" charset="0"/>
                <a:ea typeface="Times New Roman" panose="02020603050405020304" pitchFamily="18" charset="0"/>
                <a:cs typeface="Times New Roman" panose="02020603050405020304" pitchFamily="18" charset="0"/>
              </a:rPr>
              <a:t>Cayolla, R., Quintela, J. A., &amp; Santos, T. (2022). “If You Don’t Know Me by Now”— The Importance of Sustainability Initiative Awareness for Stakeholders of Professional Sports Organizations. </a:t>
            </a:r>
            <a:r>
              <a:rPr lang="en-PT" sz="1800" i="1" dirty="0">
                <a:solidFill>
                  <a:srgbClr val="000000"/>
                </a:solidFill>
                <a:effectLst/>
                <a:latin typeface="Helvetica" pitchFamily="2" charset="0"/>
                <a:ea typeface="Times New Roman" panose="02020603050405020304" pitchFamily="18" charset="0"/>
                <a:cs typeface="Times New Roman" panose="02020603050405020304" pitchFamily="18" charset="0"/>
              </a:rPr>
              <a:t>Sustainability</a:t>
            </a:r>
            <a:r>
              <a:rPr lang="en-PT" sz="1800" dirty="0">
                <a:solidFill>
                  <a:srgbClr val="000000"/>
                </a:solidFill>
                <a:effectLst/>
                <a:latin typeface="Helvetica" pitchFamily="2" charset="0"/>
                <a:ea typeface="Times New Roman" panose="02020603050405020304" pitchFamily="18" charset="0"/>
                <a:cs typeface="Times New Roman" panose="02020603050405020304" pitchFamily="18" charset="0"/>
              </a:rPr>
              <a:t>, </a:t>
            </a:r>
            <a:r>
              <a:rPr lang="en-PT" sz="1800" i="1" dirty="0">
                <a:solidFill>
                  <a:srgbClr val="000000"/>
                </a:solidFill>
                <a:effectLst/>
                <a:latin typeface="Helvetica" pitchFamily="2" charset="0"/>
                <a:ea typeface="Times New Roman" panose="02020603050405020304" pitchFamily="18" charset="0"/>
                <a:cs typeface="Times New Roman" panose="02020603050405020304" pitchFamily="18" charset="0"/>
              </a:rPr>
              <a:t>14</a:t>
            </a:r>
            <a:r>
              <a:rPr lang="en-PT" sz="1800" dirty="0">
                <a:solidFill>
                  <a:srgbClr val="000000"/>
                </a:solidFill>
                <a:effectLst/>
                <a:latin typeface="Helvetica" pitchFamily="2" charset="0"/>
                <a:ea typeface="Times New Roman" panose="02020603050405020304" pitchFamily="18" charset="0"/>
                <a:cs typeface="Times New Roman" panose="02020603050405020304" pitchFamily="18" charset="0"/>
              </a:rPr>
              <a:t>, 1–16.</a:t>
            </a:r>
            <a:endParaRPr lang="en-PT" sz="1800" dirty="0">
              <a:effectLst/>
              <a:latin typeface="Calibri" panose="020F0502020204030204" pitchFamily="34" charset="0"/>
              <a:ea typeface="Calibri" panose="020F0502020204030204" pitchFamily="34" charset="0"/>
              <a:cs typeface="Times New Roman" panose="02020603050405020304" pitchFamily="18" charset="0"/>
            </a:endParaRPr>
          </a:p>
          <a:p>
            <a:pPr marL="304800" indent="-304800">
              <a:lnSpc>
                <a:spcPct val="150000"/>
              </a:lnSpc>
            </a:pPr>
            <a:r>
              <a:rPr lang="en-PT" sz="1800" dirty="0">
                <a:solidFill>
                  <a:srgbClr val="000000"/>
                </a:solidFill>
                <a:effectLst/>
                <a:latin typeface="Helvetica" pitchFamily="2" charset="0"/>
                <a:ea typeface="Times New Roman" panose="02020603050405020304" pitchFamily="18" charset="0"/>
                <a:cs typeface="Times New Roman" panose="02020603050405020304" pitchFamily="18" charset="0"/>
              </a:rPr>
              <a:t>Cayolla, R., Kellison, T. B., Mccullough, B. P., Biscaia, R., Escadas, M., &amp; Santos, T. (2022). The rooted fan: Exploring suggested improvements to a professional sport team’s sustainability initiatives. In </a:t>
            </a:r>
            <a:r>
              <a:rPr lang="en-PT" sz="1800" i="1" dirty="0">
                <a:solidFill>
                  <a:srgbClr val="000000"/>
                </a:solidFill>
                <a:effectLst/>
                <a:latin typeface="Helvetica" pitchFamily="2" charset="0"/>
                <a:ea typeface="Times New Roman" panose="02020603050405020304" pitchFamily="18" charset="0"/>
                <a:cs typeface="Times New Roman" panose="02020603050405020304" pitchFamily="18" charset="0"/>
              </a:rPr>
              <a:t>37th Annual NASSM Conference</a:t>
            </a:r>
            <a:r>
              <a:rPr lang="en-PT" sz="1800" dirty="0">
                <a:solidFill>
                  <a:srgbClr val="000000"/>
                </a:solidFill>
                <a:effectLst/>
                <a:latin typeface="Helvetica" pitchFamily="2" charset="0"/>
                <a:ea typeface="Times New Roman" panose="02020603050405020304" pitchFamily="18" charset="0"/>
                <a:cs typeface="Times New Roman" panose="02020603050405020304" pitchFamily="18" charset="0"/>
              </a:rPr>
              <a:t> (p. 31). Atlanta, GA.</a:t>
            </a:r>
            <a:endParaRPr lang="en-PT" sz="1800" dirty="0">
              <a:effectLst/>
              <a:latin typeface="Calibri" panose="020F0502020204030204" pitchFamily="34" charset="0"/>
              <a:ea typeface="Calibri" panose="020F0502020204030204" pitchFamily="34" charset="0"/>
              <a:cs typeface="Times New Roman" panose="02020603050405020304" pitchFamily="18" charset="0"/>
            </a:endParaRPr>
          </a:p>
          <a:p>
            <a:pPr marL="304800" indent="-304800">
              <a:lnSpc>
                <a:spcPct val="150000"/>
              </a:lnSpc>
            </a:pPr>
            <a:r>
              <a:rPr lang="en-PT" sz="1800" dirty="0">
                <a:solidFill>
                  <a:srgbClr val="000000"/>
                </a:solidFill>
                <a:effectLst/>
                <a:latin typeface="Helvetica" pitchFamily="2" charset="0"/>
                <a:ea typeface="Times New Roman" panose="02020603050405020304" pitchFamily="18" charset="0"/>
                <a:cs typeface="Times New Roman" panose="02020603050405020304" pitchFamily="18" charset="0"/>
              </a:rPr>
              <a:t>Cayolla, R., Santos, T., &amp; Quintela, J. A. (2021). Sustainable Initiatives in Sports Organizations—Analysis of a Group of Stakeholders in Pandemic Times. </a:t>
            </a:r>
            <a:r>
              <a:rPr lang="en-PT" sz="1800" i="1" dirty="0">
                <a:solidFill>
                  <a:srgbClr val="000000"/>
                </a:solidFill>
                <a:effectLst/>
                <a:latin typeface="Helvetica" pitchFamily="2" charset="0"/>
                <a:ea typeface="Times New Roman" panose="02020603050405020304" pitchFamily="18" charset="0"/>
                <a:cs typeface="Times New Roman" panose="02020603050405020304" pitchFamily="18" charset="0"/>
              </a:rPr>
              <a:t>Sustainability</a:t>
            </a:r>
            <a:r>
              <a:rPr lang="en-PT" sz="1800" dirty="0">
                <a:solidFill>
                  <a:srgbClr val="000000"/>
                </a:solidFill>
                <a:effectLst/>
                <a:latin typeface="Helvetica" pitchFamily="2" charset="0"/>
                <a:ea typeface="Times New Roman" panose="02020603050405020304" pitchFamily="18" charset="0"/>
                <a:cs typeface="Times New Roman" panose="02020603050405020304" pitchFamily="18" charset="0"/>
              </a:rPr>
              <a:t>, </a:t>
            </a:r>
            <a:r>
              <a:rPr lang="en-PT" sz="1800" i="1" dirty="0">
                <a:solidFill>
                  <a:srgbClr val="000000"/>
                </a:solidFill>
                <a:effectLst/>
                <a:latin typeface="Helvetica" pitchFamily="2" charset="0"/>
                <a:ea typeface="Times New Roman" panose="02020603050405020304" pitchFamily="18" charset="0"/>
                <a:cs typeface="Times New Roman" panose="02020603050405020304" pitchFamily="18" charset="0"/>
              </a:rPr>
              <a:t>13</a:t>
            </a:r>
            <a:r>
              <a:rPr lang="en-PT" sz="1800" dirty="0">
                <a:solidFill>
                  <a:srgbClr val="000000"/>
                </a:solidFill>
                <a:effectLst/>
                <a:latin typeface="Helvetica" pitchFamily="2" charset="0"/>
                <a:ea typeface="Times New Roman" panose="02020603050405020304" pitchFamily="18" charset="0"/>
                <a:cs typeface="Times New Roman" panose="02020603050405020304" pitchFamily="18" charset="0"/>
              </a:rPr>
              <a:t>(16), 9122.</a:t>
            </a:r>
            <a:endParaRPr lang="en-PT"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02645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D72D3E3-55F0-CD44-BC6D-C19260B6AC6E}"/>
              </a:ext>
            </a:extLst>
          </p:cNvPr>
          <p:cNvSpPr txBox="1"/>
          <p:nvPr/>
        </p:nvSpPr>
        <p:spPr>
          <a:xfrm>
            <a:off x="497173" y="1003336"/>
            <a:ext cx="11197653" cy="4851328"/>
          </a:xfrm>
          <a:prstGeom prst="rect">
            <a:avLst/>
          </a:prstGeom>
          <a:noFill/>
        </p:spPr>
        <p:txBody>
          <a:bodyPr wrap="square">
            <a:spAutoFit/>
          </a:bodyPr>
          <a:lstStyle/>
          <a:p>
            <a:pPr>
              <a:lnSpc>
                <a:spcPct val="150000"/>
              </a:lnSpc>
            </a:pPr>
            <a:r>
              <a:rPr lang="en-PT" sz="3200" b="1" u="sng" dirty="0">
                <a:effectLst/>
                <a:latin typeface="Times New Roman" panose="02020603050405020304" pitchFamily="18" charset="0"/>
                <a:ea typeface="Times New Roman" panose="02020603050405020304" pitchFamily="18" charset="0"/>
                <a:cs typeface="Times New Roman" panose="02020603050405020304" pitchFamily="18" charset="0"/>
              </a:rPr>
              <a:t>Trabalhos submetidos, aceites, por publicar: três (</a:t>
            </a:r>
            <a:r>
              <a:rPr lang="pt-PT" sz="3200" b="1" u="sng" dirty="0">
                <a:effectLst/>
                <a:latin typeface="Times New Roman" panose="02020603050405020304" pitchFamily="18" charset="0"/>
                <a:ea typeface="Times New Roman" panose="02020603050405020304" pitchFamily="18" charset="0"/>
                <a:cs typeface="Times New Roman" panose="02020603050405020304" pitchFamily="18" charset="0"/>
              </a:rPr>
              <a:t>3)</a:t>
            </a:r>
          </a:p>
          <a:p>
            <a:pPr>
              <a:lnSpc>
                <a:spcPct val="150000"/>
              </a:lnSpc>
            </a:pPr>
            <a:endParaRPr lang="en-PT" sz="3200"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lnSpc>
                <a:spcPct val="150000"/>
              </a:lnSpc>
            </a:pPr>
            <a:r>
              <a:rPr lang="en-PT" sz="1800" dirty="0">
                <a:solidFill>
                  <a:srgbClr val="000000"/>
                </a:solidFill>
                <a:effectLst/>
                <a:latin typeface="Helvetica" pitchFamily="2" charset="0"/>
                <a:ea typeface="Times New Roman" panose="02020603050405020304" pitchFamily="18" charset="0"/>
                <a:cs typeface="Times New Roman" panose="02020603050405020304" pitchFamily="18" charset="0"/>
              </a:rPr>
              <a:t>Cayolla, R., Kellison, T. B., McCullough, B. P., Biscaia, R., Escadas, M., Santos, T. (2023). Does sustainable attitudes predict sustainable behaviors: Examining the attitude-behavior gap in sport fans and university students. NASSM.</a:t>
            </a:r>
            <a:endParaRPr lang="en-PT" sz="3200" dirty="0">
              <a:effectLst/>
              <a:latin typeface="Calibri" panose="020F0502020204030204" pitchFamily="34" charset="0"/>
              <a:ea typeface="Calibri" panose="020F0502020204030204" pitchFamily="34" charset="0"/>
              <a:cs typeface="Times New Roman" panose="02020603050405020304" pitchFamily="18" charset="0"/>
            </a:endParaRPr>
          </a:p>
          <a:p>
            <a:pPr marL="304800" indent="-304800">
              <a:lnSpc>
                <a:spcPct val="150000"/>
              </a:lnSpc>
            </a:pPr>
            <a:r>
              <a:rPr lang="en-PT" sz="1800" dirty="0">
                <a:solidFill>
                  <a:srgbClr val="000000"/>
                </a:solidFill>
                <a:effectLst/>
                <a:latin typeface="Helvetica" pitchFamily="2" charset="0"/>
                <a:ea typeface="Times New Roman" panose="02020603050405020304" pitchFamily="18" charset="0"/>
              </a:rPr>
              <a:t>Cayolla, R. (2023). A Relação entre o Adepto e o Clube. In A. Correia, R. Biscaia, &amp; T. Ribeiro (Eds.), Lições de Gestão do Desporto. Lisboa: Associação Portuguesa de Gestão do Desporto (APOGESD).</a:t>
            </a:r>
            <a:endParaRPr lang="en-PT" sz="3200" dirty="0">
              <a:effectLst/>
              <a:latin typeface="Times New Roman" panose="02020603050405020304" pitchFamily="18" charset="0"/>
              <a:ea typeface="Times New Roman" panose="02020603050405020304" pitchFamily="18" charset="0"/>
            </a:endParaRPr>
          </a:p>
          <a:p>
            <a:pPr marL="304800" indent="-304800">
              <a:lnSpc>
                <a:spcPct val="150000"/>
              </a:lnSpc>
            </a:pPr>
            <a:r>
              <a:rPr lang="en-PT" sz="1800" dirty="0">
                <a:solidFill>
                  <a:srgbClr val="000000"/>
                </a:solidFill>
                <a:effectLst/>
                <a:latin typeface="Helvetica" pitchFamily="2" charset="0"/>
                <a:ea typeface="Times New Roman" panose="02020603050405020304" pitchFamily="18" charset="0"/>
              </a:rPr>
              <a:t>Cayolla, R., &amp; Escadas, M. (2023). Environmental Sustainability and Sports Management: A Review of Marketing Contributions and Discussion of Future Research Opportunities. Smart Innovation, Systems and Technologies. </a:t>
            </a:r>
            <a:endParaRPr lang="en-PT" sz="3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44191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1087A6-3BED-4344-A1CC-2F5C0A3BA3C0}"/>
              </a:ext>
            </a:extLst>
          </p:cNvPr>
          <p:cNvSpPr txBox="1"/>
          <p:nvPr/>
        </p:nvSpPr>
        <p:spPr>
          <a:xfrm>
            <a:off x="399738" y="1002566"/>
            <a:ext cx="11392524" cy="4852867"/>
          </a:xfrm>
          <a:prstGeom prst="rect">
            <a:avLst/>
          </a:prstGeom>
          <a:noFill/>
        </p:spPr>
        <p:txBody>
          <a:bodyPr wrap="square">
            <a:spAutoFit/>
          </a:bodyPr>
          <a:lstStyle/>
          <a:p>
            <a:pPr>
              <a:lnSpc>
                <a:spcPct val="150000"/>
              </a:lnSpc>
            </a:pPr>
            <a:r>
              <a:rPr lang="en-PT" sz="3200" b="1" u="sng" dirty="0">
                <a:effectLst/>
                <a:latin typeface="Times New Roman" panose="02020603050405020304" pitchFamily="18" charset="0"/>
                <a:ea typeface="Times New Roman" panose="02020603050405020304" pitchFamily="18" charset="0"/>
                <a:cs typeface="Times New Roman" panose="02020603050405020304" pitchFamily="18" charset="0"/>
              </a:rPr>
              <a:t>Trabalhos submetidos, a aguardar decisão: três (3)</a:t>
            </a:r>
          </a:p>
          <a:p>
            <a:pPr>
              <a:lnSpc>
                <a:spcPct val="150000"/>
              </a:lnSpc>
            </a:pPr>
            <a:endParaRPr lang="en-PT" sz="3200"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lnSpc>
                <a:spcPct val="150000"/>
              </a:lnSpc>
            </a:pPr>
            <a:r>
              <a:rPr lang="en-PT" sz="1800" dirty="0">
                <a:solidFill>
                  <a:srgbClr val="000000"/>
                </a:solidFill>
                <a:effectLst/>
                <a:latin typeface="Helvetica" pitchFamily="2" charset="0"/>
                <a:ea typeface="Times New Roman" panose="02020603050405020304" pitchFamily="18" charset="0"/>
                <a:cs typeface="Times New Roman" panose="02020603050405020304" pitchFamily="18" charset="0"/>
              </a:rPr>
              <a:t>Cayolla, R., Escadas, M., McCullough, B. P., Biscaia, R., </a:t>
            </a:r>
            <a:r>
              <a:rPr lang="pt-PT" sz="1800" dirty="0" err="1">
                <a:solidFill>
                  <a:srgbClr val="000000"/>
                </a:solidFill>
                <a:effectLst/>
                <a:latin typeface="Helvetica" pitchFamily="2" charset="0"/>
                <a:ea typeface="Times New Roman" panose="02020603050405020304" pitchFamily="18" charset="0"/>
                <a:cs typeface="Times New Roman" panose="02020603050405020304" pitchFamily="18" charset="0"/>
              </a:rPr>
              <a:t>Cabilhas</a:t>
            </a:r>
            <a:r>
              <a:rPr lang="pt-PT" sz="1800" dirty="0">
                <a:solidFill>
                  <a:srgbClr val="000000"/>
                </a:solidFill>
                <a:effectLst/>
                <a:latin typeface="Helvetica" pitchFamily="2" charset="0"/>
                <a:ea typeface="Times New Roman" panose="02020603050405020304" pitchFamily="18" charset="0"/>
                <a:cs typeface="Times New Roman" panose="02020603050405020304" pitchFamily="18" charset="0"/>
              </a:rPr>
              <a:t>, G., </a:t>
            </a:r>
            <a:r>
              <a:rPr lang="en-PT" sz="1800" dirty="0">
                <a:solidFill>
                  <a:srgbClr val="000000"/>
                </a:solidFill>
                <a:effectLst/>
                <a:latin typeface="Helvetica" pitchFamily="2" charset="0"/>
                <a:ea typeface="Times New Roman" panose="02020603050405020304" pitchFamily="18" charset="0"/>
                <a:cs typeface="Times New Roman" panose="02020603050405020304" pitchFamily="18" charset="0"/>
              </a:rPr>
              <a:t>Santos, T. (2023). Does pro-environmental attitude predict pro-environmental behavior: Comparing sustainability connection in emotional and cognitive environments. </a:t>
            </a:r>
            <a:r>
              <a:rPr lang="en-PT" sz="1800" i="1" dirty="0">
                <a:solidFill>
                  <a:srgbClr val="000000"/>
                </a:solidFill>
                <a:effectLst/>
                <a:latin typeface="Helvetica" pitchFamily="2" charset="0"/>
                <a:ea typeface="Times New Roman" panose="02020603050405020304" pitchFamily="18" charset="0"/>
                <a:cs typeface="Times New Roman" panose="02020603050405020304" pitchFamily="18" charset="0"/>
              </a:rPr>
              <a:t>International Journal of Sustainability in Higher Education</a:t>
            </a:r>
            <a:endParaRPr lang="en-PT" sz="3200"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lnSpc>
                <a:spcPct val="150000"/>
              </a:lnSpc>
            </a:pPr>
            <a:r>
              <a:rPr lang="en-PT" sz="1800" dirty="0">
                <a:solidFill>
                  <a:srgbClr val="000000"/>
                </a:solidFill>
                <a:effectLst/>
                <a:latin typeface="Helvetica" pitchFamily="2" charset="0"/>
                <a:ea typeface="Times New Roman" panose="02020603050405020304" pitchFamily="18" charset="0"/>
                <a:cs typeface="Times New Roman" panose="02020603050405020304" pitchFamily="18" charset="0"/>
              </a:rPr>
              <a:t>Cayolla, R., Kellison, T. B., McCullough, B. P., Biscaia, R., Escadas, M., Santos, T. (2023)</a:t>
            </a:r>
            <a:r>
              <a:rPr lang="en-US" sz="1800" dirty="0">
                <a:solidFill>
                  <a:srgbClr val="000000"/>
                </a:solidFill>
                <a:effectLst/>
                <a:latin typeface="Helvetica" pitchFamily="2" charset="0"/>
                <a:ea typeface="Times New Roman" panose="02020603050405020304" pitchFamily="18" charset="0"/>
                <a:cs typeface="Times New Roman" panose="02020603050405020304" pitchFamily="18" charset="0"/>
              </a:rPr>
              <a:t>. </a:t>
            </a:r>
            <a:r>
              <a:rPr lang="en-PT" sz="1800" dirty="0">
                <a:solidFill>
                  <a:srgbClr val="000000"/>
                </a:solidFill>
                <a:effectLst/>
                <a:latin typeface="Helvetica" pitchFamily="2" charset="0"/>
                <a:ea typeface="Times New Roman" panose="02020603050405020304" pitchFamily="18" charset="0"/>
                <a:cs typeface="Times New Roman" panose="02020603050405020304" pitchFamily="18" charset="0"/>
              </a:rPr>
              <a:t>Exploring the Evolution of Fan Expectations to a Professional Sport Team’s Environmental Sustainability Initiatives During the COVID-19 Pandemic. </a:t>
            </a:r>
            <a:r>
              <a:rPr lang="en-US" sz="1800" i="1" dirty="0">
                <a:solidFill>
                  <a:srgbClr val="000000"/>
                </a:solidFill>
                <a:effectLst/>
                <a:latin typeface="Helvetica" pitchFamily="2" charset="0"/>
                <a:ea typeface="Times New Roman" panose="02020603050405020304" pitchFamily="18" charset="0"/>
                <a:cs typeface="Times New Roman" panose="02020603050405020304" pitchFamily="18" charset="0"/>
              </a:rPr>
              <a:t>Journal of Leisure Research</a:t>
            </a:r>
            <a:endParaRPr lang="en-PT" sz="3200" dirty="0">
              <a:effectLst/>
              <a:latin typeface="Calibri" panose="020F0502020204030204" pitchFamily="34" charset="0"/>
              <a:ea typeface="Calibri" panose="020F0502020204030204" pitchFamily="34" charset="0"/>
              <a:cs typeface="Times New Roman" panose="02020603050405020304" pitchFamily="18" charset="0"/>
            </a:endParaRPr>
          </a:p>
          <a:p>
            <a:pPr marL="304800" indent="-304800">
              <a:lnSpc>
                <a:spcPct val="150000"/>
              </a:lnSpc>
            </a:pPr>
            <a:r>
              <a:rPr lang="en-US" sz="1800" dirty="0">
                <a:solidFill>
                  <a:srgbClr val="000000"/>
                </a:solidFill>
                <a:effectLst/>
                <a:latin typeface="Helvetica" pitchFamily="2" charset="0"/>
                <a:ea typeface="Times New Roman" panose="02020603050405020304" pitchFamily="18" charset="0"/>
                <a:cs typeface="Times New Roman" panose="02020603050405020304" pitchFamily="18" charset="0"/>
              </a:rPr>
              <a:t>C</a:t>
            </a:r>
            <a:r>
              <a:rPr lang="en-PT" sz="1800" dirty="0">
                <a:solidFill>
                  <a:srgbClr val="000000"/>
                </a:solidFill>
                <a:effectLst/>
                <a:latin typeface="Helvetica" pitchFamily="2" charset="0"/>
                <a:ea typeface="Times New Roman" panose="02020603050405020304" pitchFamily="18" charset="0"/>
                <a:cs typeface="Times New Roman" panose="02020603050405020304" pitchFamily="18" charset="0"/>
              </a:rPr>
              <a:t>ayolla, R., Quintela, J. A., &amp; Santos, T. </a:t>
            </a:r>
            <a:r>
              <a:rPr lang="en-US" sz="1800" dirty="0">
                <a:solidFill>
                  <a:srgbClr val="000000"/>
                </a:solidFill>
                <a:effectLst/>
                <a:latin typeface="Helvetica" pitchFamily="2" charset="0"/>
                <a:ea typeface="Times New Roman" panose="02020603050405020304" pitchFamily="18" charset="0"/>
                <a:cs typeface="Times New Roman" panose="02020603050405020304" pitchFamily="18" charset="0"/>
              </a:rPr>
              <a:t>(2023). No matter where you live, I know how you get to the stadium – future implications for sustainability. </a:t>
            </a:r>
            <a:r>
              <a:rPr lang="en-US" sz="1800" i="1" dirty="0">
                <a:solidFill>
                  <a:srgbClr val="000000"/>
                </a:solidFill>
                <a:effectLst/>
                <a:latin typeface="Helvetica" pitchFamily="2" charset="0"/>
                <a:ea typeface="Times New Roman" panose="02020603050405020304" pitchFamily="18" charset="0"/>
                <a:cs typeface="Times New Roman" panose="02020603050405020304" pitchFamily="18" charset="0"/>
              </a:rPr>
              <a:t>Sustainability</a:t>
            </a:r>
            <a:endParaRPr lang="en-PT"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930703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190</TotalTime>
  <Words>2463</Words>
  <Application>Microsoft Office PowerPoint</Application>
  <PresentationFormat>Ecrã Panorâmico</PresentationFormat>
  <Paragraphs>129</Paragraphs>
  <Slides>43</Slides>
  <Notes>0</Notes>
  <HiddenSlides>0</HiddenSlides>
  <MMClips>0</MMClips>
  <ScaleCrop>false</ScaleCrop>
  <HeadingPairs>
    <vt:vector size="6" baseType="variant">
      <vt:variant>
        <vt:lpstr>Tipos de letra usados</vt:lpstr>
      </vt:variant>
      <vt:variant>
        <vt:i4>6</vt:i4>
      </vt:variant>
      <vt:variant>
        <vt:lpstr>Tema</vt:lpstr>
      </vt:variant>
      <vt:variant>
        <vt:i4>1</vt:i4>
      </vt:variant>
      <vt:variant>
        <vt:lpstr>Títulos dos diapositivos</vt:lpstr>
      </vt:variant>
      <vt:variant>
        <vt:i4>43</vt:i4>
      </vt:variant>
    </vt:vector>
  </HeadingPairs>
  <TitlesOfParts>
    <vt:vector size="50" baseType="lpstr">
      <vt:lpstr>Arial</vt:lpstr>
      <vt:lpstr>Calibri</vt:lpstr>
      <vt:lpstr>Calibri Light</vt:lpstr>
      <vt:lpstr>Helvetica</vt:lpstr>
      <vt:lpstr>Times</vt:lpstr>
      <vt:lpstr>Times New Roman</vt:lpstr>
      <vt:lpstr>Office Theme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Ricardo Manuel de Mariz Roseira de Almeida Cayolla</dc:creator>
  <cp:lastModifiedBy>Filipa Maria Sousa Marinho da Silva</cp:lastModifiedBy>
  <cp:revision>39</cp:revision>
  <dcterms:created xsi:type="dcterms:W3CDTF">2023-03-06T18:13:07Z</dcterms:created>
  <dcterms:modified xsi:type="dcterms:W3CDTF">2026-04-30T09:41:42Z</dcterms:modified>
</cp:coreProperties>
</file>