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C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838383"/>
              </a:solidFill>
              <a:prstDash val="solid"/>
              <a:miter lim="400000"/>
            </a:ln>
          </a:left>
          <a:right>
            <a:ln w="3175" cap="flat">
              <a:solidFill>
                <a:srgbClr val="838383"/>
              </a:solidFill>
              <a:prstDash val="solid"/>
              <a:miter lim="400000"/>
            </a:ln>
          </a:right>
          <a:top>
            <a:ln w="3175" cap="flat">
              <a:solidFill>
                <a:srgbClr val="838383"/>
              </a:solidFill>
              <a:prstDash val="solid"/>
              <a:miter lim="400000"/>
            </a:ln>
          </a:top>
          <a:bottom>
            <a:ln w="3175" cap="flat">
              <a:solidFill>
                <a:srgbClr val="838383"/>
              </a:solidFill>
              <a:prstDash val="solid"/>
              <a:miter lim="400000"/>
            </a:ln>
          </a:bottom>
          <a:insideH>
            <a:ln w="3175" cap="flat">
              <a:solidFill>
                <a:srgbClr val="838383"/>
              </a:solidFill>
              <a:prstDash val="solid"/>
              <a:miter lim="400000"/>
            </a:ln>
          </a:insideH>
          <a:insideV>
            <a:ln w="3175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4D4D4D"/>
              </a:solidFill>
              <a:prstDash val="solid"/>
              <a:miter lim="400000"/>
            </a:ln>
          </a:left>
          <a:right>
            <a:ln w="3175" cap="flat">
              <a:solidFill>
                <a:srgbClr val="808080"/>
              </a:solidFill>
              <a:prstDash val="solid"/>
              <a:miter lim="400000"/>
            </a:ln>
          </a:right>
          <a:top>
            <a:ln w="3175" cap="flat">
              <a:solidFill>
                <a:srgbClr val="808080"/>
              </a:solidFill>
              <a:prstDash val="solid"/>
              <a:miter lim="400000"/>
            </a:ln>
          </a:top>
          <a:bottom>
            <a:ln w="3175" cap="flat">
              <a:solidFill>
                <a:srgbClr val="808080"/>
              </a:solidFill>
              <a:prstDash val="solid"/>
              <a:miter lim="400000"/>
            </a:ln>
          </a:bottom>
          <a:insideH>
            <a:ln w="3175" cap="flat">
              <a:solidFill>
                <a:srgbClr val="808080"/>
              </a:solidFill>
              <a:prstDash val="solid"/>
              <a:miter lim="400000"/>
            </a:ln>
          </a:insideH>
          <a:insideV>
            <a:ln w="3175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chemeClr val="accent3"/>
              </a:solidFill>
              <a:prstDash val="solid"/>
              <a:miter lim="400000"/>
            </a:ln>
          </a:top>
          <a:bottom>
            <a:ln w="3175" cap="flat">
              <a:solidFill>
                <a:srgbClr val="4D4D4D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4D4D4D"/>
              </a:solidFill>
              <a:prstDash val="solid"/>
              <a:miter lim="400000"/>
            </a:ln>
          </a:left>
          <a:right>
            <a:ln w="3175" cap="flat">
              <a:solidFill>
                <a:srgbClr val="4D4D4D"/>
              </a:solidFill>
              <a:prstDash val="solid"/>
              <a:miter lim="400000"/>
            </a:ln>
          </a:right>
          <a:top>
            <a:ln w="3175" cap="flat">
              <a:solidFill>
                <a:srgbClr val="4D4D4D"/>
              </a:solidFill>
              <a:prstDash val="solid"/>
              <a:miter lim="400000"/>
            </a:ln>
          </a:top>
          <a:bottom>
            <a:ln w="3175" cap="flat">
              <a:solidFill>
                <a:srgbClr val="4D4D4D"/>
              </a:solidFill>
              <a:prstDash val="solid"/>
              <a:miter lim="400000"/>
            </a:ln>
          </a:bottom>
          <a:insideH>
            <a:ln w="3175" cap="flat">
              <a:solidFill>
                <a:srgbClr val="4D4D4D"/>
              </a:solidFill>
              <a:prstDash val="solid"/>
              <a:miter lim="400000"/>
            </a:ln>
          </a:insideH>
          <a:insideV>
            <a:ln w="3175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F8BA00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464646"/>
              </a:solidFill>
              <a:prstDash val="solid"/>
              <a:miter lim="400000"/>
            </a:ln>
          </a:left>
          <a:right>
            <a:ln w="3175" cap="flat">
              <a:solidFill>
                <a:srgbClr val="464646"/>
              </a:solidFill>
              <a:prstDash val="solid"/>
              <a:miter lim="400000"/>
            </a:ln>
          </a:right>
          <a:top>
            <a:ln w="3175" cap="flat">
              <a:solidFill>
                <a:srgbClr val="464646"/>
              </a:solidFill>
              <a:prstDash val="solid"/>
              <a:miter lim="400000"/>
            </a:ln>
          </a:top>
          <a:bottom>
            <a:ln w="3175" cap="flat">
              <a:solidFill>
                <a:srgbClr val="464646"/>
              </a:solidFill>
              <a:prstDash val="solid"/>
              <a:miter lim="400000"/>
            </a:ln>
          </a:bottom>
          <a:insideH>
            <a:ln w="3175" cap="flat">
              <a:solidFill>
                <a:srgbClr val="464646"/>
              </a:solidFill>
              <a:prstDash val="solid"/>
              <a:miter lim="400000"/>
            </a:ln>
          </a:insideH>
          <a:insideV>
            <a:ln w="3175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C3C3C3"/>
              </a:solidFill>
              <a:prstDash val="solid"/>
              <a:miter lim="400000"/>
            </a:ln>
          </a:top>
          <a:bottom>
            <a:ln w="3175" cap="flat">
              <a:solidFill>
                <a:srgbClr val="C3C3C3"/>
              </a:solidFill>
              <a:prstDash val="solid"/>
              <a:miter lim="400000"/>
            </a:ln>
          </a:bottom>
          <a:insideH>
            <a:ln w="3175" cap="flat">
              <a:solidFill>
                <a:srgbClr val="C3C3C3"/>
              </a:solidFill>
              <a:prstDash val="solid"/>
              <a:miter lim="400000"/>
            </a:ln>
          </a:insideH>
          <a:insideV>
            <a:ln w="3175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B297B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6C6C6C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6C6C6C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6C6C6C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  <a:tblStyle styleId="{5940675A-B579-460E-94D1-54222C63F5DA}" styleName="Sem Estilo, Tabela com Grelh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0" autoAdjust="0"/>
  </p:normalViewPr>
  <p:slideViewPr>
    <p:cSldViewPr snapToGrid="0">
      <p:cViewPr varScale="1">
        <p:scale>
          <a:sx n="61" d="100"/>
          <a:sy n="61" d="100"/>
        </p:scale>
        <p:origin x="183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 e dat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149474" y="7712316"/>
            <a:ext cx="8705852" cy="345795"/>
          </a:xfrm>
          <a:prstGeom prst="rect">
            <a:avLst/>
          </a:prstGeom>
        </p:spPr>
        <p:txBody>
          <a:bodyPr anchor="b"/>
          <a:lstStyle>
            <a:lvl1pPr defTabSz="457877">
              <a:defRPr sz="1716"/>
            </a:lvl1pPr>
          </a:lstStyle>
          <a:p>
            <a:r>
              <a:t>Autor e data</a:t>
            </a:r>
          </a:p>
        </p:txBody>
      </p:sp>
      <p:sp>
        <p:nvSpPr>
          <p:cNvPr id="12" name="Título da apresentação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Título da apresentação</a:t>
            </a:r>
          </a:p>
        </p:txBody>
      </p:sp>
      <p:sp>
        <p:nvSpPr>
          <p:cNvPr id="13" name="Nível um…"/>
          <p:cNvSpPr txBox="1">
            <a:spLocks noGrp="1"/>
          </p:cNvSpPr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Subtítulo da apresentação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cl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Nível um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149474" y="3895725"/>
            <a:ext cx="8705852" cy="1963341"/>
          </a:xfrm>
          <a:prstGeom prst="rect">
            <a:avLst/>
          </a:prstGeom>
        </p:spPr>
        <p:txBody>
          <a:bodyPr anchor="ctr"/>
          <a:lstStyle>
            <a:lvl1pPr algn="ctr" defTabSz="1733930">
              <a:lnSpc>
                <a:spcPct val="80000"/>
              </a:lnSpc>
              <a:defRPr sz="8000" b="0" spc="-15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algn="ctr" defTabSz="1733930">
              <a:lnSpc>
                <a:spcPct val="80000"/>
              </a:lnSpc>
              <a:defRPr sz="8000" b="0" spc="-15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algn="ctr" defTabSz="1733930">
              <a:lnSpc>
                <a:spcPct val="80000"/>
              </a:lnSpc>
              <a:defRPr sz="8000" b="0" spc="-15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algn="ctr" defTabSz="1733930">
              <a:lnSpc>
                <a:spcPct val="80000"/>
              </a:lnSpc>
              <a:defRPr sz="8000" b="0" spc="-15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algn="ctr" defTabSz="1733930">
              <a:lnSpc>
                <a:spcPct val="80000"/>
              </a:lnSpc>
              <a:defRPr sz="8000" b="0" spc="-15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Declaração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6370675" y="8100224"/>
            <a:ext cx="258370" cy="24973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acto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Informação factua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149474" y="5876685"/>
            <a:ext cx="8705851" cy="503852"/>
          </a:xfrm>
          <a:prstGeom prst="rect">
            <a:avLst/>
          </a:prstGeom>
        </p:spPr>
        <p:txBody>
          <a:bodyPr/>
          <a:lstStyle>
            <a:lvl1pPr algn="ctr" defTabSz="1352465">
              <a:defRPr sz="2807"/>
            </a:lvl1pPr>
          </a:lstStyle>
          <a:p>
            <a:r>
              <a:t>Informação factual</a:t>
            </a:r>
          </a:p>
        </p:txBody>
      </p:sp>
      <p:sp>
        <p:nvSpPr>
          <p:cNvPr id="107" name="Nível um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149474" y="1968499"/>
            <a:ext cx="8705852" cy="3908186"/>
          </a:xfrm>
          <a:prstGeom prst="rect">
            <a:avLst/>
          </a:prstGeom>
        </p:spPr>
        <p:txBody>
          <a:bodyPr anchor="b"/>
          <a:lstStyle>
            <a:lvl1pPr algn="ctr" defTabSz="1733930">
              <a:lnSpc>
                <a:spcPct val="80000"/>
              </a:lnSpc>
              <a:defRPr sz="17400" spc="-174"/>
            </a:lvl1pPr>
            <a:lvl2pPr algn="ctr" defTabSz="1733930">
              <a:lnSpc>
                <a:spcPct val="80000"/>
              </a:lnSpc>
              <a:defRPr sz="17400" spc="-174"/>
            </a:lvl2pPr>
            <a:lvl3pPr algn="ctr" defTabSz="1733930">
              <a:lnSpc>
                <a:spcPct val="80000"/>
              </a:lnSpc>
              <a:defRPr sz="17400" spc="-174"/>
            </a:lvl3pPr>
            <a:lvl4pPr algn="ctr" defTabSz="1733930">
              <a:lnSpc>
                <a:spcPct val="80000"/>
              </a:lnSpc>
              <a:defRPr sz="17400" spc="-174"/>
            </a:lvl4pPr>
            <a:lvl5pPr algn="ctr" defTabSz="1733930">
              <a:lnSpc>
                <a:spcPct val="80000"/>
              </a:lnSpc>
              <a:defRPr sz="17400" spc="-174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8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6370675" y="8100224"/>
            <a:ext cx="258370" cy="24973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Nível um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178049" y="4010025"/>
            <a:ext cx="8648702" cy="1743075"/>
          </a:xfrm>
          <a:prstGeom prst="rect">
            <a:avLst/>
          </a:prstGeom>
        </p:spPr>
        <p:txBody>
          <a:bodyPr anchor="ctr"/>
          <a:lstStyle>
            <a:lvl1pPr marL="457200" indent="-342900" defTabSz="1733930">
              <a:lnSpc>
                <a:spcPct val="90000"/>
              </a:lnSpc>
              <a:defRPr sz="5800" b="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457200" indent="114300" defTabSz="1733930">
              <a:lnSpc>
                <a:spcPct val="90000"/>
              </a:lnSpc>
              <a:defRPr sz="5800" b="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457200" indent="571500" defTabSz="1733930">
              <a:lnSpc>
                <a:spcPct val="90000"/>
              </a:lnSpc>
              <a:defRPr sz="5800" b="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457200" indent="1028700" defTabSz="1733930">
              <a:lnSpc>
                <a:spcPct val="90000"/>
              </a:lnSpc>
              <a:defRPr sz="5800" b="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457200" indent="1485900" defTabSz="1733930">
              <a:lnSpc>
                <a:spcPct val="90000"/>
              </a:lnSpc>
              <a:defRPr sz="5800" b="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“Citação notável”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6" name="Atribuição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539999" y="6038850"/>
            <a:ext cx="8286752" cy="345795"/>
          </a:xfrm>
          <a:prstGeom prst="rect">
            <a:avLst/>
          </a:prstGeom>
        </p:spPr>
        <p:txBody>
          <a:bodyPr/>
          <a:lstStyle>
            <a:lvl1pPr defTabSz="457877">
              <a:defRPr sz="1716"/>
            </a:lvl1pPr>
          </a:lstStyle>
          <a:p>
            <a:r>
              <a:t>Atribuição</a:t>
            </a:r>
          </a:p>
        </p:txBody>
      </p:sp>
      <p:sp>
        <p:nvSpPr>
          <p:cNvPr id="117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6370675" y="8100224"/>
            <a:ext cx="258370" cy="24973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grafia 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aça de massa pappardelle com manteiga e salsa, avelãs tostadas e queijo parmesão lascado"/>
          <p:cNvSpPr>
            <a:spLocks noGrp="1"/>
          </p:cNvSpPr>
          <p:nvPr>
            <p:ph type="pic" idx="21"/>
          </p:nvPr>
        </p:nvSpPr>
        <p:spPr>
          <a:xfrm>
            <a:off x="63499" y="1734868"/>
            <a:ext cx="8373893" cy="628042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Tigela de salada com arroz frito, ovos cozidos e pauzinhos"/>
          <p:cNvSpPr>
            <a:spLocks noGrp="1"/>
          </p:cNvSpPr>
          <p:nvPr>
            <p:ph type="pic" sz="quarter" idx="22"/>
          </p:nvPr>
        </p:nvSpPr>
        <p:spPr>
          <a:xfrm>
            <a:off x="6573837" y="1438274"/>
            <a:ext cx="4305301" cy="34442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Tigela com pastéis de salmão, salada e húmus"/>
          <p:cNvSpPr>
            <a:spLocks noGrp="1"/>
          </p:cNvSpPr>
          <p:nvPr>
            <p:ph type="pic" sz="half" idx="23"/>
          </p:nvPr>
        </p:nvSpPr>
        <p:spPr>
          <a:xfrm>
            <a:off x="5364162" y="3281260"/>
            <a:ext cx="5953126" cy="692870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6370675" y="8100224"/>
            <a:ext cx="258370" cy="24973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graf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gela de salada com arroz frito, ovos cozidos e pauzinhos"/>
          <p:cNvSpPr>
            <a:spLocks noGrp="1"/>
          </p:cNvSpPr>
          <p:nvPr>
            <p:ph type="pic" idx="21"/>
          </p:nvPr>
        </p:nvSpPr>
        <p:spPr>
          <a:xfrm>
            <a:off x="863599" y="428624"/>
            <a:ext cx="10820402" cy="865632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6370675" y="8100224"/>
            <a:ext cx="258370" cy="24973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e fotograf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bacates e limas"/>
          <p:cNvSpPr>
            <a:spLocks noGrp="1"/>
          </p:cNvSpPr>
          <p:nvPr>
            <p:ph type="pic" idx="21"/>
          </p:nvPr>
        </p:nvSpPr>
        <p:spPr>
          <a:xfrm>
            <a:off x="1343024" y="532279"/>
            <a:ext cx="13376740" cy="801164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Título da apresentação"/>
          <p:cNvSpPr txBox="1">
            <a:spLocks noGrp="1"/>
          </p:cNvSpPr>
          <p:nvPr>
            <p:ph type="title" hasCustomPrompt="1"/>
          </p:nvPr>
        </p:nvSpPr>
        <p:spPr>
          <a:xfrm>
            <a:off x="2149474" y="5105400"/>
            <a:ext cx="8705852" cy="2476501"/>
          </a:xfrm>
          <a:prstGeom prst="rect">
            <a:avLst/>
          </a:prstGeom>
        </p:spPr>
        <p:txBody>
          <a:bodyPr/>
          <a:lstStyle/>
          <a:p>
            <a:r>
              <a:t>Título da apresentação</a:t>
            </a:r>
          </a:p>
        </p:txBody>
      </p:sp>
      <p:sp>
        <p:nvSpPr>
          <p:cNvPr id="23" name="Nível um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149474" y="7543800"/>
            <a:ext cx="8705852" cy="517327"/>
          </a:xfrm>
          <a:prstGeom prst="rect">
            <a:avLst/>
          </a:prstGeom>
        </p:spPr>
        <p:txBody>
          <a:bodyPr/>
          <a:lstStyle/>
          <a:p>
            <a:r>
              <a:t>Subtítulo da apresentação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Autor e data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149474" y="1647824"/>
            <a:ext cx="8705852" cy="345795"/>
          </a:xfrm>
          <a:prstGeom prst="rect">
            <a:avLst/>
          </a:prstGeom>
        </p:spPr>
        <p:txBody>
          <a:bodyPr/>
          <a:lstStyle>
            <a:lvl1pPr defTabSz="457877">
              <a:defRPr sz="1716"/>
            </a:lvl1pPr>
          </a:lstStyle>
          <a:p>
            <a:r>
              <a:t>Autor e data</a:t>
            </a:r>
          </a:p>
        </p:txBody>
      </p:sp>
      <p:sp>
        <p:nvSpPr>
          <p:cNvPr id="25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6370624" y="8100224"/>
            <a:ext cx="258370" cy="24973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e fotografia alternativ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gela com pastéis de salmão, salada e húmus "/>
          <p:cNvSpPr>
            <a:spLocks noGrp="1"/>
          </p:cNvSpPr>
          <p:nvPr>
            <p:ph type="pic" sz="half" idx="21"/>
          </p:nvPr>
        </p:nvSpPr>
        <p:spPr>
          <a:xfrm>
            <a:off x="5614947" y="1590674"/>
            <a:ext cx="5657851" cy="658504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Nível um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149474" y="4972050"/>
            <a:ext cx="3829052" cy="3033425"/>
          </a:xfrm>
          <a:prstGeom prst="rect">
            <a:avLst/>
          </a:prstGeom>
        </p:spPr>
        <p:txBody>
          <a:bodyPr/>
          <a:lstStyle/>
          <a:p>
            <a:r>
              <a:t>Subtítulo do diapositivo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4" name="Título do diapositivo"/>
          <p:cNvSpPr txBox="1">
            <a:spLocks noGrp="1"/>
          </p:cNvSpPr>
          <p:nvPr>
            <p:ph type="title" hasCustomPrompt="1"/>
          </p:nvPr>
        </p:nvSpPr>
        <p:spPr>
          <a:xfrm>
            <a:off x="2149474" y="1738600"/>
            <a:ext cx="3829052" cy="3290600"/>
          </a:xfrm>
          <a:prstGeom prst="rect">
            <a:avLst/>
          </a:prstGeom>
        </p:spPr>
        <p:txBody>
          <a:bodyPr/>
          <a:lstStyle>
            <a:lvl1pPr>
              <a:defRPr sz="5800" spc="-116"/>
            </a:lvl1pPr>
          </a:lstStyle>
          <a:p>
            <a:r>
              <a:t>Título do diapositivo</a:t>
            </a:r>
          </a:p>
        </p:txBody>
      </p:sp>
      <p:sp>
        <p:nvSpPr>
          <p:cNvPr id="35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6370675" y="8100224"/>
            <a:ext cx="258370" cy="24973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e marc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ível um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149474" y="3438525"/>
            <a:ext cx="8705852" cy="4572001"/>
          </a:xfrm>
          <a:prstGeom prst="rect">
            <a:avLst/>
          </a:prstGeom>
        </p:spPr>
        <p:txBody>
          <a:bodyPr/>
          <a:lstStyle>
            <a:lvl1pPr marL="355600" indent="-355600" defTabSz="1733930">
              <a:lnSpc>
                <a:spcPct val="90000"/>
              </a:lnSpc>
              <a:spcBef>
                <a:spcPts val="3200"/>
              </a:spcBef>
              <a:buSzPct val="123000"/>
              <a:buChar char="•"/>
              <a:defRPr sz="2800" b="0"/>
            </a:lvl1pPr>
            <a:lvl2pPr marL="736600" indent="-355600" defTabSz="1733930">
              <a:lnSpc>
                <a:spcPct val="90000"/>
              </a:lnSpc>
              <a:spcBef>
                <a:spcPts val="3200"/>
              </a:spcBef>
              <a:buSzPct val="123000"/>
              <a:buChar char="•"/>
              <a:defRPr sz="2800" b="0"/>
            </a:lvl2pPr>
            <a:lvl3pPr marL="1117600" indent="-355600" defTabSz="1733930">
              <a:lnSpc>
                <a:spcPct val="90000"/>
              </a:lnSpc>
              <a:spcBef>
                <a:spcPts val="3200"/>
              </a:spcBef>
              <a:buSzPct val="123000"/>
              <a:buChar char="•"/>
              <a:defRPr sz="2800" b="0"/>
            </a:lvl3pPr>
            <a:lvl4pPr marL="1498600" indent="-355600" defTabSz="1733930">
              <a:lnSpc>
                <a:spcPct val="90000"/>
              </a:lnSpc>
              <a:spcBef>
                <a:spcPts val="3200"/>
              </a:spcBef>
              <a:buSzPct val="123000"/>
              <a:buChar char="•"/>
              <a:defRPr sz="2800" b="0"/>
            </a:lvl4pPr>
            <a:lvl5pPr marL="1879600" indent="-355600" defTabSz="1733930">
              <a:lnSpc>
                <a:spcPct val="90000"/>
              </a:lnSpc>
              <a:spcBef>
                <a:spcPts val="3200"/>
              </a:spcBef>
              <a:buSzPct val="123000"/>
              <a:buChar char="•"/>
              <a:defRPr sz="2800" b="0"/>
            </a:lvl5pPr>
          </a:lstStyle>
          <a:p>
            <a:r>
              <a:t>Texto do diapositivo com marcas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3" name="Subtítulo do diapositivo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149474" y="2278933"/>
            <a:ext cx="8705852" cy="503852"/>
          </a:xfrm>
          <a:prstGeom prst="rect">
            <a:avLst/>
          </a:prstGeom>
        </p:spPr>
        <p:txBody>
          <a:bodyPr/>
          <a:lstStyle>
            <a:lvl1pPr defTabSz="457877">
              <a:defRPr sz="2807"/>
            </a:lvl1pPr>
          </a:lstStyle>
          <a:p>
            <a:r>
              <a:t>Subtítulo do diapositivo</a:t>
            </a:r>
          </a:p>
        </p:txBody>
      </p:sp>
      <p:sp>
        <p:nvSpPr>
          <p:cNvPr id="44" name="Título do diapositivo"/>
          <p:cNvSpPr txBox="1">
            <a:spLocks noGrp="1"/>
          </p:cNvSpPr>
          <p:nvPr>
            <p:ph type="title" hasCustomPrompt="1"/>
          </p:nvPr>
        </p:nvSpPr>
        <p:spPr>
          <a:xfrm>
            <a:off x="2149474" y="1549399"/>
            <a:ext cx="8705852" cy="762001"/>
          </a:xfrm>
          <a:prstGeom prst="rect">
            <a:avLst/>
          </a:prstGeom>
        </p:spPr>
        <p:txBody>
          <a:bodyPr anchor="t"/>
          <a:lstStyle>
            <a:lvl1pPr>
              <a:defRPr sz="5800" spc="-116"/>
            </a:lvl1pPr>
          </a:lstStyle>
          <a:p>
            <a:r>
              <a:t>Título do diapositivo</a:t>
            </a:r>
          </a:p>
        </p:txBody>
      </p:sp>
      <p:sp>
        <p:nvSpPr>
          <p:cNvPr id="45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6370675" y="8100224"/>
            <a:ext cx="258370" cy="24973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rc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Nível um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149474" y="3438525"/>
            <a:ext cx="8705852" cy="4572001"/>
          </a:xfrm>
          <a:prstGeom prst="rect">
            <a:avLst/>
          </a:prstGeom>
        </p:spPr>
        <p:txBody>
          <a:bodyPr numCol="2" spcCol="442018"/>
          <a:lstStyle>
            <a:lvl1pPr marL="355600" indent="-355600" defTabSz="1733930">
              <a:lnSpc>
                <a:spcPct val="90000"/>
              </a:lnSpc>
              <a:spcBef>
                <a:spcPts val="3200"/>
              </a:spcBef>
              <a:buSzPct val="123000"/>
              <a:buChar char="•"/>
              <a:defRPr sz="2800" b="0"/>
            </a:lvl1pPr>
            <a:lvl2pPr marL="736600" indent="-355600" defTabSz="1733930">
              <a:lnSpc>
                <a:spcPct val="90000"/>
              </a:lnSpc>
              <a:spcBef>
                <a:spcPts val="3200"/>
              </a:spcBef>
              <a:buSzPct val="123000"/>
              <a:buChar char="•"/>
              <a:defRPr sz="2800" b="0"/>
            </a:lvl2pPr>
            <a:lvl3pPr marL="1117600" indent="-355600" defTabSz="1733930">
              <a:lnSpc>
                <a:spcPct val="90000"/>
              </a:lnSpc>
              <a:spcBef>
                <a:spcPts val="3200"/>
              </a:spcBef>
              <a:buSzPct val="123000"/>
              <a:buChar char="•"/>
              <a:defRPr sz="2800" b="0"/>
            </a:lvl3pPr>
            <a:lvl4pPr marL="1498600" indent="-355600" defTabSz="1733930">
              <a:lnSpc>
                <a:spcPct val="90000"/>
              </a:lnSpc>
              <a:spcBef>
                <a:spcPts val="3200"/>
              </a:spcBef>
              <a:buSzPct val="123000"/>
              <a:buChar char="•"/>
              <a:defRPr sz="2800" b="0"/>
            </a:lvl4pPr>
            <a:lvl5pPr marL="1879600" indent="-355600" defTabSz="1733930">
              <a:lnSpc>
                <a:spcPct val="90000"/>
              </a:lnSpc>
              <a:spcBef>
                <a:spcPts val="3200"/>
              </a:spcBef>
              <a:buSzPct val="123000"/>
              <a:buChar char="•"/>
              <a:defRPr sz="2800" b="0"/>
            </a:lvl5pPr>
          </a:lstStyle>
          <a:p>
            <a:r>
              <a:t>Texto do diapositivo com marcas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6370675" y="8100224"/>
            <a:ext cx="258370" cy="24973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marcas e fotograf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aça de massa pappardelle com manteiga e salsa, avelãs tostadas e queijo parmesão lascado"/>
          <p:cNvSpPr>
            <a:spLocks noGrp="1"/>
          </p:cNvSpPr>
          <p:nvPr>
            <p:ph type="pic" sz="half" idx="21"/>
          </p:nvPr>
        </p:nvSpPr>
        <p:spPr>
          <a:xfrm>
            <a:off x="6254750" y="1666874"/>
            <a:ext cx="4836320" cy="644842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1" name="Título do diapositivo"/>
          <p:cNvSpPr txBox="1">
            <a:spLocks noGrp="1"/>
          </p:cNvSpPr>
          <p:nvPr>
            <p:ph type="title" hasCustomPrompt="1"/>
          </p:nvPr>
        </p:nvSpPr>
        <p:spPr>
          <a:xfrm>
            <a:off x="2149474" y="1552574"/>
            <a:ext cx="3829052" cy="762001"/>
          </a:xfrm>
          <a:prstGeom prst="rect">
            <a:avLst/>
          </a:prstGeom>
        </p:spPr>
        <p:txBody>
          <a:bodyPr anchor="t"/>
          <a:lstStyle>
            <a:lvl1pPr>
              <a:defRPr sz="5800" spc="-116"/>
            </a:lvl1pPr>
          </a:lstStyle>
          <a:p>
            <a:r>
              <a:t>Título do diapositivo</a:t>
            </a:r>
          </a:p>
        </p:txBody>
      </p:sp>
      <p:sp>
        <p:nvSpPr>
          <p:cNvPr id="62" name="Subtítulo do diapositivo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149474" y="2278933"/>
            <a:ext cx="3829052" cy="503852"/>
          </a:xfrm>
          <a:prstGeom prst="rect">
            <a:avLst/>
          </a:prstGeom>
        </p:spPr>
        <p:txBody>
          <a:bodyPr/>
          <a:lstStyle>
            <a:lvl1pPr defTabSz="422656">
              <a:defRPr sz="2592"/>
            </a:lvl1pPr>
          </a:lstStyle>
          <a:p>
            <a:r>
              <a:t>Subtítulo do diapositivo</a:t>
            </a:r>
          </a:p>
        </p:txBody>
      </p:sp>
      <p:sp>
        <p:nvSpPr>
          <p:cNvPr id="63" name="Nível um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149474" y="3829347"/>
            <a:ext cx="3829052" cy="4194871"/>
          </a:xfrm>
          <a:prstGeom prst="rect">
            <a:avLst/>
          </a:prstGeom>
        </p:spPr>
        <p:txBody>
          <a:bodyPr/>
          <a:lstStyle>
            <a:lvl1pPr marL="355600" indent="-355600" defTabSz="1733930">
              <a:lnSpc>
                <a:spcPct val="90000"/>
              </a:lnSpc>
              <a:spcBef>
                <a:spcPts val="3200"/>
              </a:spcBef>
              <a:buSzPct val="123000"/>
              <a:buChar char="•"/>
              <a:defRPr sz="2800" b="0"/>
            </a:lvl1pPr>
            <a:lvl2pPr marL="736600" indent="-355600" defTabSz="1733930">
              <a:lnSpc>
                <a:spcPct val="90000"/>
              </a:lnSpc>
              <a:spcBef>
                <a:spcPts val="3200"/>
              </a:spcBef>
              <a:buSzPct val="123000"/>
              <a:buChar char="•"/>
              <a:defRPr sz="2800" b="0"/>
            </a:lvl2pPr>
            <a:lvl3pPr marL="1117600" indent="-355600" defTabSz="1733930">
              <a:lnSpc>
                <a:spcPct val="90000"/>
              </a:lnSpc>
              <a:spcBef>
                <a:spcPts val="3200"/>
              </a:spcBef>
              <a:buSzPct val="123000"/>
              <a:buChar char="•"/>
              <a:defRPr sz="2800" b="0"/>
            </a:lvl3pPr>
            <a:lvl4pPr marL="1498600" indent="-355600" defTabSz="1733930">
              <a:lnSpc>
                <a:spcPct val="90000"/>
              </a:lnSpc>
              <a:spcBef>
                <a:spcPts val="3200"/>
              </a:spcBef>
              <a:buSzPct val="123000"/>
              <a:buChar char="•"/>
              <a:defRPr sz="2800" b="0"/>
            </a:lvl4pPr>
            <a:lvl5pPr marL="1879600" indent="-355600" defTabSz="1733930">
              <a:lnSpc>
                <a:spcPct val="90000"/>
              </a:lnSpc>
              <a:spcBef>
                <a:spcPts val="3200"/>
              </a:spcBef>
              <a:buSzPct val="123000"/>
              <a:buChar char="•"/>
              <a:defRPr sz="2800" b="0"/>
            </a:lvl5pPr>
          </a:lstStyle>
          <a:p>
            <a:r>
              <a:t>Texto do diapositivo com marcas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6370675" y="8100224"/>
            <a:ext cx="258370" cy="24973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ítulo de secção"/>
          <p:cNvSpPr txBox="1">
            <a:spLocks noGrp="1"/>
          </p:cNvSpPr>
          <p:nvPr>
            <p:ph type="title" hasCustomPrompt="1"/>
          </p:nvPr>
        </p:nvSpPr>
        <p:spPr>
          <a:xfrm>
            <a:off x="2149474" y="3638550"/>
            <a:ext cx="8705852" cy="2476501"/>
          </a:xfrm>
          <a:prstGeom prst="rect">
            <a:avLst/>
          </a:prstGeom>
        </p:spPr>
        <p:txBody>
          <a:bodyPr anchor="ctr"/>
          <a:lstStyle>
            <a:lvl1pPr>
              <a:defRPr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Título de secção</a:t>
            </a:r>
          </a:p>
        </p:txBody>
      </p:sp>
      <p:sp>
        <p:nvSpPr>
          <p:cNvPr id="72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6370675" y="8100224"/>
            <a:ext cx="258370" cy="24973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ítulo do diapositivo"/>
          <p:cNvSpPr txBox="1">
            <a:spLocks noGrp="1"/>
          </p:cNvSpPr>
          <p:nvPr>
            <p:ph type="title" hasCustomPrompt="1"/>
          </p:nvPr>
        </p:nvSpPr>
        <p:spPr>
          <a:xfrm>
            <a:off x="2149474" y="1549399"/>
            <a:ext cx="8705852" cy="762001"/>
          </a:xfrm>
          <a:prstGeom prst="rect">
            <a:avLst/>
          </a:prstGeom>
        </p:spPr>
        <p:txBody>
          <a:bodyPr anchor="t"/>
          <a:lstStyle>
            <a:lvl1pPr>
              <a:defRPr sz="5800" spc="-116"/>
            </a:lvl1pPr>
          </a:lstStyle>
          <a:p>
            <a:r>
              <a:t>Título do diapositivo</a:t>
            </a:r>
          </a:p>
        </p:txBody>
      </p:sp>
      <p:sp>
        <p:nvSpPr>
          <p:cNvPr id="80" name="Subtítulo do diapositivo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149474" y="2278933"/>
            <a:ext cx="8705852" cy="503852"/>
          </a:xfrm>
          <a:prstGeom prst="rect">
            <a:avLst/>
          </a:prstGeom>
        </p:spPr>
        <p:txBody>
          <a:bodyPr/>
          <a:lstStyle>
            <a:lvl1pPr defTabSz="457877">
              <a:defRPr sz="2807"/>
            </a:lvl1pPr>
          </a:lstStyle>
          <a:p>
            <a:r>
              <a:t>Subtítulo do diapositivo</a:t>
            </a:r>
          </a:p>
        </p:txBody>
      </p:sp>
      <p:sp>
        <p:nvSpPr>
          <p:cNvPr id="81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6370675" y="8100224"/>
            <a:ext cx="258370" cy="24973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ítulo da agenda"/>
          <p:cNvSpPr txBox="1">
            <a:spLocks noGrp="1"/>
          </p:cNvSpPr>
          <p:nvPr>
            <p:ph type="title" hasCustomPrompt="1"/>
          </p:nvPr>
        </p:nvSpPr>
        <p:spPr>
          <a:xfrm>
            <a:off x="2149474" y="1552574"/>
            <a:ext cx="8705852" cy="762001"/>
          </a:xfrm>
          <a:prstGeom prst="rect">
            <a:avLst/>
          </a:prstGeom>
        </p:spPr>
        <p:txBody>
          <a:bodyPr anchor="t"/>
          <a:lstStyle>
            <a:lvl1pPr>
              <a:defRPr sz="5800" spc="-116"/>
            </a:lvl1pPr>
          </a:lstStyle>
          <a:p>
            <a:r>
              <a:t>Título da agenda</a:t>
            </a:r>
          </a:p>
        </p:txBody>
      </p:sp>
      <p:sp>
        <p:nvSpPr>
          <p:cNvPr id="89" name="Subtítulo da agend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149474" y="2276474"/>
            <a:ext cx="8705852" cy="503852"/>
          </a:xfrm>
          <a:prstGeom prst="rect">
            <a:avLst/>
          </a:prstGeom>
        </p:spPr>
        <p:txBody>
          <a:bodyPr/>
          <a:lstStyle>
            <a:lvl1pPr defTabSz="457877">
              <a:defRPr sz="2807"/>
            </a:lvl1pPr>
          </a:lstStyle>
          <a:p>
            <a:r>
              <a:t>Subtítulo da agenda</a:t>
            </a:r>
          </a:p>
        </p:txBody>
      </p:sp>
      <p:sp>
        <p:nvSpPr>
          <p:cNvPr id="90" name="Nível um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149474" y="3438525"/>
            <a:ext cx="8705852" cy="4572001"/>
          </a:xfrm>
          <a:prstGeom prst="rect">
            <a:avLst/>
          </a:prstGeom>
        </p:spPr>
        <p:txBody>
          <a:bodyPr/>
          <a:lstStyle>
            <a:lvl1pPr defTabSz="1733930">
              <a:lnSpc>
                <a:spcPct val="90000"/>
              </a:lnSpc>
              <a:spcBef>
                <a:spcPts val="1300"/>
              </a:spcBef>
              <a:defRPr b="0" spc="-36"/>
            </a:lvl1pPr>
            <a:lvl2pPr defTabSz="1733930">
              <a:lnSpc>
                <a:spcPct val="90000"/>
              </a:lnSpc>
              <a:spcBef>
                <a:spcPts val="1300"/>
              </a:spcBef>
              <a:defRPr b="0" spc="-36"/>
            </a:lvl2pPr>
            <a:lvl3pPr defTabSz="1733930">
              <a:lnSpc>
                <a:spcPct val="90000"/>
              </a:lnSpc>
              <a:spcBef>
                <a:spcPts val="1300"/>
              </a:spcBef>
              <a:defRPr b="0" spc="-36"/>
            </a:lvl3pPr>
            <a:lvl4pPr defTabSz="1733930">
              <a:lnSpc>
                <a:spcPct val="90000"/>
              </a:lnSpc>
              <a:spcBef>
                <a:spcPts val="1300"/>
              </a:spcBef>
              <a:defRPr b="0" spc="-36"/>
            </a:lvl4pPr>
            <a:lvl5pPr defTabSz="1733930">
              <a:lnSpc>
                <a:spcPct val="90000"/>
              </a:lnSpc>
              <a:spcBef>
                <a:spcPts val="1300"/>
              </a:spcBef>
              <a:defRPr b="0" spc="-36"/>
            </a:lvl5pPr>
          </a:lstStyle>
          <a:p>
            <a:r>
              <a:t>Tópicos da agenda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6370675" y="8100224"/>
            <a:ext cx="258370" cy="24973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da apresentação"/>
          <p:cNvSpPr txBox="1">
            <a:spLocks noGrp="1"/>
          </p:cNvSpPr>
          <p:nvPr>
            <p:ph type="title" hasCustomPrompt="1"/>
          </p:nvPr>
        </p:nvSpPr>
        <p:spPr>
          <a:xfrm>
            <a:off x="2149474" y="2609849"/>
            <a:ext cx="8706794" cy="24765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 anchor="b">
            <a:normAutofit/>
          </a:bodyPr>
          <a:lstStyle/>
          <a:p>
            <a:r>
              <a:t>Título da apresentação</a:t>
            </a:r>
          </a:p>
        </p:txBody>
      </p:sp>
      <p:sp>
        <p:nvSpPr>
          <p:cNvPr id="3" name="Nível um…"/>
          <p:cNvSpPr txBox="1">
            <a:spLocks noGrp="1"/>
          </p:cNvSpPr>
          <p:nvPr>
            <p:ph type="body" idx="1" hasCustomPrompt="1"/>
          </p:nvPr>
        </p:nvSpPr>
        <p:spPr>
          <a:xfrm>
            <a:off x="2149474" y="5048250"/>
            <a:ext cx="8705852" cy="109230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>
            <a:normAutofit/>
          </a:bodyPr>
          <a:lstStyle/>
          <a:p>
            <a:r>
              <a:t>Subtítulo da apresentação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6373215" y="8100224"/>
            <a:ext cx="258370" cy="249734"/>
          </a:xfrm>
          <a:prstGeom prst="rect">
            <a:avLst/>
          </a:prstGeom>
          <a:ln w="3175">
            <a:miter lim="400000"/>
          </a:ln>
        </p:spPr>
        <p:txBody>
          <a:bodyPr wrap="none" lIns="38100" tIns="38100" rIns="38100" bIns="38100" anchor="b">
            <a:spAutoFit/>
          </a:bodyPr>
          <a:lstStyle>
            <a:lvl1pPr defTabSz="584200"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-15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-15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-15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-15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-15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-15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-15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-15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-15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0" marR="0" indent="0" algn="l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0545AE6-4CE5-98D2-82B3-D824B68BE674}"/>
              </a:ext>
            </a:extLst>
          </p:cNvPr>
          <p:cNvSpPr/>
          <p:nvPr/>
        </p:nvSpPr>
        <p:spPr>
          <a:xfrm>
            <a:off x="8979786" y="6243300"/>
            <a:ext cx="200708" cy="200708"/>
          </a:xfrm>
          <a:prstGeom prst="ellipse">
            <a:avLst/>
          </a:prstGeom>
          <a:solidFill>
            <a:srgbClr val="71CDF4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PT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7E943ED-0712-BCEB-2081-E5CDDD2ABC1E}"/>
              </a:ext>
            </a:extLst>
          </p:cNvPr>
          <p:cNvSpPr/>
          <p:nvPr/>
        </p:nvSpPr>
        <p:spPr>
          <a:xfrm>
            <a:off x="8979786" y="5268225"/>
            <a:ext cx="200708" cy="200708"/>
          </a:xfrm>
          <a:prstGeom prst="ellipse">
            <a:avLst/>
          </a:prstGeom>
          <a:solidFill>
            <a:srgbClr val="71CDF4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PT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C4EB8E4-FD83-F9D6-1871-BEC5BE98EE28}"/>
              </a:ext>
            </a:extLst>
          </p:cNvPr>
          <p:cNvSpPr/>
          <p:nvPr/>
        </p:nvSpPr>
        <p:spPr>
          <a:xfrm>
            <a:off x="8979786" y="4287540"/>
            <a:ext cx="200708" cy="200708"/>
          </a:xfrm>
          <a:prstGeom prst="ellipse">
            <a:avLst/>
          </a:prstGeom>
          <a:solidFill>
            <a:srgbClr val="71CDF4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PT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2F81F74-F63C-82BE-1208-F229218E0673}"/>
              </a:ext>
            </a:extLst>
          </p:cNvPr>
          <p:cNvSpPr/>
          <p:nvPr/>
        </p:nvSpPr>
        <p:spPr>
          <a:xfrm>
            <a:off x="8979786" y="3541823"/>
            <a:ext cx="200708" cy="200708"/>
          </a:xfrm>
          <a:prstGeom prst="ellipse">
            <a:avLst/>
          </a:prstGeom>
          <a:solidFill>
            <a:srgbClr val="71CDF4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PT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10C4E3F-7058-BBEB-564E-C755EEF31144}"/>
              </a:ext>
            </a:extLst>
          </p:cNvPr>
          <p:cNvSpPr/>
          <p:nvPr/>
        </p:nvSpPr>
        <p:spPr>
          <a:xfrm>
            <a:off x="8979786" y="2565400"/>
            <a:ext cx="200708" cy="200708"/>
          </a:xfrm>
          <a:prstGeom prst="ellipse">
            <a:avLst/>
          </a:prstGeom>
          <a:solidFill>
            <a:srgbClr val="71CDF4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PT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1" name="Título da dissertação_Mestrado em Direito Europeu e Comparado"/>
          <p:cNvSpPr txBox="1">
            <a:spLocks noGrp="1"/>
          </p:cNvSpPr>
          <p:nvPr>
            <p:ph type="ctrTitle"/>
          </p:nvPr>
        </p:nvSpPr>
        <p:spPr>
          <a:xfrm>
            <a:off x="381000" y="357246"/>
            <a:ext cx="12242800" cy="762001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defRPr sz="3000" spc="-59"/>
            </a:pPr>
            <a:r>
              <a:rPr lang="pt-PT" sz="2400" dirty="0"/>
              <a:t>Recursos com Propósito: III Mostra de Posters Mestrado em Direito</a:t>
            </a:r>
            <a:endParaRPr lang="pt-PT" sz="2400" b="0" dirty="0">
              <a:latin typeface="Helvetica Neue UltraLight"/>
              <a:ea typeface="Helvetica Neue UltraLight"/>
              <a:cs typeface="Helvetica Neue UltraLight"/>
              <a:sym typeface="Helvetica Neue UltraLight"/>
            </a:endParaRPr>
          </a:p>
        </p:txBody>
      </p:sp>
      <p:sp>
        <p:nvSpPr>
          <p:cNvPr id="154" name="Retângulo"/>
          <p:cNvSpPr txBox="1"/>
          <p:nvPr/>
        </p:nvSpPr>
        <p:spPr>
          <a:xfrm>
            <a:off x="381000" y="8808280"/>
            <a:ext cx="12242800" cy="5715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pPr algn="r" defTabSz="693572">
              <a:lnSpc>
                <a:spcPct val="80000"/>
              </a:lnSpc>
              <a:defRPr sz="1800" b="1" spc="-36">
                <a:solidFill>
                  <a:srgbClr val="000000"/>
                </a:solidFill>
              </a:defRPr>
            </a:pPr>
            <a: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pic>
        <p:nvPicPr>
          <p:cNvPr id="155" name="UPT_2_transparente-small.png" descr="UPT_2_transparente-sma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8808280"/>
            <a:ext cx="2633802" cy="495174"/>
          </a:xfrm>
          <a:prstGeom prst="rect">
            <a:avLst/>
          </a:prstGeom>
          <a:ln w="3175">
            <a:miter lim="400000"/>
          </a:ln>
        </p:spPr>
      </p:pic>
      <p:sp>
        <p:nvSpPr>
          <p:cNvPr id="156" name="www.upt.pt"/>
          <p:cNvSpPr txBox="1"/>
          <p:nvPr/>
        </p:nvSpPr>
        <p:spPr>
          <a:xfrm>
            <a:off x="4738197" y="8808280"/>
            <a:ext cx="1044575" cy="23926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/>
          <a:lstStyle>
            <a:lvl1pPr algn="r" defTabSz="914400">
              <a:defRPr sz="1100" b="1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www.upt.pt</a:t>
            </a:r>
          </a:p>
        </p:txBody>
      </p:sp>
      <p:pic>
        <p:nvPicPr>
          <p:cNvPr id="157" name="cid:E409625E-5B3E-4D48-80B1-304A167C067D@uportu.pt" descr="cid:E409625E-5B3E-4D48-80B1-304A167C067D@uportu.p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3028" y="8823038"/>
            <a:ext cx="352425" cy="352426"/>
          </a:xfrm>
          <a:prstGeom prst="rect">
            <a:avLst/>
          </a:prstGeom>
          <a:ln w="3175">
            <a:miter lim="400000"/>
          </a:ln>
        </p:spPr>
      </p:pic>
      <p:pic>
        <p:nvPicPr>
          <p:cNvPr id="158" name="cid:11A9326A-7164-4715-906B-3B4AC868EC2F@uportu.pt" descr="cid:11A9326A-7164-4715-906B-3B4AC868EC2F@uportu.p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0207" y="8808280"/>
            <a:ext cx="357188" cy="355601"/>
          </a:xfrm>
          <a:prstGeom prst="rect">
            <a:avLst/>
          </a:prstGeom>
          <a:ln w="3175">
            <a:miter lim="400000"/>
          </a:ln>
        </p:spPr>
      </p:pic>
      <p:pic>
        <p:nvPicPr>
          <p:cNvPr id="159" name="cid:B9AC85CB-1488-45B2-B536-1B541AA5F009@uportu.pt" descr="cid:B9AC85CB-1488-45B2-B536-1B541AA5F009@uportu.pt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5909" y="8795580"/>
            <a:ext cx="368300" cy="365126"/>
          </a:xfrm>
          <a:prstGeom prst="rect">
            <a:avLst/>
          </a:prstGeom>
          <a:ln w="3175">
            <a:miter lim="400000"/>
          </a:ln>
        </p:spPr>
      </p:pic>
      <p:pic>
        <p:nvPicPr>
          <p:cNvPr id="160" name="cid:3D315559-F8BB-4BA7-B646-30FEEA534914@uportu.pt" descr="cid:3D315559-F8BB-4BA7-B646-30FEEA534914@uportu.pt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2723" y="8795580"/>
            <a:ext cx="366713" cy="365126"/>
          </a:xfrm>
          <a:prstGeom prst="rect">
            <a:avLst/>
          </a:prstGeom>
          <a:ln w="3175">
            <a:miter lim="400000"/>
          </a:ln>
        </p:spPr>
      </p:pic>
      <p:pic>
        <p:nvPicPr>
          <p:cNvPr id="161" name="https://www.upt.pt/wp-content/uploads/2022/12/logo_DD_H_690X271-300x118.png" descr="https://www.upt.pt/wp-content/uploads/2022/12/logo_DD_H_690X271-300x118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9403" y="8808280"/>
            <a:ext cx="1254662" cy="495174"/>
          </a:xfrm>
          <a:prstGeom prst="rect">
            <a:avLst/>
          </a:prstGeom>
          <a:ln w="3175">
            <a:miter lim="400000"/>
          </a:ln>
        </p:spPr>
      </p:pic>
      <p:pic>
        <p:nvPicPr>
          <p:cNvPr id="162" name="Uma imagem com logótipo, Gráficos, Tipo de letra, pretoDescrição gerada automaticamente" descr="Uma imagem com logótipo, Gráficos, Tipo de letra, pretoDescrição gerada automaticament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64065" y="8817805"/>
            <a:ext cx="1258915" cy="495174"/>
          </a:xfrm>
          <a:prstGeom prst="rect">
            <a:avLst/>
          </a:prstGeom>
          <a:ln w="3175">
            <a:miter lim="400000"/>
          </a:ln>
        </p:spPr>
      </p:pic>
      <p:sp>
        <p:nvSpPr>
          <p:cNvPr id="163" name="Capitulo Um…"/>
          <p:cNvSpPr txBox="1"/>
          <p:nvPr/>
        </p:nvSpPr>
        <p:spPr>
          <a:xfrm>
            <a:off x="381000" y="2129247"/>
            <a:ext cx="3629297" cy="660270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normAutofit/>
          </a:bodyPr>
          <a:lstStyle/>
          <a:p>
            <a:pPr algn="l" defTabSz="587022">
              <a:spcBef>
                <a:spcPts val="500"/>
              </a:spcBef>
              <a:defRPr sz="2000">
                <a:solidFill>
                  <a:srgbClr val="000000"/>
                </a:solidFill>
              </a:defRPr>
            </a:pPr>
            <a:r>
              <a:rPr lang="pt-PT" dirty="0"/>
              <a:t>Recursos Bibliográficos</a:t>
            </a:r>
            <a:endParaRPr dirty="0"/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dirty="0"/>
              <a:t>Acesso a obras disponíveis para consulta e empréstimo na área do Direito na Biblioteca Geral:</a:t>
            </a:r>
          </a:p>
          <a:p>
            <a:pPr algn="l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endParaRPr lang="pt-PT" dirty="0"/>
          </a:p>
          <a:p>
            <a:pPr algn="l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endParaRPr dirty="0"/>
          </a:p>
        </p:txBody>
      </p:sp>
      <p:sp>
        <p:nvSpPr>
          <p:cNvPr id="166" name="Nome do autor"/>
          <p:cNvSpPr txBox="1"/>
          <p:nvPr/>
        </p:nvSpPr>
        <p:spPr>
          <a:xfrm>
            <a:off x="381000" y="918878"/>
            <a:ext cx="12242800" cy="40675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l">
              <a:lnSpc>
                <a:spcPct val="80000"/>
              </a:lnSpc>
              <a:defRPr sz="2000" b="1" spc="-39">
                <a:solidFill>
                  <a:srgbClr val="000000"/>
                </a:solidFill>
              </a:defRPr>
            </a:lvl1pPr>
          </a:lstStyle>
          <a:p>
            <a:pPr algn="ctr"/>
            <a:r>
              <a:rPr lang="pt-PT" sz="1800" dirty="0"/>
              <a:t>Especialização em Ciências Jurídico-Políticas | 19 a 23 de janeiro de 2026 | Biblioteca Geral </a:t>
            </a:r>
            <a:endParaRPr sz="1800" dirty="0"/>
          </a:p>
        </p:txBody>
      </p:sp>
      <p:sp>
        <p:nvSpPr>
          <p:cNvPr id="4" name="Capitulo Um…">
            <a:extLst>
              <a:ext uri="{FF2B5EF4-FFF2-40B4-BE49-F238E27FC236}">
                <a16:creationId xmlns:a16="http://schemas.microsoft.com/office/drawing/2014/main" id="{C8009B7F-56B4-AF13-5B9E-20BEA590883E}"/>
              </a:ext>
            </a:extLst>
          </p:cNvPr>
          <p:cNvSpPr txBox="1"/>
          <p:nvPr/>
        </p:nvSpPr>
        <p:spPr>
          <a:xfrm>
            <a:off x="4687751" y="2129246"/>
            <a:ext cx="3629297" cy="660270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normAutofit fontScale="92500" lnSpcReduction="20000"/>
          </a:bodyPr>
          <a:lstStyle/>
          <a:p>
            <a:pPr algn="l" defTabSz="587022">
              <a:spcBef>
                <a:spcPts val="500"/>
              </a:spcBef>
              <a:defRPr sz="2000">
                <a:solidFill>
                  <a:srgbClr val="000000"/>
                </a:solidFill>
              </a:defRPr>
            </a:pPr>
            <a:r>
              <a:rPr lang="pt-PT" sz="2200" dirty="0"/>
              <a:t>Recursos Digitais</a:t>
            </a:r>
            <a:endParaRPr sz="2200" dirty="0"/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sz="1100" dirty="0"/>
              <a:t>Acesso a obras e outros recursos digitais através da pesquisa nas diversas bases de dados disponibilizadas pela Biblioteca Geral:</a:t>
            </a:r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sz="1100" b="1" dirty="0"/>
              <a:t>1. B-ON</a:t>
            </a:r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sz="1100" dirty="0"/>
              <a:t>Base de dados multidisciplinar, com acesso a publicações de caráter científico.</a:t>
            </a:r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sz="1100" b="1" dirty="0"/>
              <a:t>2. REPOSITÓRIO INSTITUCIONAL UPT</a:t>
            </a:r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sz="1100" dirty="0"/>
              <a:t>Plataforma que integra o RCAAP e que tem como objetivo preservar, divulgar e dar acesso à produção intelectual da Universidade Portucalense em formato digital e em acesso livre.</a:t>
            </a:r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sz="1100" b="1" dirty="0"/>
              <a:t>3. BDJUR</a:t>
            </a:r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sz="1100" dirty="0"/>
              <a:t>Bases de dados para a área de Direito, que disponibiliza legislação consolidada, jurisprudência, dicionário jurídico, coletâneas, formulários, códigos e coletâneas.</a:t>
            </a:r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sz="1100" b="1" dirty="0"/>
              <a:t>4. DATAJURIS</a:t>
            </a:r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sz="1100" dirty="0"/>
              <a:t>Base de dados para a área de Direito, que disponibiliza legislação e códigos anotados atualizados.</a:t>
            </a:r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sz="1100" b="1" dirty="0"/>
              <a:t>5. WEB OF SCIENCE</a:t>
            </a:r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sz="1100" dirty="0"/>
              <a:t>Base de dados referencial multidisciplinar.</a:t>
            </a:r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sz="1100" b="1" dirty="0"/>
              <a:t>6. SCOPUS</a:t>
            </a:r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sz="1100" dirty="0"/>
              <a:t>Base de dados referencial multidisciplinar. </a:t>
            </a:r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sz="1100" b="1" dirty="0"/>
              <a:t>8. JSTOR</a:t>
            </a:r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sz="1100" dirty="0"/>
              <a:t>Base de dados internacional, multidisciplinar, que contém textos completos de materiais bibliográficos digitais.</a:t>
            </a:r>
          </a:p>
        </p:txBody>
      </p:sp>
      <p:sp>
        <p:nvSpPr>
          <p:cNvPr id="5" name="Capitulo Um…">
            <a:extLst>
              <a:ext uri="{FF2B5EF4-FFF2-40B4-BE49-F238E27FC236}">
                <a16:creationId xmlns:a16="http://schemas.microsoft.com/office/drawing/2014/main" id="{7538D7EB-9143-1807-609D-58704B5BBCDC}"/>
              </a:ext>
            </a:extLst>
          </p:cNvPr>
          <p:cNvSpPr txBox="1"/>
          <p:nvPr/>
        </p:nvSpPr>
        <p:spPr>
          <a:xfrm>
            <a:off x="8994503" y="2129245"/>
            <a:ext cx="3629297" cy="660270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normAutofit/>
          </a:bodyPr>
          <a:lstStyle/>
          <a:p>
            <a:pPr algn="l" defTabSz="587022">
              <a:spcBef>
                <a:spcPts val="500"/>
              </a:spcBef>
              <a:defRPr sz="2000">
                <a:solidFill>
                  <a:srgbClr val="000000"/>
                </a:solidFill>
              </a:defRPr>
            </a:pPr>
            <a:r>
              <a:rPr lang="pt-PT" dirty="0"/>
              <a:t>Sabia que?</a:t>
            </a:r>
            <a:endParaRPr dirty="0"/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b="1" dirty="0">
                <a:solidFill>
                  <a:schemeClr val="bg1"/>
                </a:solidFill>
              </a:rPr>
              <a:t>1.</a:t>
            </a:r>
            <a:r>
              <a:rPr lang="pt-PT" dirty="0"/>
              <a:t>   É possível pesquisar, de forma estruturada, toda a documentação existente na Biblioteca, qual a sua localização e o seu estado (disponível, emprestado, etc.), entre outras informações?</a:t>
            </a:r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b="1" dirty="0">
                <a:solidFill>
                  <a:schemeClr val="bg1"/>
                </a:solidFill>
              </a:rPr>
              <a:t>2.</a:t>
            </a:r>
            <a:r>
              <a:rPr lang="pt-PT" dirty="0"/>
              <a:t>   A Biblioteca Geral disponibiliza bases de dados de publicações multidisciplinares ou temática, disponíveis em linha, para uso de toda a comunidade académica?</a:t>
            </a:r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b="1" dirty="0">
                <a:solidFill>
                  <a:schemeClr val="bg1"/>
                </a:solidFill>
              </a:rPr>
              <a:t>3.   </a:t>
            </a:r>
            <a:r>
              <a:rPr lang="pt-PT" dirty="0"/>
              <a:t>A Biblioteca Geral facilita o empréstimo </a:t>
            </a:r>
            <a:r>
              <a:rPr lang="pt-PT" dirty="0" err="1"/>
              <a:t>interbibliotecário</a:t>
            </a:r>
            <a:r>
              <a:rPr lang="pt-PT" dirty="0"/>
              <a:t> possibilitando o acesso a publicações não existentes na Biblioteca, através de protocolos estabelecidos com outras unidades de informação, académicas e não académicas?</a:t>
            </a:r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b="1" dirty="0">
                <a:solidFill>
                  <a:schemeClr val="bg1"/>
                </a:solidFill>
              </a:rPr>
              <a:t>4.</a:t>
            </a:r>
            <a:r>
              <a:rPr lang="pt-PT" dirty="0"/>
              <a:t>   A Biblioteca Geral promove sessões de formação com o principal objetivo de apoiar o ensino e a investigação, fomentando a autonomia dos participantes em matéria de pesquisa, recuperação e gestão da informação?</a:t>
            </a:r>
          </a:p>
          <a:p>
            <a:pPr algn="just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r>
              <a:rPr lang="pt-PT" b="1" dirty="0">
                <a:solidFill>
                  <a:schemeClr val="bg1"/>
                </a:solidFill>
              </a:rPr>
              <a:t>5.</a:t>
            </a:r>
            <a:r>
              <a:rPr lang="pt-PT" dirty="0"/>
              <a:t>   A Biblioteca Geral utiliza diversos canais e meio, como boletins informativos e redes sociais, para a difusão da informação e comunicação com a comunidade académica?</a:t>
            </a:r>
          </a:p>
          <a:p>
            <a:pPr algn="l" defTabSz="587022">
              <a:lnSpc>
                <a:spcPct val="150000"/>
              </a:lnSpc>
              <a:spcBef>
                <a:spcPts val="500"/>
              </a:spcBef>
              <a:defRPr sz="1000">
                <a:solidFill>
                  <a:srgbClr val="000000"/>
                </a:solidFill>
              </a:defRPr>
            </a:pPr>
            <a:endParaRPr lang="pt-PT" dirty="0"/>
          </a:p>
          <a:p>
            <a:pPr defTabSz="587022">
              <a:spcBef>
                <a:spcPts val="500"/>
              </a:spcBef>
              <a:defRPr sz="2000">
                <a:solidFill>
                  <a:srgbClr val="000000"/>
                </a:solidFill>
              </a:defRPr>
            </a:pPr>
            <a:r>
              <a:rPr lang="pt-PT" sz="2000" dirty="0">
                <a:solidFill>
                  <a:srgbClr val="000000"/>
                </a:solidFill>
              </a:rPr>
              <a:t>Contacte-nos</a:t>
            </a:r>
          </a:p>
          <a:p>
            <a:pPr defTabSz="587022">
              <a:spcBef>
                <a:spcPts val="500"/>
              </a:spcBef>
              <a:defRPr sz="2000">
                <a:solidFill>
                  <a:srgbClr val="000000"/>
                </a:solidFill>
              </a:defRPr>
            </a:pPr>
            <a:r>
              <a:rPr lang="pt-PT" sz="1000" b="1" dirty="0">
                <a:solidFill>
                  <a:srgbClr val="000000"/>
                </a:solidFill>
              </a:rPr>
              <a:t>https://catalogobib.uportu.pt/ </a:t>
            </a:r>
          </a:p>
          <a:p>
            <a:pPr defTabSz="587022">
              <a:spcBef>
                <a:spcPts val="500"/>
              </a:spcBef>
              <a:defRPr sz="2000">
                <a:solidFill>
                  <a:srgbClr val="000000"/>
                </a:solidFill>
              </a:defRPr>
            </a:pPr>
            <a:r>
              <a:rPr lang="pt-PT" sz="1000" b="1" dirty="0" err="1">
                <a:solidFill>
                  <a:srgbClr val="000000"/>
                </a:solidFill>
              </a:rPr>
              <a:t>Tlf</a:t>
            </a:r>
            <a:r>
              <a:rPr lang="pt-PT" sz="1000" b="1" dirty="0">
                <a:solidFill>
                  <a:srgbClr val="000000"/>
                </a:solidFill>
              </a:rPr>
              <a:t>.: 22 5572193</a:t>
            </a:r>
          </a:p>
          <a:p>
            <a:pPr defTabSz="587022">
              <a:spcBef>
                <a:spcPts val="500"/>
              </a:spcBef>
              <a:defRPr sz="2000">
                <a:solidFill>
                  <a:srgbClr val="000000"/>
                </a:solidFill>
              </a:defRPr>
            </a:pPr>
            <a:r>
              <a:rPr lang="pt-PT" sz="1000" b="1" dirty="0">
                <a:solidFill>
                  <a:srgbClr val="000000"/>
                </a:solidFill>
              </a:rPr>
              <a:t>E-mail: bib@upt.pt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A0DD6B2-9520-5576-0F32-5D4FFB220CE7}"/>
              </a:ext>
            </a:extLst>
          </p:cNvPr>
          <p:cNvSpPr txBox="1"/>
          <p:nvPr/>
        </p:nvSpPr>
        <p:spPr>
          <a:xfrm>
            <a:off x="381000" y="1324967"/>
            <a:ext cx="12242800" cy="600164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l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7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Este poster tem como objetivo</a:t>
            </a:r>
            <a:r>
              <a:rPr lang="pt-PT" sz="17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dar a conhecer recursos de informação e de pesquisa no âmbito do Direito Constitucional e Administrativo da União Europeia disponíveis através da Biblioteca Geral da Universidade Portucalense.</a:t>
            </a:r>
            <a:endParaRPr kumimoji="0" lang="pt-PT" sz="1700" b="0" i="0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latin typeface="+mj-lt"/>
              <a:ea typeface="+mn-ea"/>
              <a:cs typeface="+mn-cs"/>
              <a:sym typeface="Helvetica Neue"/>
            </a:endParaRP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id="{68AFBEC5-AB78-917E-1220-454F23F20BF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9668" y="8817805"/>
            <a:ext cx="1137981" cy="366143"/>
          </a:xfrm>
          <a:prstGeom prst="rect">
            <a:avLst/>
          </a:prstGeom>
        </p:spPr>
      </p:pic>
      <p:sp>
        <p:nvSpPr>
          <p:cNvPr id="26" name="Retângulo 25">
            <a:extLst>
              <a:ext uri="{FF2B5EF4-FFF2-40B4-BE49-F238E27FC236}">
                <a16:creationId xmlns:a16="http://schemas.microsoft.com/office/drawing/2014/main" id="{1129F5DE-F926-C1FF-1E42-ECE73DB8EE50}"/>
              </a:ext>
            </a:extLst>
          </p:cNvPr>
          <p:cNvSpPr/>
          <p:nvPr/>
        </p:nvSpPr>
        <p:spPr>
          <a:xfrm>
            <a:off x="1334316" y="3421492"/>
            <a:ext cx="1421353" cy="1428266"/>
          </a:xfrm>
          <a:prstGeom prst="rect">
            <a:avLst/>
          </a:prstGeom>
          <a:noFill/>
          <a:ln w="38100" cap="flat">
            <a:solidFill>
              <a:srgbClr val="71CDF4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PT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97F2DB-98C5-4520-A96A-48D9BBC42164}"/>
              </a:ext>
            </a:extLst>
          </p:cNvPr>
          <p:cNvSpPr txBox="1"/>
          <p:nvPr/>
        </p:nvSpPr>
        <p:spPr>
          <a:xfrm>
            <a:off x="366284" y="7668677"/>
            <a:ext cx="3644012" cy="323165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just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PT" sz="800" b="0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Fonte: OPENAI. Imagem gerada com inteligência artificial (DALL-E). Disponível no </a:t>
            </a:r>
            <a:r>
              <a:rPr kumimoji="0" lang="pt-PT" sz="800" b="0" i="0" u="none" strike="noStrike" cap="none" spc="0" normalizeH="0" baseline="0" dirty="0" err="1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ChatGPT</a:t>
            </a:r>
            <a:r>
              <a:rPr kumimoji="0" lang="pt-PT" sz="800" b="0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. Janeiro de 2025.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00AFF4-1C0C-498F-BD7E-911CA3773D0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1000" y="5440826"/>
            <a:ext cx="3644013" cy="2185318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FEF27803-7600-4D64-9CF5-4D6C31FA896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500" y="3443518"/>
            <a:ext cx="1314322" cy="1376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21341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>
        <a:spAutoFit/>
      </a:bodyPr>
      <a:lstStyle>
        <a:defPPr marL="0" marR="0" indent="0" algn="ctr" defTabSz="17339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>
        <a:spAutoFit/>
      </a:bodyPr>
      <a:lstStyle>
        <a:defPPr marL="0" marR="0" indent="0" algn="ctr" defTabSz="17339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452</Words>
  <Application>Microsoft Office PowerPoint</Application>
  <PresentationFormat>Personalizados</PresentationFormat>
  <Paragraphs>35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6" baseType="lpstr">
      <vt:lpstr>Arial</vt:lpstr>
      <vt:lpstr>Helvetica Neue</vt:lpstr>
      <vt:lpstr>Helvetica Neue Medium</vt:lpstr>
      <vt:lpstr>Helvetica Neue UltraLight</vt:lpstr>
      <vt:lpstr>21_BasicWhite</vt:lpstr>
      <vt:lpstr>Recursos com Propósito: III Mostra de Posters Mestrado em Direito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da dissertação_Mestrado em Direito Europeu e Comparado</dc:title>
  <dc:creator>Sofia Mota</dc:creator>
  <cp:lastModifiedBy>Filipa Maria Sousa Marinho da Silva</cp:lastModifiedBy>
  <cp:revision>28</cp:revision>
  <dcterms:modified xsi:type="dcterms:W3CDTF">2026-01-19T09:37:03Z</dcterms:modified>
</cp:coreProperties>
</file>